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1"/>
    <p:sldId id="257" r:id="rId32"/>
    <p:sldId id="258" r:id="rId33"/>
    <p:sldId id="259" r:id="rId34"/>
    <p:sldId id="260" r:id="rId35"/>
    <p:sldId id="261" r:id="rId36"/>
    <p:sldId id="262" r:id="rId37"/>
    <p:sldId id="263" r:id="rId38"/>
    <p:sldId id="264" r:id="rId39"/>
    <p:sldId id="265" r:id="rId40"/>
    <p:sldId id="266" r:id="rId41"/>
    <p:sldId id="267"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nva Sans" charset="1" panose="020B0503030501040103"/>
      <p:regular r:id="rId10"/>
    </p:embeddedFont>
    <p:embeddedFont>
      <p:font typeface="Canva Sans Bold" charset="1" panose="020B0803030501040103"/>
      <p:regular r:id="rId11"/>
    </p:embeddedFont>
    <p:embeddedFont>
      <p:font typeface="Canva Sans Italics" charset="1" panose="020B0503030501040103"/>
      <p:regular r:id="rId12"/>
    </p:embeddedFont>
    <p:embeddedFont>
      <p:font typeface="Canva Sans Bold Italics" charset="1" panose="020B0803030501040103"/>
      <p:regular r:id="rId13"/>
    </p:embeddedFont>
    <p:embeddedFont>
      <p:font typeface="Canva Sans Medium" charset="1" panose="020B0603030501040103"/>
      <p:regular r:id="rId14"/>
    </p:embeddedFont>
    <p:embeddedFont>
      <p:font typeface="Canva Sans Medium Italics" charset="1" panose="020B0603030501040103"/>
      <p:regular r:id="rId15"/>
    </p:embeddedFont>
    <p:embeddedFont>
      <p:font typeface="Hatton" charset="1" panose="00000500000000000000"/>
      <p:regular r:id="rId16"/>
    </p:embeddedFont>
    <p:embeddedFont>
      <p:font typeface="Hatton Bold" charset="1" panose="00000800000000000000"/>
      <p:regular r:id="rId17"/>
    </p:embeddedFont>
    <p:embeddedFont>
      <p:font typeface="Hatton Extra-Light" charset="1" panose="00000300000000000000"/>
      <p:regular r:id="rId18"/>
    </p:embeddedFont>
    <p:embeddedFont>
      <p:font typeface="Hatton Light" charset="1" panose="00000400000000000000"/>
      <p:regular r:id="rId19"/>
    </p:embeddedFont>
    <p:embeddedFont>
      <p:font typeface="Hatton Semi-Bold" charset="1" panose="00000700000000000000"/>
      <p:regular r:id="rId20"/>
    </p:embeddedFont>
    <p:embeddedFont>
      <p:font typeface="Hatton Ultra-Bold" charset="1" panose="00000900000000000000"/>
      <p:regular r:id="rId21"/>
    </p:embeddedFont>
    <p:embeddedFont>
      <p:font typeface="Hatton Heavy" charset="1" panose="00000A00000000000000"/>
      <p:regular r:id="rId22"/>
    </p:embeddedFont>
    <p:embeddedFont>
      <p:font typeface="Open Sans" charset="1" panose="020B0606030504020204"/>
      <p:regular r:id="rId23"/>
    </p:embeddedFont>
    <p:embeddedFont>
      <p:font typeface="Open Sans Bold" charset="1" panose="020B0806030504020204"/>
      <p:regular r:id="rId24"/>
    </p:embeddedFont>
    <p:embeddedFont>
      <p:font typeface="Open Sans Italics" charset="1" panose="020B0606030504020204"/>
      <p:regular r:id="rId25"/>
    </p:embeddedFont>
    <p:embeddedFont>
      <p:font typeface="Open Sans Bold Italics" charset="1" panose="020B0806030504020204"/>
      <p:regular r:id="rId26"/>
    </p:embeddedFont>
    <p:embeddedFont>
      <p:font typeface="Open Sans Light" charset="1" panose="020B0306030504020204"/>
      <p:regular r:id="rId27"/>
    </p:embeddedFont>
    <p:embeddedFont>
      <p:font typeface="Open Sans Light Italics" charset="1" panose="020B0306030504020204"/>
      <p:regular r:id="rId28"/>
    </p:embeddedFont>
    <p:embeddedFont>
      <p:font typeface="Open Sans Ultra-Bold" charset="1" panose="00000000000000000000"/>
      <p:regular r:id="rId29"/>
    </p:embeddedFont>
    <p:embeddedFont>
      <p:font typeface="Open Sans Ultra-Bold Italics" charset="1" panose="000000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slides/slide1.xml" Type="http://schemas.openxmlformats.org/officeDocument/2006/relationships/slide"/><Relationship Id="rId32" Target="slides/slide2.xml" Type="http://schemas.openxmlformats.org/officeDocument/2006/relationships/slide"/><Relationship Id="rId33" Target="slides/slide3.xml" Type="http://schemas.openxmlformats.org/officeDocument/2006/relationships/slide"/><Relationship Id="rId34" Target="slides/slide4.xml" Type="http://schemas.openxmlformats.org/officeDocument/2006/relationships/slide"/><Relationship Id="rId35" Target="slides/slide5.xml" Type="http://schemas.openxmlformats.org/officeDocument/2006/relationships/slide"/><Relationship Id="rId36" Target="slides/slide6.xml" Type="http://schemas.openxmlformats.org/officeDocument/2006/relationships/slide"/><Relationship Id="rId37" Target="slides/slide7.xml" Type="http://schemas.openxmlformats.org/officeDocument/2006/relationships/slide"/><Relationship Id="rId38" Target="slides/slide8.xml" Type="http://schemas.openxmlformats.org/officeDocument/2006/relationships/slide"/><Relationship Id="rId39" Target="slides/slide9.xml" Type="http://schemas.openxmlformats.org/officeDocument/2006/relationships/slide"/><Relationship Id="rId4" Target="theme/theme1.xml" Type="http://schemas.openxmlformats.org/officeDocument/2006/relationships/theme"/><Relationship Id="rId40" Target="slides/slide10.xml" Type="http://schemas.openxmlformats.org/officeDocument/2006/relationships/slide"/><Relationship Id="rId41" Target="slides/slide11.xml" Type="http://schemas.openxmlformats.org/officeDocument/2006/relationships/slide"/><Relationship Id="rId42" Target="slides/slide12.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1.jpe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jpeg" Type="http://schemas.openxmlformats.org/officeDocument/2006/relationships/image"/><Relationship Id="rId4"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jpeg" Type="http://schemas.openxmlformats.org/officeDocument/2006/relationships/image"/><Relationship Id="rId2" Target="../media/image13.jpeg" Type="http://schemas.openxmlformats.org/officeDocument/2006/relationships/image"/><Relationship Id="rId3" Target="../media/image5.pn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5.pn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A401F"/>
        </a:solidFill>
      </p:bgPr>
    </p:bg>
    <p:spTree>
      <p:nvGrpSpPr>
        <p:cNvPr id="1" name=""/>
        <p:cNvGrpSpPr/>
        <p:nvPr/>
      </p:nvGrpSpPr>
      <p:grpSpPr>
        <a:xfrm>
          <a:off x="0" y="0"/>
          <a:ext cx="0" cy="0"/>
          <a:chOff x="0" y="0"/>
          <a:chExt cx="0" cy="0"/>
        </a:xfrm>
      </p:grpSpPr>
      <p:grpSp>
        <p:nvGrpSpPr>
          <p:cNvPr name="Group 2" id="2"/>
          <p:cNvGrpSpPr/>
          <p:nvPr/>
        </p:nvGrpSpPr>
        <p:grpSpPr>
          <a:xfrm rot="0">
            <a:off x="10747784" y="-398373"/>
            <a:ext cx="9980819" cy="10685373"/>
            <a:chOff x="0" y="0"/>
            <a:chExt cx="5933440" cy="6352286"/>
          </a:xfrm>
        </p:grpSpPr>
        <p:sp>
          <p:nvSpPr>
            <p:cNvPr name="Freeform 3" id="3"/>
            <p:cNvSpPr/>
            <p:nvPr/>
          </p:nvSpPr>
          <p:spPr>
            <a:xfrm flipH="false" flipV="false" rot="0">
              <a:off x="-130429" y="-589915"/>
              <a:ext cx="6274054" cy="7025767"/>
            </a:xfrm>
            <a:custGeom>
              <a:avLst/>
              <a:gdLst/>
              <a:ahLst/>
              <a:cxnLst/>
              <a:rect r="r" b="b" t="t" l="l"/>
              <a:pathLst>
                <a:path h="7025767" w="6274054">
                  <a:moveTo>
                    <a:pt x="6045073" y="6923913"/>
                  </a:moveTo>
                  <a:cubicBezTo>
                    <a:pt x="4541393" y="6946011"/>
                    <a:pt x="2941320" y="6924929"/>
                    <a:pt x="1445641" y="6933946"/>
                  </a:cubicBezTo>
                  <a:cubicBezTo>
                    <a:pt x="1132586" y="6926707"/>
                    <a:pt x="794131" y="6947408"/>
                    <a:pt x="467741" y="6934708"/>
                  </a:cubicBezTo>
                  <a:cubicBezTo>
                    <a:pt x="394335" y="6926961"/>
                    <a:pt x="0" y="7025767"/>
                    <a:pt x="252984" y="6679565"/>
                  </a:cubicBezTo>
                  <a:cubicBezTo>
                    <a:pt x="343789" y="6624066"/>
                    <a:pt x="240284" y="6527927"/>
                    <a:pt x="271145" y="6440297"/>
                  </a:cubicBezTo>
                  <a:cubicBezTo>
                    <a:pt x="385064" y="6325997"/>
                    <a:pt x="253365" y="6154420"/>
                    <a:pt x="180086" y="5980684"/>
                  </a:cubicBezTo>
                  <a:cubicBezTo>
                    <a:pt x="173990" y="5836285"/>
                    <a:pt x="293243" y="5720080"/>
                    <a:pt x="219710" y="5566283"/>
                  </a:cubicBezTo>
                  <a:cubicBezTo>
                    <a:pt x="226441" y="5493258"/>
                    <a:pt x="222504" y="5364861"/>
                    <a:pt x="154813" y="5303520"/>
                  </a:cubicBezTo>
                  <a:cubicBezTo>
                    <a:pt x="60960" y="5252847"/>
                    <a:pt x="270002" y="5097907"/>
                    <a:pt x="241554" y="4958969"/>
                  </a:cubicBezTo>
                  <a:cubicBezTo>
                    <a:pt x="249936" y="4830953"/>
                    <a:pt x="239776" y="4682617"/>
                    <a:pt x="214249" y="4531233"/>
                  </a:cubicBezTo>
                  <a:cubicBezTo>
                    <a:pt x="220726" y="4479290"/>
                    <a:pt x="249301" y="4431538"/>
                    <a:pt x="237998" y="4381627"/>
                  </a:cubicBezTo>
                  <a:cubicBezTo>
                    <a:pt x="241808" y="4308856"/>
                    <a:pt x="334137" y="4236085"/>
                    <a:pt x="266065" y="4175125"/>
                  </a:cubicBezTo>
                  <a:cubicBezTo>
                    <a:pt x="254254" y="4164838"/>
                    <a:pt x="267970" y="4147439"/>
                    <a:pt x="282829" y="4128770"/>
                  </a:cubicBezTo>
                  <a:cubicBezTo>
                    <a:pt x="272288" y="4119118"/>
                    <a:pt x="185801" y="3975735"/>
                    <a:pt x="223901" y="3916807"/>
                  </a:cubicBezTo>
                  <a:cubicBezTo>
                    <a:pt x="221742" y="3853180"/>
                    <a:pt x="297942" y="3860546"/>
                    <a:pt x="224155" y="3721735"/>
                  </a:cubicBezTo>
                  <a:cubicBezTo>
                    <a:pt x="175133" y="3708019"/>
                    <a:pt x="331470" y="3537712"/>
                    <a:pt x="398399" y="3410585"/>
                  </a:cubicBezTo>
                  <a:cubicBezTo>
                    <a:pt x="378841" y="3338195"/>
                    <a:pt x="428498" y="3276092"/>
                    <a:pt x="449453" y="3202940"/>
                  </a:cubicBezTo>
                  <a:cubicBezTo>
                    <a:pt x="471805" y="3096514"/>
                    <a:pt x="449199" y="3031236"/>
                    <a:pt x="565150" y="2936113"/>
                  </a:cubicBezTo>
                  <a:cubicBezTo>
                    <a:pt x="599186" y="2862453"/>
                    <a:pt x="512953" y="2778633"/>
                    <a:pt x="556133" y="2666238"/>
                  </a:cubicBezTo>
                  <a:cubicBezTo>
                    <a:pt x="537337" y="2651125"/>
                    <a:pt x="590296" y="2634107"/>
                    <a:pt x="556260" y="2608453"/>
                  </a:cubicBezTo>
                  <a:cubicBezTo>
                    <a:pt x="541147" y="2588133"/>
                    <a:pt x="510794" y="2592324"/>
                    <a:pt x="540258" y="2549906"/>
                  </a:cubicBezTo>
                  <a:cubicBezTo>
                    <a:pt x="529717" y="2532888"/>
                    <a:pt x="574294" y="2410587"/>
                    <a:pt x="550672" y="2322068"/>
                  </a:cubicBezTo>
                  <a:cubicBezTo>
                    <a:pt x="546608" y="2311400"/>
                    <a:pt x="613410" y="2273427"/>
                    <a:pt x="586867" y="2247265"/>
                  </a:cubicBezTo>
                  <a:cubicBezTo>
                    <a:pt x="616839" y="2186432"/>
                    <a:pt x="518795" y="2149983"/>
                    <a:pt x="601853" y="2010791"/>
                  </a:cubicBezTo>
                  <a:cubicBezTo>
                    <a:pt x="553847" y="1976120"/>
                    <a:pt x="571500" y="1934718"/>
                    <a:pt x="567309" y="1894078"/>
                  </a:cubicBezTo>
                  <a:cubicBezTo>
                    <a:pt x="623316" y="1828038"/>
                    <a:pt x="645541" y="1689481"/>
                    <a:pt x="770382" y="1441196"/>
                  </a:cubicBezTo>
                  <a:cubicBezTo>
                    <a:pt x="836422" y="1354836"/>
                    <a:pt x="828294" y="1225042"/>
                    <a:pt x="912749" y="1005078"/>
                  </a:cubicBezTo>
                  <a:cubicBezTo>
                    <a:pt x="886714" y="977011"/>
                    <a:pt x="1022477" y="986790"/>
                    <a:pt x="1114298" y="806831"/>
                  </a:cubicBezTo>
                  <a:cubicBezTo>
                    <a:pt x="1098804" y="738886"/>
                    <a:pt x="1201293" y="676021"/>
                    <a:pt x="1157986" y="599567"/>
                  </a:cubicBezTo>
                  <a:cubicBezTo>
                    <a:pt x="1570228" y="609219"/>
                    <a:pt x="2071116" y="598805"/>
                    <a:pt x="2572766" y="601599"/>
                  </a:cubicBezTo>
                  <a:cubicBezTo>
                    <a:pt x="3586988" y="605282"/>
                    <a:pt x="4528185" y="602742"/>
                    <a:pt x="5528818" y="601853"/>
                  </a:cubicBezTo>
                  <a:cubicBezTo>
                    <a:pt x="6274054" y="693420"/>
                    <a:pt x="6000750" y="0"/>
                    <a:pt x="6063869" y="2884424"/>
                  </a:cubicBezTo>
                  <a:cubicBezTo>
                    <a:pt x="6029833" y="4200398"/>
                    <a:pt x="6083554" y="5679694"/>
                    <a:pt x="6045073" y="6923913"/>
                  </a:cubicBezTo>
                  <a:close/>
                </a:path>
              </a:pathLst>
            </a:custGeom>
            <a:blipFill>
              <a:blip r:embed="rId2"/>
              <a:stretch>
                <a:fillRect l="-40130" t="0" r="-20564" b="0"/>
              </a:stretch>
            </a:blipFill>
          </p:spPr>
        </p:sp>
      </p:grpSp>
      <p:sp>
        <p:nvSpPr>
          <p:cNvPr name="Freeform 4" id="4"/>
          <p:cNvSpPr/>
          <p:nvPr/>
        </p:nvSpPr>
        <p:spPr>
          <a:xfrm flipH="false" flipV="false" rot="0">
            <a:off x="260944" y="8635584"/>
            <a:ext cx="7069918" cy="1321353"/>
          </a:xfrm>
          <a:custGeom>
            <a:avLst/>
            <a:gdLst/>
            <a:ahLst/>
            <a:cxnLst/>
            <a:rect r="r" b="b" t="t" l="l"/>
            <a:pathLst>
              <a:path h="1321353" w="7069918">
                <a:moveTo>
                  <a:pt x="0" y="0"/>
                </a:moveTo>
                <a:lnTo>
                  <a:pt x="7069918" y="0"/>
                </a:lnTo>
                <a:lnTo>
                  <a:pt x="7069918" y="1321353"/>
                </a:lnTo>
                <a:lnTo>
                  <a:pt x="0" y="1321353"/>
                </a:lnTo>
                <a:lnTo>
                  <a:pt x="0" y="0"/>
                </a:lnTo>
                <a:close/>
              </a:path>
            </a:pathLst>
          </a:custGeom>
          <a:blipFill>
            <a:blip r:embed="rId3">
              <a:alphaModFix amt="61000"/>
            </a:blip>
            <a:stretch>
              <a:fillRect l="0" t="0" r="0" b="0"/>
            </a:stretch>
          </a:blipFill>
        </p:spPr>
      </p:sp>
      <p:sp>
        <p:nvSpPr>
          <p:cNvPr name="TextBox 5" id="5"/>
          <p:cNvSpPr txBox="true"/>
          <p:nvPr/>
        </p:nvSpPr>
        <p:spPr>
          <a:xfrm rot="0">
            <a:off x="260944" y="2688311"/>
            <a:ext cx="10517694" cy="2869219"/>
          </a:xfrm>
          <a:prstGeom prst="rect">
            <a:avLst/>
          </a:prstGeom>
        </p:spPr>
        <p:txBody>
          <a:bodyPr anchor="t" rtlCol="false" tIns="0" lIns="0" bIns="0" rIns="0">
            <a:spAutoFit/>
          </a:bodyPr>
          <a:lstStyle/>
          <a:p>
            <a:pPr algn="ctr">
              <a:lnSpc>
                <a:spcPts val="5572"/>
              </a:lnSpc>
            </a:pPr>
            <a:r>
              <a:rPr lang="en-US" sz="4845">
                <a:solidFill>
                  <a:srgbClr val="FFFFFF"/>
                </a:solidFill>
                <a:latin typeface="Hatton Bold"/>
              </a:rPr>
              <a:t> Udruženi za održivost:</a:t>
            </a:r>
            <a:r>
              <a:rPr lang="en-US" sz="4845">
                <a:solidFill>
                  <a:srgbClr val="FFFFFF"/>
                </a:solidFill>
                <a:latin typeface="Hatton"/>
              </a:rPr>
              <a:t> </a:t>
            </a:r>
          </a:p>
          <a:p>
            <a:pPr algn="ctr">
              <a:lnSpc>
                <a:spcPts val="5572"/>
              </a:lnSpc>
            </a:pPr>
            <a:r>
              <a:rPr lang="en-US" sz="4845">
                <a:solidFill>
                  <a:srgbClr val="FFFFFF"/>
                </a:solidFill>
                <a:latin typeface="Hatton"/>
              </a:rPr>
              <a:t>gradeći klimatski otporne zajednice na Zapadnom Balkanu i u Evropskoj uniji </a:t>
            </a:r>
          </a:p>
        </p:txBody>
      </p:sp>
      <p:sp>
        <p:nvSpPr>
          <p:cNvPr name="Freeform 6" id="6"/>
          <p:cNvSpPr/>
          <p:nvPr/>
        </p:nvSpPr>
        <p:spPr>
          <a:xfrm flipH="false" flipV="false" rot="0">
            <a:off x="3600101" y="5653821"/>
            <a:ext cx="3839381" cy="1273214"/>
          </a:xfrm>
          <a:custGeom>
            <a:avLst/>
            <a:gdLst/>
            <a:ahLst/>
            <a:cxnLst/>
            <a:rect r="r" b="b" t="t" l="l"/>
            <a:pathLst>
              <a:path h="1273214" w="3839381">
                <a:moveTo>
                  <a:pt x="0" y="0"/>
                </a:moveTo>
                <a:lnTo>
                  <a:pt x="3839381" y="0"/>
                </a:lnTo>
                <a:lnTo>
                  <a:pt x="3839381" y="1273214"/>
                </a:lnTo>
                <a:lnTo>
                  <a:pt x="0" y="1273214"/>
                </a:lnTo>
                <a:lnTo>
                  <a:pt x="0" y="0"/>
                </a:lnTo>
                <a:close/>
              </a:path>
            </a:pathLst>
          </a:custGeom>
          <a:blipFill>
            <a:blip r:embed="rId4">
              <a:alphaModFix amt="75000"/>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A401F"/>
        </a:solidFill>
      </p:bgPr>
    </p:bg>
    <p:spTree>
      <p:nvGrpSpPr>
        <p:cNvPr id="1" name=""/>
        <p:cNvGrpSpPr/>
        <p:nvPr/>
      </p:nvGrpSpPr>
      <p:grpSpPr>
        <a:xfrm>
          <a:off x="0" y="0"/>
          <a:ext cx="0" cy="0"/>
          <a:chOff x="0" y="0"/>
          <a:chExt cx="0" cy="0"/>
        </a:xfrm>
      </p:grpSpPr>
      <p:sp>
        <p:nvSpPr>
          <p:cNvPr name="Freeform 2" id="2"/>
          <p:cNvSpPr/>
          <p:nvPr/>
        </p:nvSpPr>
        <p:spPr>
          <a:xfrm flipH="false" flipV="false" rot="0">
            <a:off x="0" y="8722913"/>
            <a:ext cx="1564087" cy="1564087"/>
          </a:xfrm>
          <a:custGeom>
            <a:avLst/>
            <a:gdLst/>
            <a:ahLst/>
            <a:cxnLst/>
            <a:rect r="r" b="b" t="t" l="l"/>
            <a:pathLst>
              <a:path h="1564087" w="1564087">
                <a:moveTo>
                  <a:pt x="0" y="0"/>
                </a:moveTo>
                <a:lnTo>
                  <a:pt x="1564087" y="0"/>
                </a:lnTo>
                <a:lnTo>
                  <a:pt x="1564087" y="1564087"/>
                </a:lnTo>
                <a:lnTo>
                  <a:pt x="0" y="1564087"/>
                </a:lnTo>
                <a:lnTo>
                  <a:pt x="0" y="0"/>
                </a:lnTo>
                <a:close/>
              </a:path>
            </a:pathLst>
          </a:custGeom>
          <a:blipFill>
            <a:blip r:embed="rId2">
              <a:alphaModFix amt="80000"/>
            </a:blip>
            <a:stretch>
              <a:fillRect l="0" t="0" r="0" b="0"/>
            </a:stretch>
          </a:blipFill>
        </p:spPr>
      </p:sp>
      <p:sp>
        <p:nvSpPr>
          <p:cNvPr name="TextBox 3" id="3"/>
          <p:cNvSpPr txBox="true"/>
          <p:nvPr/>
        </p:nvSpPr>
        <p:spPr>
          <a:xfrm rot="0">
            <a:off x="11930908" y="1295899"/>
            <a:ext cx="5328392" cy="2110719"/>
          </a:xfrm>
          <a:prstGeom prst="rect">
            <a:avLst/>
          </a:prstGeom>
        </p:spPr>
        <p:txBody>
          <a:bodyPr anchor="t" rtlCol="false" tIns="0" lIns="0" bIns="0" rIns="0">
            <a:spAutoFit/>
          </a:bodyPr>
          <a:lstStyle/>
          <a:p>
            <a:pPr>
              <a:lnSpc>
                <a:spcPts val="2836"/>
              </a:lnSpc>
            </a:pPr>
            <a:r>
              <a:rPr lang="en-US" sz="2025">
                <a:solidFill>
                  <a:srgbClr val="FFFFFF"/>
                </a:solidFill>
                <a:latin typeface="Open Sans"/>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name="Group 4" id="4"/>
          <p:cNvGrpSpPr/>
          <p:nvPr/>
        </p:nvGrpSpPr>
        <p:grpSpPr>
          <a:xfrm rot="0">
            <a:off x="7941881" y="-8527"/>
            <a:ext cx="15985043" cy="10608854"/>
            <a:chOff x="0" y="0"/>
            <a:chExt cx="6351016" cy="4215003"/>
          </a:xfrm>
        </p:grpSpPr>
        <p:sp>
          <p:nvSpPr>
            <p:cNvPr name="Freeform 5" id="5"/>
            <p:cNvSpPr/>
            <p:nvPr/>
          </p:nvSpPr>
          <p:spPr>
            <a:xfrm flipH="false" flipV="false" rot="0">
              <a:off x="-39878" y="-19431"/>
              <a:ext cx="6437884" cy="4257040"/>
            </a:xfrm>
            <a:custGeom>
              <a:avLst/>
              <a:gdLst/>
              <a:ahLst/>
              <a:cxnLst/>
              <a:rect r="r" b="b" t="t" l="l"/>
              <a:pathLst>
                <a:path h="4257040" w="6437884">
                  <a:moveTo>
                    <a:pt x="6341491" y="4226433"/>
                  </a:moveTo>
                  <a:cubicBezTo>
                    <a:pt x="4280281" y="4234307"/>
                    <a:pt x="2233295" y="4225925"/>
                    <a:pt x="93726" y="4234434"/>
                  </a:cubicBezTo>
                  <a:cubicBezTo>
                    <a:pt x="61976" y="4223893"/>
                    <a:pt x="79883" y="4181729"/>
                    <a:pt x="73787" y="4144518"/>
                  </a:cubicBezTo>
                  <a:cubicBezTo>
                    <a:pt x="58674" y="4096766"/>
                    <a:pt x="0" y="4066413"/>
                    <a:pt x="84455" y="3977005"/>
                  </a:cubicBezTo>
                  <a:cubicBezTo>
                    <a:pt x="103759" y="3930650"/>
                    <a:pt x="120269" y="3876040"/>
                    <a:pt x="135001" y="3832352"/>
                  </a:cubicBezTo>
                  <a:cubicBezTo>
                    <a:pt x="199009" y="3782060"/>
                    <a:pt x="241046" y="3726561"/>
                    <a:pt x="303403" y="3660521"/>
                  </a:cubicBezTo>
                  <a:cubicBezTo>
                    <a:pt x="375158" y="3572129"/>
                    <a:pt x="324104" y="3492500"/>
                    <a:pt x="437642" y="3440049"/>
                  </a:cubicBezTo>
                  <a:cubicBezTo>
                    <a:pt x="421513" y="3404235"/>
                    <a:pt x="463931" y="3368802"/>
                    <a:pt x="443357" y="3323336"/>
                  </a:cubicBezTo>
                  <a:cubicBezTo>
                    <a:pt x="448564" y="3239008"/>
                    <a:pt x="446532" y="3244215"/>
                    <a:pt x="542036" y="3139313"/>
                  </a:cubicBezTo>
                  <a:cubicBezTo>
                    <a:pt x="552704" y="3089529"/>
                    <a:pt x="490728" y="3042285"/>
                    <a:pt x="618490" y="2959862"/>
                  </a:cubicBezTo>
                  <a:cubicBezTo>
                    <a:pt x="631444" y="2894965"/>
                    <a:pt x="651891" y="2868041"/>
                    <a:pt x="717296" y="2816606"/>
                  </a:cubicBezTo>
                  <a:cubicBezTo>
                    <a:pt x="760095" y="2811526"/>
                    <a:pt x="705993" y="2703703"/>
                    <a:pt x="768477" y="2618105"/>
                  </a:cubicBezTo>
                  <a:cubicBezTo>
                    <a:pt x="788924" y="2583307"/>
                    <a:pt x="731647" y="2538984"/>
                    <a:pt x="805815" y="2425954"/>
                  </a:cubicBezTo>
                  <a:cubicBezTo>
                    <a:pt x="828167" y="2378202"/>
                    <a:pt x="826262" y="2341753"/>
                    <a:pt x="830199" y="2276602"/>
                  </a:cubicBezTo>
                  <a:cubicBezTo>
                    <a:pt x="892810" y="2216277"/>
                    <a:pt x="930021" y="2166239"/>
                    <a:pt x="939419" y="2060575"/>
                  </a:cubicBezTo>
                  <a:cubicBezTo>
                    <a:pt x="995426" y="1975866"/>
                    <a:pt x="1038860" y="1964182"/>
                    <a:pt x="990346" y="1833245"/>
                  </a:cubicBezTo>
                  <a:cubicBezTo>
                    <a:pt x="1048893" y="1747012"/>
                    <a:pt x="1075944" y="1582674"/>
                    <a:pt x="1133094" y="1484757"/>
                  </a:cubicBezTo>
                  <a:cubicBezTo>
                    <a:pt x="1107313" y="1420749"/>
                    <a:pt x="1137666" y="1331595"/>
                    <a:pt x="1097915" y="1262126"/>
                  </a:cubicBezTo>
                  <a:cubicBezTo>
                    <a:pt x="1152017" y="1137285"/>
                    <a:pt x="1106678" y="1185418"/>
                    <a:pt x="1083310" y="985647"/>
                  </a:cubicBezTo>
                  <a:cubicBezTo>
                    <a:pt x="1082167" y="963549"/>
                    <a:pt x="1056386" y="939292"/>
                    <a:pt x="1024890" y="914908"/>
                  </a:cubicBezTo>
                  <a:cubicBezTo>
                    <a:pt x="1037971" y="909828"/>
                    <a:pt x="1042289" y="837819"/>
                    <a:pt x="997966" y="824738"/>
                  </a:cubicBezTo>
                  <a:cubicBezTo>
                    <a:pt x="889762" y="775462"/>
                    <a:pt x="898525" y="645160"/>
                    <a:pt x="794512" y="570230"/>
                  </a:cubicBezTo>
                  <a:cubicBezTo>
                    <a:pt x="823976" y="457327"/>
                    <a:pt x="732790" y="389001"/>
                    <a:pt x="688467" y="295021"/>
                  </a:cubicBezTo>
                  <a:cubicBezTo>
                    <a:pt x="660527" y="270637"/>
                    <a:pt x="726694" y="269367"/>
                    <a:pt x="731393" y="248666"/>
                  </a:cubicBezTo>
                  <a:cubicBezTo>
                    <a:pt x="734568" y="241046"/>
                    <a:pt x="756920" y="170688"/>
                    <a:pt x="738759" y="154051"/>
                  </a:cubicBezTo>
                  <a:cubicBezTo>
                    <a:pt x="703199" y="134239"/>
                    <a:pt x="730504" y="110744"/>
                    <a:pt x="739902" y="77724"/>
                  </a:cubicBezTo>
                  <a:cubicBezTo>
                    <a:pt x="748411" y="61595"/>
                    <a:pt x="697992" y="2794"/>
                    <a:pt x="775589" y="25781"/>
                  </a:cubicBezTo>
                  <a:cubicBezTo>
                    <a:pt x="2374773" y="16129"/>
                    <a:pt x="3964559" y="29464"/>
                    <a:pt x="5604891" y="21336"/>
                  </a:cubicBezTo>
                  <a:cubicBezTo>
                    <a:pt x="5854573" y="38608"/>
                    <a:pt x="6136005" y="0"/>
                    <a:pt x="6383401" y="33782"/>
                  </a:cubicBezTo>
                  <a:cubicBezTo>
                    <a:pt x="6383909" y="571754"/>
                    <a:pt x="6385306" y="1170305"/>
                    <a:pt x="6384544" y="1710944"/>
                  </a:cubicBezTo>
                  <a:cubicBezTo>
                    <a:pt x="6386703" y="2484501"/>
                    <a:pt x="6379464" y="3261995"/>
                    <a:pt x="6388608" y="4038473"/>
                  </a:cubicBezTo>
                  <a:cubicBezTo>
                    <a:pt x="6357747" y="4044061"/>
                    <a:pt x="6437884" y="4257040"/>
                    <a:pt x="6341491" y="4226433"/>
                  </a:cubicBezTo>
                  <a:close/>
                </a:path>
              </a:pathLst>
            </a:custGeom>
            <a:blipFill>
              <a:blip r:embed="rId3"/>
              <a:stretch>
                <a:fillRect l="0" t="-224" r="0" b="-224"/>
              </a:stretch>
            </a:blipFill>
          </p:spPr>
        </p:sp>
      </p:grpSp>
      <p:sp>
        <p:nvSpPr>
          <p:cNvPr name="Freeform 6" id="6"/>
          <p:cNvSpPr/>
          <p:nvPr/>
        </p:nvSpPr>
        <p:spPr>
          <a:xfrm flipH="false" flipV="false" rot="0">
            <a:off x="2350463" y="272824"/>
            <a:ext cx="3751484" cy="1299727"/>
          </a:xfrm>
          <a:custGeom>
            <a:avLst/>
            <a:gdLst/>
            <a:ahLst/>
            <a:cxnLst/>
            <a:rect r="r" b="b" t="t" l="l"/>
            <a:pathLst>
              <a:path h="1299727" w="3751484">
                <a:moveTo>
                  <a:pt x="0" y="0"/>
                </a:moveTo>
                <a:lnTo>
                  <a:pt x="3751484" y="0"/>
                </a:lnTo>
                <a:lnTo>
                  <a:pt x="3751484" y="1299727"/>
                </a:lnTo>
                <a:lnTo>
                  <a:pt x="0" y="1299727"/>
                </a:lnTo>
                <a:lnTo>
                  <a:pt x="0" y="0"/>
                </a:lnTo>
                <a:close/>
              </a:path>
            </a:pathLst>
          </a:custGeom>
          <a:blipFill>
            <a:blip r:embed="rId4">
              <a:alphaModFix amt="70000"/>
            </a:blip>
            <a:stretch>
              <a:fillRect l="0" t="0" r="0" b="0"/>
            </a:stretch>
          </a:blipFill>
        </p:spPr>
      </p:sp>
      <p:sp>
        <p:nvSpPr>
          <p:cNvPr name="Freeform 7" id="7"/>
          <p:cNvSpPr/>
          <p:nvPr/>
        </p:nvSpPr>
        <p:spPr>
          <a:xfrm flipH="false" flipV="false" rot="0">
            <a:off x="1728915" y="8883408"/>
            <a:ext cx="1243097" cy="1243097"/>
          </a:xfrm>
          <a:custGeom>
            <a:avLst/>
            <a:gdLst/>
            <a:ahLst/>
            <a:cxnLst/>
            <a:rect r="r" b="b" t="t" l="l"/>
            <a:pathLst>
              <a:path h="1243097" w="1243097">
                <a:moveTo>
                  <a:pt x="0" y="0"/>
                </a:moveTo>
                <a:lnTo>
                  <a:pt x="1243096" y="0"/>
                </a:lnTo>
                <a:lnTo>
                  <a:pt x="1243096" y="1243097"/>
                </a:lnTo>
                <a:lnTo>
                  <a:pt x="0" y="1243097"/>
                </a:lnTo>
                <a:lnTo>
                  <a:pt x="0" y="0"/>
                </a:lnTo>
                <a:close/>
              </a:path>
            </a:pathLst>
          </a:custGeom>
          <a:blipFill>
            <a:blip r:embed="rId5">
              <a:alphaModFix amt="74000"/>
            </a:blip>
            <a:stretch>
              <a:fillRect l="0" t="0" r="0" b="0"/>
            </a:stretch>
          </a:blipFill>
        </p:spPr>
      </p:sp>
      <p:sp>
        <p:nvSpPr>
          <p:cNvPr name="TextBox 8" id="8"/>
          <p:cNvSpPr txBox="true"/>
          <p:nvPr/>
        </p:nvSpPr>
        <p:spPr>
          <a:xfrm rot="0">
            <a:off x="9139238" y="4612364"/>
            <a:ext cx="9525" cy="887095"/>
          </a:xfrm>
          <a:prstGeom prst="rect">
            <a:avLst/>
          </a:prstGeom>
        </p:spPr>
        <p:txBody>
          <a:bodyPr anchor="t" rtlCol="false" tIns="0" lIns="0" bIns="0" rIns="0">
            <a:spAutoFit/>
          </a:bodyPr>
          <a:lstStyle/>
          <a:p>
            <a:pPr algn="ctr">
              <a:lnSpc>
                <a:spcPts val="7279"/>
              </a:lnSpc>
            </a:pPr>
          </a:p>
        </p:txBody>
      </p:sp>
      <p:sp>
        <p:nvSpPr>
          <p:cNvPr name="TextBox 9" id="9"/>
          <p:cNvSpPr txBox="true"/>
          <p:nvPr/>
        </p:nvSpPr>
        <p:spPr>
          <a:xfrm rot="0">
            <a:off x="0" y="1784439"/>
            <a:ext cx="8899637" cy="6938473"/>
          </a:xfrm>
          <a:prstGeom prst="rect">
            <a:avLst/>
          </a:prstGeom>
        </p:spPr>
        <p:txBody>
          <a:bodyPr anchor="t" rtlCol="false" tIns="0" lIns="0" bIns="0" rIns="0">
            <a:spAutoFit/>
          </a:bodyPr>
          <a:lstStyle/>
          <a:p>
            <a:pPr algn="just">
              <a:lnSpc>
                <a:spcPts val="2636"/>
              </a:lnSpc>
              <a:spcBef>
                <a:spcPct val="0"/>
              </a:spcBef>
            </a:pPr>
            <a:r>
              <a:rPr lang="en-US" sz="2292">
                <a:solidFill>
                  <a:srgbClr val="FFFFFF"/>
                </a:solidFill>
                <a:latin typeface="Open Sans"/>
              </a:rPr>
              <a:t>ERASMUS+ projekat </a:t>
            </a:r>
            <a:r>
              <a:rPr lang="en-US" sz="2292">
                <a:solidFill>
                  <a:srgbClr val="FFFFFF"/>
                </a:solidFill>
                <a:latin typeface="Open Sans Bold"/>
              </a:rPr>
              <a:t>"Inovativni nastavni sadržaji u klimatski pametnom urbanom razvoju zasnovanom na zelenoj i energetskoj efikasnosti u saradnji sa neakademskim sektorom" </a:t>
            </a:r>
          </a:p>
          <a:p>
            <a:pPr algn="ctr">
              <a:lnSpc>
                <a:spcPts val="2636"/>
              </a:lnSpc>
              <a:spcBef>
                <a:spcPct val="0"/>
              </a:spcBef>
            </a:pPr>
          </a:p>
          <a:p>
            <a:pPr algn="just" marL="473388" indent="-236694" lvl="1">
              <a:lnSpc>
                <a:spcPts val="2828"/>
              </a:lnSpc>
              <a:buFont typeface="Arial"/>
              <a:buChar char="•"/>
            </a:pPr>
            <a:r>
              <a:rPr lang="en-US" sz="2192">
                <a:solidFill>
                  <a:srgbClr val="FFFFFF"/>
                </a:solidFill>
                <a:latin typeface="Open Sans"/>
              </a:rPr>
              <a:t>Cilj projekta</a:t>
            </a:r>
            <a:r>
              <a:rPr lang="en-US" sz="2192">
                <a:solidFill>
                  <a:srgbClr val="FFFFFF"/>
                </a:solidFill>
                <a:latin typeface="Open Sans"/>
              </a:rPr>
              <a:t> - unapređenje kvaliteta nastave u oblasti klimatski pametne urbanizacije kroz blisku saradnju 18 partnera (SmartWB) konzorcijuma, među kojima je i Inženjerska komora Crne Gore </a:t>
            </a:r>
          </a:p>
          <a:p>
            <a:pPr algn="just" marL="473388" indent="-236694" lvl="1">
              <a:lnSpc>
                <a:spcPts val="2828"/>
              </a:lnSpc>
              <a:buFont typeface="Arial"/>
              <a:buChar char="•"/>
            </a:pPr>
            <a:r>
              <a:rPr lang="en-US" sz="2192">
                <a:solidFill>
                  <a:srgbClr val="FFFFFF"/>
                </a:solidFill>
                <a:latin typeface="Open Sans"/>
              </a:rPr>
              <a:t>U okviru projekta predviđene su studentske prakse u kompanijama koje su potpisale ugovore sa partnerima projekta, s fokusom na tehničke oblasti kao što su sistemi urbanog planiranja, uslovi gradnje za investitore, prostorno planiranje, razvoj infrastrukture… </a:t>
            </a:r>
          </a:p>
          <a:p>
            <a:pPr algn="just" marL="473388" indent="-236694" lvl="1">
              <a:lnSpc>
                <a:spcPts val="2828"/>
              </a:lnSpc>
              <a:buFont typeface="Arial"/>
              <a:buChar char="•"/>
            </a:pPr>
            <a:r>
              <a:rPr lang="en-US" sz="2192">
                <a:solidFill>
                  <a:srgbClr val="FFFFFF"/>
                </a:solidFill>
                <a:latin typeface="Open Sans"/>
              </a:rPr>
              <a:t>Promovisanje korišćenja tehnologija koje su najmanje štetne po životnu sredinu, poboljšanje kompetencija nastavnog kadra u tom smislu, kao i nabavku najsavremenije opreme za podršku nastavi u ovim oblastima. </a:t>
            </a:r>
          </a:p>
          <a:p>
            <a:pPr algn="just" marL="473388" indent="-236694" lvl="1">
              <a:lnSpc>
                <a:spcPts val="2828"/>
              </a:lnSpc>
              <a:buFont typeface="Arial"/>
              <a:buChar char="•"/>
            </a:pPr>
            <a:r>
              <a:rPr lang="en-US" sz="2192">
                <a:solidFill>
                  <a:srgbClr val="FFFFFF"/>
                </a:solidFill>
                <a:latin typeface="Open Sans"/>
              </a:rPr>
              <a:t>Građevinski fakultet Univerziteta Crne Gore je koordinatorska institucija. </a:t>
            </a:r>
          </a:p>
        </p:txBody>
      </p:sp>
      <p:sp>
        <p:nvSpPr>
          <p:cNvPr name="TextBox 10" id="10"/>
          <p:cNvSpPr txBox="true"/>
          <p:nvPr/>
        </p:nvSpPr>
        <p:spPr>
          <a:xfrm rot="0">
            <a:off x="555486" y="698838"/>
            <a:ext cx="1525488" cy="873713"/>
          </a:xfrm>
          <a:prstGeom prst="rect">
            <a:avLst/>
          </a:prstGeom>
        </p:spPr>
        <p:txBody>
          <a:bodyPr anchor="t" rtlCol="false" tIns="0" lIns="0" bIns="0" rIns="0">
            <a:spAutoFit/>
          </a:bodyPr>
          <a:lstStyle/>
          <a:p>
            <a:pPr algn="ctr">
              <a:lnSpc>
                <a:spcPts val="6431"/>
              </a:lnSpc>
              <a:spcBef>
                <a:spcPct val="0"/>
              </a:spcBef>
            </a:pPr>
            <a:r>
              <a:rPr lang="en-US" sz="5592">
                <a:solidFill>
                  <a:srgbClr val="FFFFFF"/>
                </a:solidFill>
                <a:latin typeface="Hatton"/>
              </a:rPr>
              <a:t>04/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A401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202474" y="1552802"/>
            <a:ext cx="8493612" cy="4298499"/>
          </a:xfrm>
          <a:prstGeom prst="rect">
            <a:avLst/>
          </a:prstGeom>
        </p:spPr>
      </p:pic>
      <p:grpSp>
        <p:nvGrpSpPr>
          <p:cNvPr name="Group 3" id="3"/>
          <p:cNvGrpSpPr/>
          <p:nvPr/>
        </p:nvGrpSpPr>
        <p:grpSpPr>
          <a:xfrm rot="0">
            <a:off x="-198712" y="5143500"/>
            <a:ext cx="18486712" cy="6981436"/>
            <a:chOff x="0" y="0"/>
            <a:chExt cx="6347206" cy="2396998"/>
          </a:xfrm>
        </p:grpSpPr>
        <p:sp>
          <p:nvSpPr>
            <p:cNvPr name="Freeform 4" id="4"/>
            <p:cNvSpPr/>
            <p:nvPr/>
          </p:nvSpPr>
          <p:spPr>
            <a:xfrm flipH="false" flipV="false" rot="0">
              <a:off x="-102743" y="-211963"/>
              <a:ext cx="6678549" cy="2641092"/>
            </a:xfrm>
            <a:custGeom>
              <a:avLst/>
              <a:gdLst/>
              <a:ahLst/>
              <a:cxnLst/>
              <a:rect r="r" b="b" t="t" l="l"/>
              <a:pathLst>
                <a:path h="2641092" w="6678549">
                  <a:moveTo>
                    <a:pt x="6449568" y="2580767"/>
                  </a:moveTo>
                  <a:cubicBezTo>
                    <a:pt x="6379591" y="9525"/>
                    <a:pt x="6678549" y="646303"/>
                    <a:pt x="5719826" y="667893"/>
                  </a:cubicBezTo>
                  <a:cubicBezTo>
                    <a:pt x="5719826" y="668274"/>
                    <a:pt x="5719953" y="668528"/>
                    <a:pt x="5720080" y="669036"/>
                  </a:cubicBezTo>
                  <a:cubicBezTo>
                    <a:pt x="5719826" y="669417"/>
                    <a:pt x="5719699" y="668655"/>
                    <a:pt x="5719445" y="667893"/>
                  </a:cubicBezTo>
                  <a:cubicBezTo>
                    <a:pt x="5691505" y="668528"/>
                    <a:pt x="5662422" y="668655"/>
                    <a:pt x="5632069" y="668147"/>
                  </a:cubicBezTo>
                  <a:cubicBezTo>
                    <a:pt x="5353939" y="731774"/>
                    <a:pt x="5655310" y="787908"/>
                    <a:pt x="5138420" y="658876"/>
                  </a:cubicBezTo>
                  <a:cubicBezTo>
                    <a:pt x="5107686" y="701294"/>
                    <a:pt x="4847590" y="611505"/>
                    <a:pt x="4790440" y="557276"/>
                  </a:cubicBezTo>
                  <a:cubicBezTo>
                    <a:pt x="4726051" y="605155"/>
                    <a:pt x="4407408" y="596773"/>
                    <a:pt x="4229735" y="540385"/>
                  </a:cubicBezTo>
                  <a:cubicBezTo>
                    <a:pt x="4230116" y="541147"/>
                    <a:pt x="4229989" y="542417"/>
                    <a:pt x="4229100" y="544703"/>
                  </a:cubicBezTo>
                  <a:cubicBezTo>
                    <a:pt x="4227449" y="544068"/>
                    <a:pt x="4225544" y="547116"/>
                    <a:pt x="4225163" y="539877"/>
                  </a:cubicBezTo>
                  <a:cubicBezTo>
                    <a:pt x="4225671" y="540004"/>
                    <a:pt x="4226560" y="539750"/>
                    <a:pt x="4227322" y="539623"/>
                  </a:cubicBezTo>
                  <a:cubicBezTo>
                    <a:pt x="4189984" y="527558"/>
                    <a:pt x="4158869" y="513461"/>
                    <a:pt x="4138041" y="497205"/>
                  </a:cubicBezTo>
                  <a:cubicBezTo>
                    <a:pt x="3772916" y="629158"/>
                    <a:pt x="4120007" y="802767"/>
                    <a:pt x="3447415" y="591947"/>
                  </a:cubicBezTo>
                  <a:cubicBezTo>
                    <a:pt x="2977388" y="756412"/>
                    <a:pt x="2897886" y="467614"/>
                    <a:pt x="2635250" y="559943"/>
                  </a:cubicBezTo>
                  <a:cubicBezTo>
                    <a:pt x="2396998" y="433705"/>
                    <a:pt x="2152650" y="453517"/>
                    <a:pt x="1887601" y="430403"/>
                  </a:cubicBezTo>
                  <a:cubicBezTo>
                    <a:pt x="1865249" y="388239"/>
                    <a:pt x="1846326" y="363982"/>
                    <a:pt x="1827911" y="352298"/>
                  </a:cubicBezTo>
                  <a:cubicBezTo>
                    <a:pt x="1828038" y="353314"/>
                    <a:pt x="1828038" y="354203"/>
                    <a:pt x="1827530" y="352044"/>
                  </a:cubicBezTo>
                  <a:cubicBezTo>
                    <a:pt x="1769237" y="315468"/>
                    <a:pt x="1713992" y="403860"/>
                    <a:pt x="1561846" y="455930"/>
                  </a:cubicBezTo>
                  <a:cubicBezTo>
                    <a:pt x="1529461" y="436626"/>
                    <a:pt x="1503553" y="423418"/>
                    <a:pt x="1480947" y="414401"/>
                  </a:cubicBezTo>
                  <a:lnTo>
                    <a:pt x="1480820" y="414401"/>
                  </a:lnTo>
                  <a:lnTo>
                    <a:pt x="1480693" y="414274"/>
                  </a:lnTo>
                  <a:cubicBezTo>
                    <a:pt x="1393571" y="379349"/>
                    <a:pt x="1356233" y="408305"/>
                    <a:pt x="1190117" y="405638"/>
                  </a:cubicBezTo>
                  <a:cubicBezTo>
                    <a:pt x="1065530" y="360807"/>
                    <a:pt x="981456" y="508381"/>
                    <a:pt x="744601" y="355727"/>
                  </a:cubicBezTo>
                  <a:cubicBezTo>
                    <a:pt x="669036" y="352171"/>
                    <a:pt x="718185" y="292100"/>
                    <a:pt x="497332" y="289306"/>
                  </a:cubicBezTo>
                  <a:cubicBezTo>
                    <a:pt x="398018" y="252857"/>
                    <a:pt x="356108" y="231775"/>
                    <a:pt x="290703" y="226441"/>
                  </a:cubicBezTo>
                  <a:cubicBezTo>
                    <a:pt x="290703" y="226568"/>
                    <a:pt x="290703" y="226568"/>
                    <a:pt x="290703" y="226695"/>
                  </a:cubicBezTo>
                  <a:cubicBezTo>
                    <a:pt x="290576" y="226949"/>
                    <a:pt x="290576" y="226695"/>
                    <a:pt x="290449" y="226314"/>
                  </a:cubicBezTo>
                  <a:cubicBezTo>
                    <a:pt x="265938" y="224409"/>
                    <a:pt x="238379" y="224536"/>
                    <a:pt x="203073" y="226949"/>
                  </a:cubicBezTo>
                  <a:cubicBezTo>
                    <a:pt x="0" y="0"/>
                    <a:pt x="169164" y="2421509"/>
                    <a:pt x="162941" y="2601976"/>
                  </a:cubicBezTo>
                  <a:cubicBezTo>
                    <a:pt x="538099" y="2582799"/>
                    <a:pt x="6508623" y="2641092"/>
                    <a:pt x="6449568" y="2580767"/>
                  </a:cubicBezTo>
                  <a:close/>
                  <a:moveTo>
                    <a:pt x="593598" y="304546"/>
                  </a:moveTo>
                  <a:cubicBezTo>
                    <a:pt x="592836" y="304673"/>
                    <a:pt x="592963" y="298831"/>
                    <a:pt x="593598" y="304546"/>
                  </a:cubicBezTo>
                  <a:close/>
                </a:path>
              </a:pathLst>
            </a:custGeom>
            <a:blipFill>
              <a:blip r:embed="rId3"/>
              <a:stretch>
                <a:fillRect l="0" t="-49070" r="0" b="-27462"/>
              </a:stretch>
            </a:blipFill>
          </p:spPr>
        </p:sp>
      </p:grpSp>
      <p:sp>
        <p:nvSpPr>
          <p:cNvPr name="TextBox 5" id="5"/>
          <p:cNvSpPr txBox="true"/>
          <p:nvPr/>
        </p:nvSpPr>
        <p:spPr>
          <a:xfrm rot="0">
            <a:off x="1028700" y="1120838"/>
            <a:ext cx="5181024" cy="1654430"/>
          </a:xfrm>
          <a:prstGeom prst="rect">
            <a:avLst/>
          </a:prstGeom>
        </p:spPr>
        <p:txBody>
          <a:bodyPr anchor="t" rtlCol="false" tIns="0" lIns="0" bIns="0" rIns="0">
            <a:spAutoFit/>
          </a:bodyPr>
          <a:lstStyle/>
          <a:p>
            <a:pPr>
              <a:lnSpc>
                <a:spcPts val="6431"/>
              </a:lnSpc>
            </a:pPr>
            <a:r>
              <a:rPr lang="en-US" sz="5592">
                <a:solidFill>
                  <a:srgbClr val="B3C460"/>
                </a:solidFill>
                <a:latin typeface="Hatton"/>
              </a:rPr>
              <a:t>05/</a:t>
            </a:r>
          </a:p>
          <a:p>
            <a:pPr>
              <a:lnSpc>
                <a:spcPts val="6431"/>
              </a:lnSpc>
            </a:pPr>
            <a:r>
              <a:rPr lang="en-US" sz="5592">
                <a:solidFill>
                  <a:srgbClr val="B3C460"/>
                </a:solidFill>
                <a:latin typeface="Hatton"/>
              </a:rPr>
              <a:t>ZAKLJUČAK</a:t>
            </a:r>
          </a:p>
        </p:txBody>
      </p:sp>
      <p:sp>
        <p:nvSpPr>
          <p:cNvPr name="TextBox 6" id="6"/>
          <p:cNvSpPr txBox="true"/>
          <p:nvPr/>
        </p:nvSpPr>
        <p:spPr>
          <a:xfrm rot="0">
            <a:off x="9139238" y="4652327"/>
            <a:ext cx="9525" cy="887095"/>
          </a:xfrm>
          <a:prstGeom prst="rect">
            <a:avLst/>
          </a:prstGeom>
        </p:spPr>
        <p:txBody>
          <a:bodyPr anchor="t" rtlCol="false" tIns="0" lIns="0" bIns="0" rIns="0">
            <a:spAutoFit/>
          </a:bodyPr>
          <a:lstStyle/>
          <a:p>
            <a:pPr algn="ctr">
              <a:lnSpc>
                <a:spcPts val="7279"/>
              </a:lnSpc>
            </a:pPr>
          </a:p>
        </p:txBody>
      </p:sp>
      <p:sp>
        <p:nvSpPr>
          <p:cNvPr name="TextBox 7" id="7"/>
          <p:cNvSpPr txBox="true"/>
          <p:nvPr/>
        </p:nvSpPr>
        <p:spPr>
          <a:xfrm rot="0">
            <a:off x="480328" y="3035776"/>
            <a:ext cx="8658909" cy="2980690"/>
          </a:xfrm>
          <a:prstGeom prst="rect">
            <a:avLst/>
          </a:prstGeom>
        </p:spPr>
        <p:txBody>
          <a:bodyPr anchor="t" rtlCol="false" tIns="0" lIns="0" bIns="0" rIns="0">
            <a:spAutoFit/>
          </a:bodyPr>
          <a:lstStyle/>
          <a:p>
            <a:pPr>
              <a:lnSpc>
                <a:spcPts val="4759"/>
              </a:lnSpc>
            </a:pPr>
            <a:r>
              <a:rPr lang="en-US" sz="3399">
                <a:solidFill>
                  <a:srgbClr val="FFFFFF"/>
                </a:solidFill>
                <a:latin typeface="Canva Sans"/>
              </a:rPr>
              <a:t>Kako bismo dobili zeleniju zajednicu, pa i planetu nužno je pothranjivati edukacijom društvo od najranijih faza obrazovanja, preko akademskog do cjeloživotnog.</a:t>
            </a:r>
          </a:p>
        </p:txBody>
      </p:sp>
      <p:sp>
        <p:nvSpPr>
          <p:cNvPr name="Freeform 8" id="8"/>
          <p:cNvSpPr/>
          <p:nvPr/>
        </p:nvSpPr>
        <p:spPr>
          <a:xfrm flipH="false" flipV="false" rot="0">
            <a:off x="0" y="8722913"/>
            <a:ext cx="1564087" cy="1564087"/>
          </a:xfrm>
          <a:custGeom>
            <a:avLst/>
            <a:gdLst/>
            <a:ahLst/>
            <a:cxnLst/>
            <a:rect r="r" b="b" t="t" l="l"/>
            <a:pathLst>
              <a:path h="1564087" w="1564087">
                <a:moveTo>
                  <a:pt x="0" y="0"/>
                </a:moveTo>
                <a:lnTo>
                  <a:pt x="1564087" y="0"/>
                </a:lnTo>
                <a:lnTo>
                  <a:pt x="1564087" y="1564087"/>
                </a:lnTo>
                <a:lnTo>
                  <a:pt x="0" y="1564087"/>
                </a:lnTo>
                <a:lnTo>
                  <a:pt x="0" y="0"/>
                </a:lnTo>
                <a:close/>
              </a:path>
            </a:pathLst>
          </a:custGeom>
          <a:blipFill>
            <a:blip r:embed="rId4">
              <a:alphaModFix amt="80000"/>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A401F"/>
        </a:solidFill>
      </p:bgPr>
    </p:bg>
    <p:spTree>
      <p:nvGrpSpPr>
        <p:cNvPr id="1" name=""/>
        <p:cNvGrpSpPr/>
        <p:nvPr/>
      </p:nvGrpSpPr>
      <p:grpSpPr>
        <a:xfrm>
          <a:off x="0" y="0"/>
          <a:ext cx="0" cy="0"/>
          <a:chOff x="0" y="0"/>
          <a:chExt cx="0" cy="0"/>
        </a:xfrm>
      </p:grpSpPr>
      <p:sp>
        <p:nvSpPr>
          <p:cNvPr name="Freeform 2" id="2"/>
          <p:cNvSpPr/>
          <p:nvPr/>
        </p:nvSpPr>
        <p:spPr>
          <a:xfrm flipH="false" flipV="false" rot="0">
            <a:off x="13292164" y="4361456"/>
            <a:ext cx="4995836" cy="6331129"/>
          </a:xfrm>
          <a:custGeom>
            <a:avLst/>
            <a:gdLst/>
            <a:ahLst/>
            <a:cxnLst/>
            <a:rect r="r" b="b" t="t" l="l"/>
            <a:pathLst>
              <a:path h="6331129" w="4995836">
                <a:moveTo>
                  <a:pt x="0" y="0"/>
                </a:moveTo>
                <a:lnTo>
                  <a:pt x="4995836" y="0"/>
                </a:lnTo>
                <a:lnTo>
                  <a:pt x="4995836" y="6331129"/>
                </a:lnTo>
                <a:lnTo>
                  <a:pt x="0" y="6331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219200">
            <a:off x="13862710" y="-1562571"/>
            <a:ext cx="4995836" cy="6331129"/>
          </a:xfrm>
          <a:custGeom>
            <a:avLst/>
            <a:gdLst/>
            <a:ahLst/>
            <a:cxnLst/>
            <a:rect r="r" b="b" t="t" l="l"/>
            <a:pathLst>
              <a:path h="6331129" w="4995836">
                <a:moveTo>
                  <a:pt x="0" y="0"/>
                </a:moveTo>
                <a:lnTo>
                  <a:pt x="4995836" y="0"/>
                </a:lnTo>
                <a:lnTo>
                  <a:pt x="4995836" y="6331129"/>
                </a:lnTo>
                <a:lnTo>
                  <a:pt x="0" y="6331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76430" y="8597624"/>
            <a:ext cx="7069918" cy="1321353"/>
          </a:xfrm>
          <a:custGeom>
            <a:avLst/>
            <a:gdLst/>
            <a:ahLst/>
            <a:cxnLst/>
            <a:rect r="r" b="b" t="t" l="l"/>
            <a:pathLst>
              <a:path h="1321353" w="7069918">
                <a:moveTo>
                  <a:pt x="0" y="0"/>
                </a:moveTo>
                <a:lnTo>
                  <a:pt x="7069918" y="0"/>
                </a:lnTo>
                <a:lnTo>
                  <a:pt x="7069918" y="1321352"/>
                </a:lnTo>
                <a:lnTo>
                  <a:pt x="0" y="1321352"/>
                </a:lnTo>
                <a:lnTo>
                  <a:pt x="0" y="0"/>
                </a:lnTo>
                <a:close/>
              </a:path>
            </a:pathLst>
          </a:custGeom>
          <a:blipFill>
            <a:blip r:embed="rId4">
              <a:alphaModFix amt="80000"/>
            </a:blip>
            <a:stretch>
              <a:fillRect l="0" t="0" r="0" b="0"/>
            </a:stretch>
          </a:blipFill>
        </p:spPr>
      </p:sp>
      <p:sp>
        <p:nvSpPr>
          <p:cNvPr name="Freeform 5" id="5"/>
          <p:cNvSpPr/>
          <p:nvPr/>
        </p:nvSpPr>
        <p:spPr>
          <a:xfrm flipH="false" flipV="false" rot="0">
            <a:off x="6551387" y="2470756"/>
            <a:ext cx="4542159" cy="1506269"/>
          </a:xfrm>
          <a:custGeom>
            <a:avLst/>
            <a:gdLst/>
            <a:ahLst/>
            <a:cxnLst/>
            <a:rect r="r" b="b" t="t" l="l"/>
            <a:pathLst>
              <a:path h="1506269" w="4542159">
                <a:moveTo>
                  <a:pt x="0" y="0"/>
                </a:moveTo>
                <a:lnTo>
                  <a:pt x="4542159" y="0"/>
                </a:lnTo>
                <a:lnTo>
                  <a:pt x="4542159" y="1506269"/>
                </a:lnTo>
                <a:lnTo>
                  <a:pt x="0" y="1506269"/>
                </a:lnTo>
                <a:lnTo>
                  <a:pt x="0" y="0"/>
                </a:lnTo>
                <a:close/>
              </a:path>
            </a:pathLst>
          </a:custGeom>
          <a:blipFill>
            <a:blip r:embed="rId5">
              <a:alphaModFix amt="80000"/>
            </a:blip>
            <a:stretch>
              <a:fillRect l="0" t="0" r="0" b="0"/>
            </a:stretch>
          </a:blipFill>
        </p:spPr>
      </p:sp>
      <p:sp>
        <p:nvSpPr>
          <p:cNvPr name="TextBox 6" id="6"/>
          <p:cNvSpPr txBox="true"/>
          <p:nvPr/>
        </p:nvSpPr>
        <p:spPr>
          <a:xfrm rot="0">
            <a:off x="5829989" y="4650427"/>
            <a:ext cx="6403343" cy="957572"/>
          </a:xfrm>
          <a:prstGeom prst="rect">
            <a:avLst/>
          </a:prstGeom>
        </p:spPr>
        <p:txBody>
          <a:bodyPr anchor="t" rtlCol="false" tIns="0" lIns="0" bIns="0" rIns="0">
            <a:spAutoFit/>
          </a:bodyPr>
          <a:lstStyle/>
          <a:p>
            <a:pPr algn="ctr">
              <a:lnSpc>
                <a:spcPts val="7023"/>
              </a:lnSpc>
            </a:pPr>
            <a:r>
              <a:rPr lang="en-US" sz="6107">
                <a:solidFill>
                  <a:srgbClr val="FFFFFF"/>
                </a:solidFill>
                <a:latin typeface="Hatton"/>
              </a:rPr>
              <a:t>Hvala na pažnji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70236" y="-107311"/>
            <a:ext cx="11800546" cy="10501622"/>
            <a:chOff x="0" y="0"/>
            <a:chExt cx="6349238" cy="5650357"/>
          </a:xfrm>
        </p:grpSpPr>
        <p:sp>
          <p:nvSpPr>
            <p:cNvPr name="Freeform 3" id="3"/>
            <p:cNvSpPr/>
            <p:nvPr/>
          </p:nvSpPr>
          <p:spPr>
            <a:xfrm flipH="false" flipV="false" rot="0">
              <a:off x="-1220470" y="-200914"/>
              <a:ext cx="7579741" cy="5919724"/>
            </a:xfrm>
            <a:custGeom>
              <a:avLst/>
              <a:gdLst/>
              <a:ahLst/>
              <a:cxnLst/>
              <a:rect r="r" b="b" t="t" l="l"/>
              <a:pathLst>
                <a:path h="5919724" w="7579741">
                  <a:moveTo>
                    <a:pt x="7563231" y="542290"/>
                  </a:moveTo>
                  <a:cubicBezTo>
                    <a:pt x="7547864" y="557530"/>
                    <a:pt x="7490206" y="686562"/>
                    <a:pt x="7507224" y="715264"/>
                  </a:cubicBezTo>
                  <a:cubicBezTo>
                    <a:pt x="7525639" y="709803"/>
                    <a:pt x="7436739" y="790321"/>
                    <a:pt x="7482586" y="888111"/>
                  </a:cubicBezTo>
                  <a:cubicBezTo>
                    <a:pt x="7469505" y="906018"/>
                    <a:pt x="7553833" y="924179"/>
                    <a:pt x="7546848" y="962025"/>
                  </a:cubicBezTo>
                  <a:cubicBezTo>
                    <a:pt x="7534529" y="981202"/>
                    <a:pt x="7489825" y="974979"/>
                    <a:pt x="7525639" y="1001014"/>
                  </a:cubicBezTo>
                  <a:cubicBezTo>
                    <a:pt x="7533132" y="1085469"/>
                    <a:pt x="7579233" y="1117346"/>
                    <a:pt x="7428357" y="1351280"/>
                  </a:cubicBezTo>
                  <a:cubicBezTo>
                    <a:pt x="7398639" y="1347343"/>
                    <a:pt x="7317740" y="1604645"/>
                    <a:pt x="7205980" y="1797050"/>
                  </a:cubicBezTo>
                  <a:cubicBezTo>
                    <a:pt x="7222109" y="1833372"/>
                    <a:pt x="7240016" y="1850009"/>
                    <a:pt x="7202297" y="1916684"/>
                  </a:cubicBezTo>
                  <a:cubicBezTo>
                    <a:pt x="7208901" y="1933448"/>
                    <a:pt x="7273036" y="1963420"/>
                    <a:pt x="7239635" y="2007743"/>
                  </a:cubicBezTo>
                  <a:cubicBezTo>
                    <a:pt x="7204202" y="2091436"/>
                    <a:pt x="7205853" y="2286381"/>
                    <a:pt x="7250049" y="2317750"/>
                  </a:cubicBezTo>
                  <a:cubicBezTo>
                    <a:pt x="7275576" y="2308987"/>
                    <a:pt x="7186168" y="2474976"/>
                    <a:pt x="7233031" y="2483866"/>
                  </a:cubicBezTo>
                  <a:cubicBezTo>
                    <a:pt x="7217791" y="2541143"/>
                    <a:pt x="7278497" y="2574417"/>
                    <a:pt x="7147941" y="2695575"/>
                  </a:cubicBezTo>
                  <a:cubicBezTo>
                    <a:pt x="7045960" y="2756535"/>
                    <a:pt x="7168642" y="2805176"/>
                    <a:pt x="7069074" y="2892044"/>
                  </a:cubicBezTo>
                  <a:cubicBezTo>
                    <a:pt x="7109587" y="2925826"/>
                    <a:pt x="7008622" y="2948432"/>
                    <a:pt x="7081139" y="3107690"/>
                  </a:cubicBezTo>
                  <a:cubicBezTo>
                    <a:pt x="7090664" y="3117088"/>
                    <a:pt x="7034657" y="3165983"/>
                    <a:pt x="7017766" y="3207639"/>
                  </a:cubicBezTo>
                  <a:cubicBezTo>
                    <a:pt x="7063232" y="3257296"/>
                    <a:pt x="7012940" y="3253994"/>
                    <a:pt x="6997446" y="3340354"/>
                  </a:cubicBezTo>
                  <a:cubicBezTo>
                    <a:pt x="6914515" y="3405251"/>
                    <a:pt x="6917309" y="3435350"/>
                    <a:pt x="6838696" y="3533013"/>
                  </a:cubicBezTo>
                  <a:cubicBezTo>
                    <a:pt x="6861556" y="3525774"/>
                    <a:pt x="6889496" y="3574161"/>
                    <a:pt x="6822313" y="3687572"/>
                  </a:cubicBezTo>
                  <a:cubicBezTo>
                    <a:pt x="6817868" y="3707257"/>
                    <a:pt x="6727190" y="3726307"/>
                    <a:pt x="6704838" y="3771265"/>
                  </a:cubicBezTo>
                  <a:cubicBezTo>
                    <a:pt x="6674739" y="3791585"/>
                    <a:pt x="6736080" y="3823716"/>
                    <a:pt x="6667881" y="3824732"/>
                  </a:cubicBezTo>
                  <a:cubicBezTo>
                    <a:pt x="6676517" y="3870960"/>
                    <a:pt x="6621399" y="3859911"/>
                    <a:pt x="6607683" y="3879977"/>
                  </a:cubicBezTo>
                  <a:cubicBezTo>
                    <a:pt x="6650990" y="3906901"/>
                    <a:pt x="6618478" y="3901313"/>
                    <a:pt x="6653657" y="3916553"/>
                  </a:cubicBezTo>
                  <a:cubicBezTo>
                    <a:pt x="6651371" y="3988689"/>
                    <a:pt x="6546469" y="4092829"/>
                    <a:pt x="6552819" y="4182491"/>
                  </a:cubicBezTo>
                  <a:cubicBezTo>
                    <a:pt x="6516370" y="4270502"/>
                    <a:pt x="6542786" y="4306443"/>
                    <a:pt x="6490208" y="4402836"/>
                  </a:cubicBezTo>
                  <a:cubicBezTo>
                    <a:pt x="6527419" y="4414266"/>
                    <a:pt x="6500749" y="4427982"/>
                    <a:pt x="6457696" y="4505960"/>
                  </a:cubicBezTo>
                  <a:cubicBezTo>
                    <a:pt x="6503289" y="4531741"/>
                    <a:pt x="6486271" y="4590542"/>
                    <a:pt x="6438519" y="4659376"/>
                  </a:cubicBezTo>
                  <a:cubicBezTo>
                    <a:pt x="6519418" y="4706620"/>
                    <a:pt x="6472682" y="4854575"/>
                    <a:pt x="6428232" y="4913630"/>
                  </a:cubicBezTo>
                  <a:cubicBezTo>
                    <a:pt x="6441440" y="4962525"/>
                    <a:pt x="6419596" y="5014341"/>
                    <a:pt x="6364732" y="5057902"/>
                  </a:cubicBezTo>
                  <a:cubicBezTo>
                    <a:pt x="6326251" y="5158740"/>
                    <a:pt x="6311773" y="5242179"/>
                    <a:pt x="6153531" y="5344668"/>
                  </a:cubicBezTo>
                  <a:cubicBezTo>
                    <a:pt x="6108954" y="5423535"/>
                    <a:pt x="6112764" y="5474843"/>
                    <a:pt x="6025007" y="5580126"/>
                  </a:cubicBezTo>
                  <a:cubicBezTo>
                    <a:pt x="5990082" y="5617337"/>
                    <a:pt x="5948299" y="5575808"/>
                    <a:pt x="5956046" y="5642229"/>
                  </a:cubicBezTo>
                  <a:cubicBezTo>
                    <a:pt x="5906770" y="5660898"/>
                    <a:pt x="5970270" y="5719572"/>
                    <a:pt x="5856605" y="5769483"/>
                  </a:cubicBezTo>
                  <a:cubicBezTo>
                    <a:pt x="5875401" y="5829681"/>
                    <a:pt x="5926582" y="5859272"/>
                    <a:pt x="5715762" y="5839333"/>
                  </a:cubicBezTo>
                  <a:cubicBezTo>
                    <a:pt x="4322445" y="5836539"/>
                    <a:pt x="2963291" y="5847588"/>
                    <a:pt x="1505204" y="5835142"/>
                  </a:cubicBezTo>
                  <a:cubicBezTo>
                    <a:pt x="1422400" y="5827522"/>
                    <a:pt x="1221740" y="5919724"/>
                    <a:pt x="1265555" y="5732399"/>
                  </a:cubicBezTo>
                  <a:cubicBezTo>
                    <a:pt x="1276477" y="4087495"/>
                    <a:pt x="1248029" y="2400427"/>
                    <a:pt x="1253236" y="760476"/>
                  </a:cubicBezTo>
                  <a:cubicBezTo>
                    <a:pt x="1408430" y="0"/>
                    <a:pt x="0" y="249174"/>
                    <a:pt x="6352667" y="210693"/>
                  </a:cubicBezTo>
                  <a:cubicBezTo>
                    <a:pt x="6709537" y="218821"/>
                    <a:pt x="7224776" y="185928"/>
                    <a:pt x="7545070" y="221488"/>
                  </a:cubicBezTo>
                  <a:cubicBezTo>
                    <a:pt x="7579741" y="234569"/>
                    <a:pt x="7569835" y="514604"/>
                    <a:pt x="7563231" y="542290"/>
                  </a:cubicBezTo>
                  <a:close/>
                </a:path>
              </a:pathLst>
            </a:custGeom>
            <a:blipFill>
              <a:blip r:embed="rId2"/>
              <a:stretch>
                <a:fillRect l="0" t="0" r="-33568" b="0"/>
              </a:stretch>
            </a:blipFill>
          </p:spPr>
        </p:sp>
      </p:grpSp>
      <p:sp>
        <p:nvSpPr>
          <p:cNvPr name="Freeform 4" id="4"/>
          <p:cNvSpPr/>
          <p:nvPr/>
        </p:nvSpPr>
        <p:spPr>
          <a:xfrm flipH="false" flipV="false" rot="0">
            <a:off x="0" y="8508015"/>
            <a:ext cx="1564087" cy="1564087"/>
          </a:xfrm>
          <a:custGeom>
            <a:avLst/>
            <a:gdLst/>
            <a:ahLst/>
            <a:cxnLst/>
            <a:rect r="r" b="b" t="t" l="l"/>
            <a:pathLst>
              <a:path h="1564087" w="1564087">
                <a:moveTo>
                  <a:pt x="0" y="0"/>
                </a:moveTo>
                <a:lnTo>
                  <a:pt x="1564087" y="0"/>
                </a:lnTo>
                <a:lnTo>
                  <a:pt x="1564087" y="1564088"/>
                </a:lnTo>
                <a:lnTo>
                  <a:pt x="0" y="1564088"/>
                </a:lnTo>
                <a:lnTo>
                  <a:pt x="0" y="0"/>
                </a:lnTo>
                <a:close/>
              </a:path>
            </a:pathLst>
          </a:custGeom>
          <a:blipFill>
            <a:blip r:embed="rId3">
              <a:alphaModFix amt="80000"/>
            </a:blip>
            <a:stretch>
              <a:fillRect l="0" t="0" r="0" b="0"/>
            </a:stretch>
          </a:blipFill>
        </p:spPr>
      </p:sp>
      <p:sp>
        <p:nvSpPr>
          <p:cNvPr name="TextBox 5" id="5"/>
          <p:cNvSpPr txBox="true"/>
          <p:nvPr/>
        </p:nvSpPr>
        <p:spPr>
          <a:xfrm rot="0">
            <a:off x="6963720" y="2069621"/>
            <a:ext cx="11476680" cy="784178"/>
          </a:xfrm>
          <a:prstGeom prst="rect">
            <a:avLst/>
          </a:prstGeom>
        </p:spPr>
        <p:txBody>
          <a:bodyPr anchor="t" rtlCol="false" tIns="0" lIns="0" bIns="0" rIns="0">
            <a:spAutoFit/>
          </a:bodyPr>
          <a:lstStyle/>
          <a:p>
            <a:pPr>
              <a:lnSpc>
                <a:spcPts val="5741"/>
              </a:lnSpc>
            </a:pPr>
            <a:r>
              <a:rPr lang="en-US" sz="4992">
                <a:solidFill>
                  <a:srgbClr val="1A401F"/>
                </a:solidFill>
                <a:latin typeface="Hatton"/>
              </a:rPr>
              <a:t>ŠTA JE KLIMATSKA ODRŽIVOST?</a:t>
            </a:r>
          </a:p>
        </p:txBody>
      </p:sp>
      <p:sp>
        <p:nvSpPr>
          <p:cNvPr name="TextBox 6" id="6"/>
          <p:cNvSpPr txBox="true"/>
          <p:nvPr/>
        </p:nvSpPr>
        <p:spPr>
          <a:xfrm rot="0">
            <a:off x="7230311" y="3513313"/>
            <a:ext cx="9948767" cy="4777359"/>
          </a:xfrm>
          <a:prstGeom prst="rect">
            <a:avLst/>
          </a:prstGeom>
        </p:spPr>
        <p:txBody>
          <a:bodyPr anchor="t" rtlCol="false" tIns="0" lIns="0" bIns="0" rIns="0">
            <a:spAutoFit/>
          </a:bodyPr>
          <a:lstStyle/>
          <a:p>
            <a:pPr algn="ctr">
              <a:lnSpc>
                <a:spcPts val="4262"/>
              </a:lnSpc>
            </a:pPr>
            <a:r>
              <a:rPr lang="en-US" sz="2899">
                <a:solidFill>
                  <a:srgbClr val="1A401F"/>
                </a:solidFill>
                <a:latin typeface="Open Sans Italics"/>
              </a:rPr>
              <a:t>Klimatske promjene su postale jedan od najvećih izazova za održivi razvoj gradova, uzrokujući nepredvidiva klimatska dešavanja u vidu ekstremnih poplava, suša i toplotnih udara. Stoga planiranje i upravljanje gradovima sve više uključuje razmatranje brojnih faktora neizvjesnosti koji doprinose povećanom stepenu rizika i ranjivosti gradova. Rezilijentnost gradova, kao njihova sposobnost da se odupru i prilagode na prisutne i nailazeće posledice klimatskih promjena, postaje jedna od njihovih najbitnijih karakteristika.</a:t>
            </a:r>
          </a:p>
        </p:txBody>
      </p:sp>
      <p:grpSp>
        <p:nvGrpSpPr>
          <p:cNvPr name="Group 7" id="7"/>
          <p:cNvGrpSpPr/>
          <p:nvPr/>
        </p:nvGrpSpPr>
        <p:grpSpPr>
          <a:xfrm rot="458287">
            <a:off x="16927528" y="-1467783"/>
            <a:ext cx="3025744" cy="3025744"/>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8712" y="5767582"/>
            <a:ext cx="18486712" cy="6981436"/>
            <a:chOff x="0" y="0"/>
            <a:chExt cx="6347206" cy="2396998"/>
          </a:xfrm>
        </p:grpSpPr>
        <p:sp>
          <p:nvSpPr>
            <p:cNvPr name="Freeform 3" id="3"/>
            <p:cNvSpPr/>
            <p:nvPr/>
          </p:nvSpPr>
          <p:spPr>
            <a:xfrm flipH="false" flipV="false" rot="0">
              <a:off x="-102743" y="-211963"/>
              <a:ext cx="6678549" cy="2641092"/>
            </a:xfrm>
            <a:custGeom>
              <a:avLst/>
              <a:gdLst/>
              <a:ahLst/>
              <a:cxnLst/>
              <a:rect r="r" b="b" t="t" l="l"/>
              <a:pathLst>
                <a:path h="2641092" w="6678549">
                  <a:moveTo>
                    <a:pt x="6449568" y="2580767"/>
                  </a:moveTo>
                  <a:cubicBezTo>
                    <a:pt x="6379591" y="9525"/>
                    <a:pt x="6678549" y="646303"/>
                    <a:pt x="5719826" y="667893"/>
                  </a:cubicBezTo>
                  <a:cubicBezTo>
                    <a:pt x="5719826" y="668274"/>
                    <a:pt x="5719953" y="668528"/>
                    <a:pt x="5720080" y="669036"/>
                  </a:cubicBezTo>
                  <a:cubicBezTo>
                    <a:pt x="5719826" y="669417"/>
                    <a:pt x="5719699" y="668655"/>
                    <a:pt x="5719445" y="667893"/>
                  </a:cubicBezTo>
                  <a:cubicBezTo>
                    <a:pt x="5691505" y="668528"/>
                    <a:pt x="5662422" y="668655"/>
                    <a:pt x="5632069" y="668147"/>
                  </a:cubicBezTo>
                  <a:cubicBezTo>
                    <a:pt x="5353939" y="731774"/>
                    <a:pt x="5655310" y="787908"/>
                    <a:pt x="5138420" y="658876"/>
                  </a:cubicBezTo>
                  <a:cubicBezTo>
                    <a:pt x="5107686" y="701294"/>
                    <a:pt x="4847590" y="611505"/>
                    <a:pt x="4790440" y="557276"/>
                  </a:cubicBezTo>
                  <a:cubicBezTo>
                    <a:pt x="4726051" y="605155"/>
                    <a:pt x="4407408" y="596773"/>
                    <a:pt x="4229735" y="540385"/>
                  </a:cubicBezTo>
                  <a:cubicBezTo>
                    <a:pt x="4230116" y="541147"/>
                    <a:pt x="4229989" y="542417"/>
                    <a:pt x="4229100" y="544703"/>
                  </a:cubicBezTo>
                  <a:cubicBezTo>
                    <a:pt x="4227449" y="544068"/>
                    <a:pt x="4225544" y="547116"/>
                    <a:pt x="4225163" y="539877"/>
                  </a:cubicBezTo>
                  <a:cubicBezTo>
                    <a:pt x="4225671" y="540004"/>
                    <a:pt x="4226560" y="539750"/>
                    <a:pt x="4227322" y="539623"/>
                  </a:cubicBezTo>
                  <a:cubicBezTo>
                    <a:pt x="4189984" y="527558"/>
                    <a:pt x="4158869" y="513461"/>
                    <a:pt x="4138041" y="497205"/>
                  </a:cubicBezTo>
                  <a:cubicBezTo>
                    <a:pt x="3772916" y="629158"/>
                    <a:pt x="4120007" y="802767"/>
                    <a:pt x="3447415" y="591947"/>
                  </a:cubicBezTo>
                  <a:cubicBezTo>
                    <a:pt x="2977388" y="756412"/>
                    <a:pt x="2897886" y="467614"/>
                    <a:pt x="2635250" y="559943"/>
                  </a:cubicBezTo>
                  <a:cubicBezTo>
                    <a:pt x="2396998" y="433705"/>
                    <a:pt x="2152650" y="453517"/>
                    <a:pt x="1887601" y="430403"/>
                  </a:cubicBezTo>
                  <a:cubicBezTo>
                    <a:pt x="1865249" y="388239"/>
                    <a:pt x="1846326" y="363982"/>
                    <a:pt x="1827911" y="352298"/>
                  </a:cubicBezTo>
                  <a:cubicBezTo>
                    <a:pt x="1828038" y="353314"/>
                    <a:pt x="1828038" y="354203"/>
                    <a:pt x="1827530" y="352044"/>
                  </a:cubicBezTo>
                  <a:cubicBezTo>
                    <a:pt x="1769237" y="315468"/>
                    <a:pt x="1713992" y="403860"/>
                    <a:pt x="1561846" y="455930"/>
                  </a:cubicBezTo>
                  <a:cubicBezTo>
                    <a:pt x="1529461" y="436626"/>
                    <a:pt x="1503553" y="423418"/>
                    <a:pt x="1480947" y="414401"/>
                  </a:cubicBezTo>
                  <a:lnTo>
                    <a:pt x="1480820" y="414401"/>
                  </a:lnTo>
                  <a:lnTo>
                    <a:pt x="1480693" y="414274"/>
                  </a:lnTo>
                  <a:cubicBezTo>
                    <a:pt x="1393571" y="379349"/>
                    <a:pt x="1356233" y="408305"/>
                    <a:pt x="1190117" y="405638"/>
                  </a:cubicBezTo>
                  <a:cubicBezTo>
                    <a:pt x="1065530" y="360807"/>
                    <a:pt x="981456" y="508381"/>
                    <a:pt x="744601" y="355727"/>
                  </a:cubicBezTo>
                  <a:cubicBezTo>
                    <a:pt x="669036" y="352171"/>
                    <a:pt x="718185" y="292100"/>
                    <a:pt x="497332" y="289306"/>
                  </a:cubicBezTo>
                  <a:cubicBezTo>
                    <a:pt x="398018" y="252857"/>
                    <a:pt x="356108" y="231775"/>
                    <a:pt x="290703" y="226441"/>
                  </a:cubicBezTo>
                  <a:cubicBezTo>
                    <a:pt x="290703" y="226568"/>
                    <a:pt x="290703" y="226568"/>
                    <a:pt x="290703" y="226695"/>
                  </a:cubicBezTo>
                  <a:cubicBezTo>
                    <a:pt x="290576" y="226949"/>
                    <a:pt x="290576" y="226695"/>
                    <a:pt x="290449" y="226314"/>
                  </a:cubicBezTo>
                  <a:cubicBezTo>
                    <a:pt x="265938" y="224409"/>
                    <a:pt x="238379" y="224536"/>
                    <a:pt x="203073" y="226949"/>
                  </a:cubicBezTo>
                  <a:cubicBezTo>
                    <a:pt x="0" y="0"/>
                    <a:pt x="169164" y="2421509"/>
                    <a:pt x="162941" y="2601976"/>
                  </a:cubicBezTo>
                  <a:cubicBezTo>
                    <a:pt x="538099" y="2582799"/>
                    <a:pt x="6508623" y="2641092"/>
                    <a:pt x="6449568" y="2580767"/>
                  </a:cubicBezTo>
                  <a:close/>
                  <a:moveTo>
                    <a:pt x="593598" y="304546"/>
                  </a:moveTo>
                  <a:cubicBezTo>
                    <a:pt x="592836" y="304673"/>
                    <a:pt x="592963" y="298831"/>
                    <a:pt x="593598" y="304546"/>
                  </a:cubicBezTo>
                  <a:close/>
                </a:path>
              </a:pathLst>
            </a:custGeom>
            <a:blipFill>
              <a:blip r:embed="rId2"/>
              <a:stretch>
                <a:fillRect l="0" t="-50015" r="0" b="-26040"/>
              </a:stretch>
            </a:blipFill>
          </p:spPr>
        </p:sp>
      </p:grpSp>
      <p:sp>
        <p:nvSpPr>
          <p:cNvPr name="Freeform 4" id="4"/>
          <p:cNvSpPr/>
          <p:nvPr/>
        </p:nvSpPr>
        <p:spPr>
          <a:xfrm flipH="false" flipV="false" rot="0">
            <a:off x="168771" y="8476256"/>
            <a:ext cx="1564087" cy="1564087"/>
          </a:xfrm>
          <a:custGeom>
            <a:avLst/>
            <a:gdLst/>
            <a:ahLst/>
            <a:cxnLst/>
            <a:rect r="r" b="b" t="t" l="l"/>
            <a:pathLst>
              <a:path h="1564087" w="1564087">
                <a:moveTo>
                  <a:pt x="0" y="0"/>
                </a:moveTo>
                <a:lnTo>
                  <a:pt x="1564087" y="0"/>
                </a:lnTo>
                <a:lnTo>
                  <a:pt x="1564087" y="1564088"/>
                </a:lnTo>
                <a:lnTo>
                  <a:pt x="0" y="1564088"/>
                </a:lnTo>
                <a:lnTo>
                  <a:pt x="0" y="0"/>
                </a:lnTo>
                <a:close/>
              </a:path>
            </a:pathLst>
          </a:custGeom>
          <a:blipFill>
            <a:blip r:embed="rId3">
              <a:alphaModFix amt="80000"/>
            </a:blip>
            <a:stretch>
              <a:fillRect l="0" t="0" r="0" b="0"/>
            </a:stretch>
          </a:blipFill>
        </p:spPr>
      </p:sp>
      <p:grpSp>
        <p:nvGrpSpPr>
          <p:cNvPr name="Group 5" id="5"/>
          <p:cNvGrpSpPr/>
          <p:nvPr/>
        </p:nvGrpSpPr>
        <p:grpSpPr>
          <a:xfrm rot="0">
            <a:off x="2761363" y="519312"/>
            <a:ext cx="14103067" cy="6301887"/>
            <a:chOff x="0" y="0"/>
            <a:chExt cx="18804089" cy="8402516"/>
          </a:xfrm>
        </p:grpSpPr>
        <p:sp>
          <p:nvSpPr>
            <p:cNvPr name="TextBox 6" id="6"/>
            <p:cNvSpPr txBox="true"/>
            <p:nvPr/>
          </p:nvSpPr>
          <p:spPr>
            <a:xfrm rot="0">
              <a:off x="5058444" y="-28575"/>
              <a:ext cx="6049630" cy="1036045"/>
            </a:xfrm>
            <a:prstGeom prst="rect">
              <a:avLst/>
            </a:prstGeom>
          </p:spPr>
          <p:txBody>
            <a:bodyPr anchor="t" rtlCol="false" tIns="0" lIns="0" bIns="0" rIns="0">
              <a:spAutoFit/>
            </a:bodyPr>
            <a:lstStyle/>
            <a:p>
              <a:pPr>
                <a:lnSpc>
                  <a:spcPts val="5741"/>
                </a:lnSpc>
              </a:pPr>
              <a:r>
                <a:rPr lang="en-US" sz="4992">
                  <a:solidFill>
                    <a:srgbClr val="1A401F"/>
                  </a:solidFill>
                  <a:latin typeface="Hatton"/>
                </a:rPr>
                <a:t>SADRŽAJ:</a:t>
              </a:r>
            </a:p>
          </p:txBody>
        </p:sp>
        <p:grpSp>
          <p:nvGrpSpPr>
            <p:cNvPr name="Group 7" id="7"/>
            <p:cNvGrpSpPr/>
            <p:nvPr/>
          </p:nvGrpSpPr>
          <p:grpSpPr>
            <a:xfrm rot="0">
              <a:off x="0" y="2168534"/>
              <a:ext cx="4034325" cy="403432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9" id="9"/>
              <p:cNvSpPr txBox="true"/>
              <p:nvPr/>
            </p:nvSpPr>
            <p:spPr>
              <a:xfrm>
                <a:off x="76200" y="19050"/>
                <a:ext cx="660400" cy="717550"/>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8923280" y="3884903"/>
              <a:ext cx="1897120" cy="1634973"/>
            </a:xfrm>
            <a:custGeom>
              <a:avLst/>
              <a:gdLst/>
              <a:ahLst/>
              <a:cxnLst/>
              <a:rect r="r" b="b" t="t" l="l"/>
              <a:pathLst>
                <a:path h="1634973" w="1897120">
                  <a:moveTo>
                    <a:pt x="0" y="0"/>
                  </a:moveTo>
                  <a:lnTo>
                    <a:pt x="1897120" y="0"/>
                  </a:lnTo>
                  <a:lnTo>
                    <a:pt x="1897120" y="1634973"/>
                  </a:lnTo>
                  <a:lnTo>
                    <a:pt x="0" y="16349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0">
              <a:off x="5365017" y="4368191"/>
              <a:ext cx="4034325" cy="403432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13" id="13"/>
              <p:cNvSpPr txBox="true"/>
              <p:nvPr/>
            </p:nvSpPr>
            <p:spPr>
              <a:xfrm>
                <a:off x="76200" y="19050"/>
                <a:ext cx="660400" cy="717550"/>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13492771" y="3669004"/>
              <a:ext cx="1629780" cy="1529030"/>
            </a:xfrm>
            <a:custGeom>
              <a:avLst/>
              <a:gdLst/>
              <a:ahLst/>
              <a:cxnLst/>
              <a:rect r="r" b="b" t="t" l="l"/>
              <a:pathLst>
                <a:path h="1529030" w="1629780">
                  <a:moveTo>
                    <a:pt x="0" y="0"/>
                  </a:moveTo>
                  <a:lnTo>
                    <a:pt x="1629780" y="0"/>
                  </a:lnTo>
                  <a:lnTo>
                    <a:pt x="1629780" y="1529030"/>
                  </a:lnTo>
                  <a:lnTo>
                    <a:pt x="0" y="15290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1070349">
              <a:off x="3685339" y="4437432"/>
              <a:ext cx="1927243" cy="1808104"/>
            </a:xfrm>
            <a:custGeom>
              <a:avLst/>
              <a:gdLst/>
              <a:ahLst/>
              <a:cxnLst/>
              <a:rect r="r" b="b" t="t" l="l"/>
              <a:pathLst>
                <a:path h="1808104" w="1927243">
                  <a:moveTo>
                    <a:pt x="0" y="0"/>
                  </a:moveTo>
                  <a:lnTo>
                    <a:pt x="1927243" y="0"/>
                  </a:lnTo>
                  <a:lnTo>
                    <a:pt x="1927243" y="1808104"/>
                  </a:lnTo>
                  <a:lnTo>
                    <a:pt x="0" y="18081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9871840" y="915887"/>
              <a:ext cx="4034325" cy="403432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14769765" y="3669004"/>
              <a:ext cx="4034325" cy="4034325"/>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5944624" y="5811511"/>
              <a:ext cx="2875109" cy="1090535"/>
            </a:xfrm>
            <a:prstGeom prst="rect">
              <a:avLst/>
            </a:prstGeom>
          </p:spPr>
          <p:txBody>
            <a:bodyPr anchor="t" rtlCol="false" tIns="0" lIns="0" bIns="0" rIns="0">
              <a:spAutoFit/>
            </a:bodyPr>
            <a:lstStyle/>
            <a:p>
              <a:pPr algn="ctr">
                <a:lnSpc>
                  <a:spcPts val="3286"/>
                </a:lnSpc>
              </a:pPr>
              <a:r>
                <a:rPr lang="en-US" sz="2347">
                  <a:solidFill>
                    <a:srgbClr val="FFFFFF"/>
                  </a:solidFill>
                  <a:latin typeface="Hatton"/>
                </a:rPr>
                <a:t>02/</a:t>
              </a:r>
            </a:p>
            <a:p>
              <a:pPr algn="ctr">
                <a:lnSpc>
                  <a:spcPts val="3286"/>
                </a:lnSpc>
              </a:pPr>
              <a:r>
                <a:rPr lang="en-US" sz="2347">
                  <a:solidFill>
                    <a:srgbClr val="FFFFFF"/>
                  </a:solidFill>
                  <a:latin typeface="Hatton"/>
                </a:rPr>
                <a:t>O PROJEKTU</a:t>
              </a:r>
            </a:p>
          </p:txBody>
        </p:sp>
        <p:sp>
          <p:nvSpPr>
            <p:cNvPr name="TextBox 23" id="23"/>
            <p:cNvSpPr txBox="true"/>
            <p:nvPr/>
          </p:nvSpPr>
          <p:spPr>
            <a:xfrm rot="0">
              <a:off x="15043649" y="4389595"/>
              <a:ext cx="3486556" cy="2203411"/>
            </a:xfrm>
            <a:prstGeom prst="rect">
              <a:avLst/>
            </a:prstGeom>
          </p:spPr>
          <p:txBody>
            <a:bodyPr anchor="t" rtlCol="false" tIns="0" lIns="0" bIns="0" rIns="0">
              <a:spAutoFit/>
            </a:bodyPr>
            <a:lstStyle/>
            <a:p>
              <a:pPr algn="ctr">
                <a:lnSpc>
                  <a:spcPts val="3286"/>
                </a:lnSpc>
              </a:pPr>
              <a:r>
                <a:rPr lang="en-US" sz="2347">
                  <a:solidFill>
                    <a:srgbClr val="FFFFFF"/>
                  </a:solidFill>
                  <a:latin typeface="Hatton"/>
                </a:rPr>
                <a:t>04/</a:t>
              </a:r>
            </a:p>
            <a:p>
              <a:pPr algn="ctr">
                <a:lnSpc>
                  <a:spcPts val="3286"/>
                </a:lnSpc>
              </a:pPr>
              <a:r>
                <a:rPr lang="en-US" sz="2347">
                  <a:solidFill>
                    <a:srgbClr val="FFFFFF"/>
                  </a:solidFill>
                  <a:latin typeface="Hatton"/>
                </a:rPr>
                <a:t>KLIMATSKE PROMJENE U CRNOJ GORI</a:t>
              </a:r>
            </a:p>
          </p:txBody>
        </p:sp>
        <p:sp>
          <p:nvSpPr>
            <p:cNvPr name="TextBox 24" id="24"/>
            <p:cNvSpPr txBox="true"/>
            <p:nvPr/>
          </p:nvSpPr>
          <p:spPr>
            <a:xfrm rot="0">
              <a:off x="10731399" y="2022031"/>
              <a:ext cx="2315207" cy="1646973"/>
            </a:xfrm>
            <a:prstGeom prst="rect">
              <a:avLst/>
            </a:prstGeom>
          </p:spPr>
          <p:txBody>
            <a:bodyPr anchor="t" rtlCol="false" tIns="0" lIns="0" bIns="0" rIns="0">
              <a:spAutoFit/>
            </a:bodyPr>
            <a:lstStyle/>
            <a:p>
              <a:pPr algn="ctr">
                <a:lnSpc>
                  <a:spcPts val="3286"/>
                </a:lnSpc>
              </a:pPr>
              <a:r>
                <a:rPr lang="en-US" sz="2347">
                  <a:solidFill>
                    <a:srgbClr val="FFFFFF"/>
                  </a:solidFill>
                  <a:latin typeface="Hatton"/>
                </a:rPr>
                <a:t>03/</a:t>
              </a:r>
            </a:p>
            <a:p>
              <a:pPr algn="ctr">
                <a:lnSpc>
                  <a:spcPts val="3286"/>
                </a:lnSpc>
              </a:pPr>
              <a:r>
                <a:rPr lang="en-US" sz="2347">
                  <a:solidFill>
                    <a:srgbClr val="FFFFFF"/>
                  </a:solidFill>
                  <a:latin typeface="Hatton"/>
                </a:rPr>
                <a:t>CILJEVI PROJEKTA</a:t>
              </a:r>
            </a:p>
          </p:txBody>
        </p:sp>
        <p:sp>
          <p:nvSpPr>
            <p:cNvPr name="TextBox 25" id="25"/>
            <p:cNvSpPr txBox="true"/>
            <p:nvPr/>
          </p:nvSpPr>
          <p:spPr>
            <a:xfrm rot="0">
              <a:off x="646217" y="2966063"/>
              <a:ext cx="2808500" cy="2203411"/>
            </a:xfrm>
            <a:prstGeom prst="rect">
              <a:avLst/>
            </a:prstGeom>
          </p:spPr>
          <p:txBody>
            <a:bodyPr anchor="t" rtlCol="false" tIns="0" lIns="0" bIns="0" rIns="0">
              <a:spAutoFit/>
            </a:bodyPr>
            <a:lstStyle/>
            <a:p>
              <a:pPr algn="ctr">
                <a:lnSpc>
                  <a:spcPts val="3286"/>
                </a:lnSpc>
              </a:pPr>
              <a:r>
                <a:rPr lang="en-US" sz="2347">
                  <a:solidFill>
                    <a:srgbClr val="FFFFFF"/>
                  </a:solidFill>
                  <a:latin typeface="Hatton"/>
                </a:rPr>
                <a:t>01/</a:t>
              </a:r>
            </a:p>
            <a:p>
              <a:pPr algn="ctr">
                <a:lnSpc>
                  <a:spcPts val="3286"/>
                </a:lnSpc>
              </a:pPr>
              <a:r>
                <a:rPr lang="en-US" sz="2347">
                  <a:solidFill>
                    <a:srgbClr val="FFFFFF"/>
                  </a:solidFill>
                  <a:latin typeface="Hatton"/>
                </a:rPr>
                <a:t>1 FUTURE I INŽENJERSKA KOMORA</a:t>
              </a:r>
            </a:p>
          </p:txBody>
        </p:sp>
      </p:grpSp>
      <p:sp>
        <p:nvSpPr>
          <p:cNvPr name="Freeform 26" id="26"/>
          <p:cNvSpPr/>
          <p:nvPr/>
        </p:nvSpPr>
        <p:spPr>
          <a:xfrm flipH="false" flipV="false" rot="5400000">
            <a:off x="-3924360" y="3862440"/>
            <a:ext cx="8925086" cy="302545"/>
          </a:xfrm>
          <a:custGeom>
            <a:avLst/>
            <a:gdLst/>
            <a:ahLst/>
            <a:cxnLst/>
            <a:rect r="r" b="b" t="t" l="l"/>
            <a:pathLst>
              <a:path h="302545" w="8925086">
                <a:moveTo>
                  <a:pt x="0" y="0"/>
                </a:moveTo>
                <a:lnTo>
                  <a:pt x="8925087" y="0"/>
                </a:lnTo>
                <a:lnTo>
                  <a:pt x="8925087" y="302546"/>
                </a:lnTo>
                <a:lnTo>
                  <a:pt x="0" y="3025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3C460"/>
        </a:solidFill>
      </p:bgPr>
    </p:bg>
    <p:spTree>
      <p:nvGrpSpPr>
        <p:cNvPr id="1" name=""/>
        <p:cNvGrpSpPr/>
        <p:nvPr/>
      </p:nvGrpSpPr>
      <p:grpSpPr>
        <a:xfrm>
          <a:off x="0" y="0"/>
          <a:ext cx="0" cy="0"/>
          <a:chOff x="0" y="0"/>
          <a:chExt cx="0" cy="0"/>
        </a:xfrm>
      </p:grpSpPr>
      <p:grpSp>
        <p:nvGrpSpPr>
          <p:cNvPr name="Group 2" id="2"/>
          <p:cNvGrpSpPr/>
          <p:nvPr/>
        </p:nvGrpSpPr>
        <p:grpSpPr>
          <a:xfrm rot="0">
            <a:off x="5730481" y="3543099"/>
            <a:ext cx="3887844" cy="3887828"/>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59898" t="0" r="-20101" b="0"/>
              </a:stretch>
            </a:blipFill>
          </p:spPr>
        </p:sp>
      </p:grpSp>
      <p:sp>
        <p:nvSpPr>
          <p:cNvPr name="Freeform 4" id="4"/>
          <p:cNvSpPr/>
          <p:nvPr/>
        </p:nvSpPr>
        <p:spPr>
          <a:xfrm flipH="false" flipV="false" rot="0">
            <a:off x="0" y="8584982"/>
            <a:ext cx="1564087" cy="1564087"/>
          </a:xfrm>
          <a:custGeom>
            <a:avLst/>
            <a:gdLst/>
            <a:ahLst/>
            <a:cxnLst/>
            <a:rect r="r" b="b" t="t" l="l"/>
            <a:pathLst>
              <a:path h="1564087" w="1564087">
                <a:moveTo>
                  <a:pt x="0" y="0"/>
                </a:moveTo>
                <a:lnTo>
                  <a:pt x="1564087" y="0"/>
                </a:lnTo>
                <a:lnTo>
                  <a:pt x="1564087" y="1564088"/>
                </a:lnTo>
                <a:lnTo>
                  <a:pt x="0" y="1564088"/>
                </a:lnTo>
                <a:lnTo>
                  <a:pt x="0" y="0"/>
                </a:lnTo>
                <a:close/>
              </a:path>
            </a:pathLst>
          </a:custGeom>
          <a:blipFill>
            <a:blip r:embed="rId3">
              <a:alphaModFix amt="80000"/>
            </a:blip>
            <a:stretch>
              <a:fillRect l="0" t="0" r="0" b="0"/>
            </a:stretch>
          </a:blipFill>
        </p:spPr>
      </p:sp>
      <p:grpSp>
        <p:nvGrpSpPr>
          <p:cNvPr name="Group 5" id="5"/>
          <p:cNvGrpSpPr/>
          <p:nvPr/>
        </p:nvGrpSpPr>
        <p:grpSpPr>
          <a:xfrm rot="0">
            <a:off x="9775157" y="1214282"/>
            <a:ext cx="3854285" cy="3854269"/>
            <a:chOff x="0" y="0"/>
            <a:chExt cx="6350000" cy="6349975"/>
          </a:xfrm>
        </p:grpSpPr>
        <p:sp>
          <p:nvSpPr>
            <p:cNvPr name="Freeform 6" id="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261" t="0" r="-11453" b="0"/>
              </a:stretch>
            </a:blipFill>
          </p:spPr>
        </p:sp>
      </p:grpSp>
      <p:grpSp>
        <p:nvGrpSpPr>
          <p:cNvPr name="Group 7" id="7"/>
          <p:cNvGrpSpPr/>
          <p:nvPr/>
        </p:nvGrpSpPr>
        <p:grpSpPr>
          <a:xfrm rot="0">
            <a:off x="1310793" y="5584017"/>
            <a:ext cx="3922093" cy="3922077"/>
            <a:chOff x="0" y="0"/>
            <a:chExt cx="6350000" cy="6349975"/>
          </a:xfrm>
        </p:grpSpPr>
        <p:sp>
          <p:nvSpPr>
            <p:cNvPr name="Freeform 8" id="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10023" t="0" r="-10023" b="0"/>
              </a:stretch>
            </a:blipFill>
          </p:spPr>
        </p:sp>
      </p:grpSp>
      <p:sp>
        <p:nvSpPr>
          <p:cNvPr name="Freeform 9" id="9"/>
          <p:cNvSpPr/>
          <p:nvPr/>
        </p:nvSpPr>
        <p:spPr>
          <a:xfrm flipH="false" flipV="false" rot="0">
            <a:off x="6466416" y="18570"/>
            <a:ext cx="1925000" cy="2453078"/>
          </a:xfrm>
          <a:custGeom>
            <a:avLst/>
            <a:gdLst/>
            <a:ahLst/>
            <a:cxnLst/>
            <a:rect r="r" b="b" t="t" l="l"/>
            <a:pathLst>
              <a:path h="2453078" w="1925000">
                <a:moveTo>
                  <a:pt x="0" y="0"/>
                </a:moveTo>
                <a:lnTo>
                  <a:pt x="1925000" y="0"/>
                </a:lnTo>
                <a:lnTo>
                  <a:pt x="1925000" y="2453077"/>
                </a:lnTo>
                <a:lnTo>
                  <a:pt x="0" y="24530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242203">
            <a:off x="1065791" y="5340247"/>
            <a:ext cx="4609089" cy="1156462"/>
          </a:xfrm>
          <a:custGeom>
            <a:avLst/>
            <a:gdLst/>
            <a:ahLst/>
            <a:cxnLst/>
            <a:rect r="r" b="b" t="t" l="l"/>
            <a:pathLst>
              <a:path h="1156462" w="4609089">
                <a:moveTo>
                  <a:pt x="0" y="0"/>
                </a:moveTo>
                <a:lnTo>
                  <a:pt x="4609088" y="0"/>
                </a:lnTo>
                <a:lnTo>
                  <a:pt x="4609088" y="1156462"/>
                </a:lnTo>
                <a:lnTo>
                  <a:pt x="0" y="11564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481035">
            <a:off x="6044116" y="4054130"/>
            <a:ext cx="4143701" cy="1039692"/>
          </a:xfrm>
          <a:custGeom>
            <a:avLst/>
            <a:gdLst/>
            <a:ahLst/>
            <a:cxnLst/>
            <a:rect r="r" b="b" t="t" l="l"/>
            <a:pathLst>
              <a:path h="1039692" w="4143701">
                <a:moveTo>
                  <a:pt x="0" y="0"/>
                </a:moveTo>
                <a:lnTo>
                  <a:pt x="4143702" y="0"/>
                </a:lnTo>
                <a:lnTo>
                  <a:pt x="4143702" y="1039692"/>
                </a:lnTo>
                <a:lnTo>
                  <a:pt x="0" y="10396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1134918" y="-160927"/>
            <a:ext cx="15985043" cy="10608854"/>
            <a:chOff x="0" y="0"/>
            <a:chExt cx="6351016" cy="4215003"/>
          </a:xfrm>
        </p:grpSpPr>
        <p:sp>
          <p:nvSpPr>
            <p:cNvPr name="Freeform 13" id="13"/>
            <p:cNvSpPr/>
            <p:nvPr/>
          </p:nvSpPr>
          <p:spPr>
            <a:xfrm flipH="false" flipV="false" rot="0">
              <a:off x="-39878" y="-19431"/>
              <a:ext cx="6437884" cy="4257040"/>
            </a:xfrm>
            <a:custGeom>
              <a:avLst/>
              <a:gdLst/>
              <a:ahLst/>
              <a:cxnLst/>
              <a:rect r="r" b="b" t="t" l="l"/>
              <a:pathLst>
                <a:path h="4257040" w="6437884">
                  <a:moveTo>
                    <a:pt x="6341491" y="4226433"/>
                  </a:moveTo>
                  <a:cubicBezTo>
                    <a:pt x="4280281" y="4234307"/>
                    <a:pt x="2233295" y="4225925"/>
                    <a:pt x="93726" y="4234434"/>
                  </a:cubicBezTo>
                  <a:cubicBezTo>
                    <a:pt x="61976" y="4223893"/>
                    <a:pt x="79883" y="4181729"/>
                    <a:pt x="73787" y="4144518"/>
                  </a:cubicBezTo>
                  <a:cubicBezTo>
                    <a:pt x="58674" y="4096766"/>
                    <a:pt x="0" y="4066413"/>
                    <a:pt x="84455" y="3977005"/>
                  </a:cubicBezTo>
                  <a:cubicBezTo>
                    <a:pt x="103759" y="3930650"/>
                    <a:pt x="120269" y="3876040"/>
                    <a:pt x="135001" y="3832352"/>
                  </a:cubicBezTo>
                  <a:cubicBezTo>
                    <a:pt x="199009" y="3782060"/>
                    <a:pt x="241046" y="3726561"/>
                    <a:pt x="303403" y="3660521"/>
                  </a:cubicBezTo>
                  <a:cubicBezTo>
                    <a:pt x="375158" y="3572129"/>
                    <a:pt x="324104" y="3492500"/>
                    <a:pt x="437642" y="3440049"/>
                  </a:cubicBezTo>
                  <a:cubicBezTo>
                    <a:pt x="421513" y="3404235"/>
                    <a:pt x="463931" y="3368802"/>
                    <a:pt x="443357" y="3323336"/>
                  </a:cubicBezTo>
                  <a:cubicBezTo>
                    <a:pt x="448564" y="3239008"/>
                    <a:pt x="446532" y="3244215"/>
                    <a:pt x="542036" y="3139313"/>
                  </a:cubicBezTo>
                  <a:cubicBezTo>
                    <a:pt x="552704" y="3089529"/>
                    <a:pt x="490728" y="3042285"/>
                    <a:pt x="618490" y="2959862"/>
                  </a:cubicBezTo>
                  <a:cubicBezTo>
                    <a:pt x="631444" y="2894965"/>
                    <a:pt x="651891" y="2868041"/>
                    <a:pt x="717296" y="2816606"/>
                  </a:cubicBezTo>
                  <a:cubicBezTo>
                    <a:pt x="760095" y="2811526"/>
                    <a:pt x="705993" y="2703703"/>
                    <a:pt x="768477" y="2618105"/>
                  </a:cubicBezTo>
                  <a:cubicBezTo>
                    <a:pt x="788924" y="2583307"/>
                    <a:pt x="731647" y="2538984"/>
                    <a:pt x="805815" y="2425954"/>
                  </a:cubicBezTo>
                  <a:cubicBezTo>
                    <a:pt x="828167" y="2378202"/>
                    <a:pt x="826262" y="2341753"/>
                    <a:pt x="830199" y="2276602"/>
                  </a:cubicBezTo>
                  <a:cubicBezTo>
                    <a:pt x="892810" y="2216277"/>
                    <a:pt x="930021" y="2166239"/>
                    <a:pt x="939419" y="2060575"/>
                  </a:cubicBezTo>
                  <a:cubicBezTo>
                    <a:pt x="995426" y="1975866"/>
                    <a:pt x="1038860" y="1964182"/>
                    <a:pt x="990346" y="1833245"/>
                  </a:cubicBezTo>
                  <a:cubicBezTo>
                    <a:pt x="1048893" y="1747012"/>
                    <a:pt x="1075944" y="1582674"/>
                    <a:pt x="1133094" y="1484757"/>
                  </a:cubicBezTo>
                  <a:cubicBezTo>
                    <a:pt x="1107313" y="1420749"/>
                    <a:pt x="1137666" y="1331595"/>
                    <a:pt x="1097915" y="1262126"/>
                  </a:cubicBezTo>
                  <a:cubicBezTo>
                    <a:pt x="1152017" y="1137285"/>
                    <a:pt x="1106678" y="1185418"/>
                    <a:pt x="1083310" y="985647"/>
                  </a:cubicBezTo>
                  <a:cubicBezTo>
                    <a:pt x="1082167" y="963549"/>
                    <a:pt x="1056386" y="939292"/>
                    <a:pt x="1024890" y="914908"/>
                  </a:cubicBezTo>
                  <a:cubicBezTo>
                    <a:pt x="1037971" y="909828"/>
                    <a:pt x="1042289" y="837819"/>
                    <a:pt x="997966" y="824738"/>
                  </a:cubicBezTo>
                  <a:cubicBezTo>
                    <a:pt x="889762" y="775462"/>
                    <a:pt x="898525" y="645160"/>
                    <a:pt x="794512" y="570230"/>
                  </a:cubicBezTo>
                  <a:cubicBezTo>
                    <a:pt x="823976" y="457327"/>
                    <a:pt x="732790" y="389001"/>
                    <a:pt x="688467" y="295021"/>
                  </a:cubicBezTo>
                  <a:cubicBezTo>
                    <a:pt x="660527" y="270637"/>
                    <a:pt x="726694" y="269367"/>
                    <a:pt x="731393" y="248666"/>
                  </a:cubicBezTo>
                  <a:cubicBezTo>
                    <a:pt x="734568" y="241046"/>
                    <a:pt x="756920" y="170688"/>
                    <a:pt x="738759" y="154051"/>
                  </a:cubicBezTo>
                  <a:cubicBezTo>
                    <a:pt x="703199" y="134239"/>
                    <a:pt x="730504" y="110744"/>
                    <a:pt x="739902" y="77724"/>
                  </a:cubicBezTo>
                  <a:cubicBezTo>
                    <a:pt x="748411" y="61595"/>
                    <a:pt x="697992" y="2794"/>
                    <a:pt x="775589" y="25781"/>
                  </a:cubicBezTo>
                  <a:cubicBezTo>
                    <a:pt x="2374773" y="16129"/>
                    <a:pt x="3964559" y="29464"/>
                    <a:pt x="5604891" y="21336"/>
                  </a:cubicBezTo>
                  <a:cubicBezTo>
                    <a:pt x="5854573" y="38608"/>
                    <a:pt x="6136005" y="0"/>
                    <a:pt x="6383401" y="33782"/>
                  </a:cubicBezTo>
                  <a:cubicBezTo>
                    <a:pt x="6383909" y="571754"/>
                    <a:pt x="6385306" y="1170305"/>
                    <a:pt x="6384544" y="1710944"/>
                  </a:cubicBezTo>
                  <a:cubicBezTo>
                    <a:pt x="6386703" y="2484501"/>
                    <a:pt x="6379464" y="3261995"/>
                    <a:pt x="6388608" y="4038473"/>
                  </a:cubicBezTo>
                  <a:cubicBezTo>
                    <a:pt x="6357747" y="4044061"/>
                    <a:pt x="6437884" y="4257040"/>
                    <a:pt x="6341491" y="4226433"/>
                  </a:cubicBezTo>
                  <a:close/>
                </a:path>
              </a:pathLst>
            </a:custGeom>
            <a:blipFill>
              <a:blip r:embed="rId10"/>
              <a:stretch>
                <a:fillRect l="0" t="-224" r="0" b="-224"/>
              </a:stretch>
            </a:blipFill>
          </p:spPr>
        </p:sp>
      </p:grpSp>
      <p:sp>
        <p:nvSpPr>
          <p:cNvPr name="TextBox 14" id="14"/>
          <p:cNvSpPr txBox="true"/>
          <p:nvPr/>
        </p:nvSpPr>
        <p:spPr>
          <a:xfrm rot="0">
            <a:off x="595391" y="339401"/>
            <a:ext cx="7268943" cy="1792365"/>
          </a:xfrm>
          <a:prstGeom prst="rect">
            <a:avLst/>
          </a:prstGeom>
        </p:spPr>
        <p:txBody>
          <a:bodyPr anchor="t" rtlCol="false" tIns="0" lIns="0" bIns="0" rIns="0">
            <a:spAutoFit/>
          </a:bodyPr>
          <a:lstStyle/>
          <a:p>
            <a:pPr>
              <a:lnSpc>
                <a:spcPts val="4627"/>
              </a:lnSpc>
            </a:pPr>
            <a:r>
              <a:rPr lang="en-US" sz="4024">
                <a:solidFill>
                  <a:srgbClr val="1A401F"/>
                </a:solidFill>
                <a:latin typeface="Hatton"/>
              </a:rPr>
              <a:t>01/</a:t>
            </a:r>
          </a:p>
          <a:p>
            <a:pPr>
              <a:lnSpc>
                <a:spcPts val="4627"/>
              </a:lnSpc>
            </a:pPr>
            <a:r>
              <a:rPr lang="en-US" sz="4024">
                <a:solidFill>
                  <a:srgbClr val="1A401F"/>
                </a:solidFill>
                <a:latin typeface="Hatton"/>
              </a:rPr>
              <a:t>1 FUTURE PROJEKAT I INŽENJERSKA KOMORA</a:t>
            </a:r>
          </a:p>
        </p:txBody>
      </p:sp>
      <p:sp>
        <p:nvSpPr>
          <p:cNvPr name="TextBox 15" id="15"/>
          <p:cNvSpPr txBox="true"/>
          <p:nvPr/>
        </p:nvSpPr>
        <p:spPr>
          <a:xfrm rot="0">
            <a:off x="166310" y="2751889"/>
            <a:ext cx="6211058" cy="1544320"/>
          </a:xfrm>
          <a:prstGeom prst="rect">
            <a:avLst/>
          </a:prstGeom>
        </p:spPr>
        <p:txBody>
          <a:bodyPr anchor="t" rtlCol="false" tIns="0" lIns="0" bIns="0" rIns="0">
            <a:spAutoFit/>
          </a:bodyPr>
          <a:lstStyle/>
          <a:p>
            <a:pPr marL="474979" indent="-237490" lvl="1">
              <a:lnSpc>
                <a:spcPts val="3079"/>
              </a:lnSpc>
              <a:buFont typeface="Arial"/>
              <a:buChar char="•"/>
            </a:pPr>
            <a:r>
              <a:rPr lang="en-US" sz="2199">
                <a:solidFill>
                  <a:srgbClr val="FFFFFF"/>
                </a:solidFill>
                <a:latin typeface="Open Sans"/>
              </a:rPr>
              <a:t>IKCG po prvi put pristupila 1.04.2023.godine </a:t>
            </a:r>
          </a:p>
          <a:p>
            <a:pPr marL="474979" indent="-237490" lvl="1">
              <a:lnSpc>
                <a:spcPts val="3079"/>
              </a:lnSpc>
              <a:buFont typeface="Arial"/>
              <a:buChar char="•"/>
            </a:pPr>
            <a:r>
              <a:rPr lang="en-US" sz="2199">
                <a:solidFill>
                  <a:srgbClr val="FFFFFF"/>
                </a:solidFill>
                <a:latin typeface="Open Sans"/>
              </a:rPr>
              <a:t>jedna od </a:t>
            </a:r>
            <a:r>
              <a:rPr lang="en-US" sz="2199">
                <a:solidFill>
                  <a:srgbClr val="FFFFFF"/>
                </a:solidFill>
                <a:latin typeface="Open Sans Bold"/>
              </a:rPr>
              <a:t>18 partnerskih institucija</a:t>
            </a:r>
            <a:r>
              <a:rPr lang="en-US" sz="2199">
                <a:solidFill>
                  <a:srgbClr val="FFFFFF"/>
                </a:solidFill>
                <a:latin typeface="Open Sans"/>
              </a:rPr>
              <a:t> projekta 1FUTURE,sa kojim će raditi na njegovoj trogodišnjoj realizaciji </a:t>
            </a:r>
          </a:p>
        </p:txBody>
      </p:sp>
      <p:sp>
        <p:nvSpPr>
          <p:cNvPr name="TextBox 16" id="16"/>
          <p:cNvSpPr txBox="true"/>
          <p:nvPr/>
        </p:nvSpPr>
        <p:spPr>
          <a:xfrm rot="0">
            <a:off x="5394951" y="8050052"/>
            <a:ext cx="6307349" cy="1842135"/>
          </a:xfrm>
          <a:prstGeom prst="rect">
            <a:avLst/>
          </a:prstGeom>
        </p:spPr>
        <p:txBody>
          <a:bodyPr anchor="t" rtlCol="false" tIns="0" lIns="0" bIns="0" rIns="0">
            <a:spAutoFit/>
          </a:bodyPr>
          <a:lstStyle/>
          <a:p>
            <a:pPr algn="ctr">
              <a:lnSpc>
                <a:spcPts val="2940"/>
              </a:lnSpc>
            </a:pPr>
            <a:r>
              <a:rPr lang="en-US" sz="2100">
                <a:solidFill>
                  <a:srgbClr val="FFFFFF"/>
                </a:solidFill>
                <a:latin typeface="Canva Sans"/>
              </a:rPr>
              <a:t>IKCG  je do sada učestvovala na više događaja u okviru projekta </a:t>
            </a:r>
            <a:r>
              <a:rPr lang="en-US" sz="2100">
                <a:solidFill>
                  <a:srgbClr val="FFFFFF"/>
                </a:solidFill>
                <a:latin typeface="Canva Sans Bold"/>
              </a:rPr>
              <a:t>1FUTURE</a:t>
            </a:r>
          </a:p>
          <a:p>
            <a:pPr algn="ctr">
              <a:lnSpc>
                <a:spcPts val="2940"/>
              </a:lnSpc>
            </a:pPr>
          </a:p>
          <a:p>
            <a:pPr algn="ctr">
              <a:lnSpc>
                <a:spcPts val="2940"/>
              </a:lnSpc>
            </a:pPr>
          </a:p>
          <a:p>
            <a:pPr algn="ctr">
              <a:lnSpc>
                <a:spcPts val="294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A401F"/>
        </a:solidFill>
      </p:bgPr>
    </p:bg>
    <p:spTree>
      <p:nvGrpSpPr>
        <p:cNvPr id="1" name=""/>
        <p:cNvGrpSpPr/>
        <p:nvPr/>
      </p:nvGrpSpPr>
      <p:grpSpPr>
        <a:xfrm>
          <a:off x="0" y="0"/>
          <a:ext cx="0" cy="0"/>
          <a:chOff x="0" y="0"/>
          <a:chExt cx="0" cy="0"/>
        </a:xfrm>
      </p:grpSpPr>
      <p:grpSp>
        <p:nvGrpSpPr>
          <p:cNvPr name="Group 2" id="2"/>
          <p:cNvGrpSpPr/>
          <p:nvPr/>
        </p:nvGrpSpPr>
        <p:grpSpPr>
          <a:xfrm rot="0">
            <a:off x="7789481" y="-160927"/>
            <a:ext cx="15985043" cy="10608854"/>
            <a:chOff x="0" y="0"/>
            <a:chExt cx="6351016" cy="4215003"/>
          </a:xfrm>
        </p:grpSpPr>
        <p:sp>
          <p:nvSpPr>
            <p:cNvPr name="Freeform 3" id="3"/>
            <p:cNvSpPr/>
            <p:nvPr/>
          </p:nvSpPr>
          <p:spPr>
            <a:xfrm flipH="false" flipV="false" rot="0">
              <a:off x="-39878" y="-19431"/>
              <a:ext cx="6437884" cy="4257040"/>
            </a:xfrm>
            <a:custGeom>
              <a:avLst/>
              <a:gdLst/>
              <a:ahLst/>
              <a:cxnLst/>
              <a:rect r="r" b="b" t="t" l="l"/>
              <a:pathLst>
                <a:path h="4257040" w="6437884">
                  <a:moveTo>
                    <a:pt x="6341491" y="4226433"/>
                  </a:moveTo>
                  <a:cubicBezTo>
                    <a:pt x="4280281" y="4234307"/>
                    <a:pt x="2233295" y="4225925"/>
                    <a:pt x="93726" y="4234434"/>
                  </a:cubicBezTo>
                  <a:cubicBezTo>
                    <a:pt x="61976" y="4223893"/>
                    <a:pt x="79883" y="4181729"/>
                    <a:pt x="73787" y="4144518"/>
                  </a:cubicBezTo>
                  <a:cubicBezTo>
                    <a:pt x="58674" y="4096766"/>
                    <a:pt x="0" y="4066413"/>
                    <a:pt x="84455" y="3977005"/>
                  </a:cubicBezTo>
                  <a:cubicBezTo>
                    <a:pt x="103759" y="3930650"/>
                    <a:pt x="120269" y="3876040"/>
                    <a:pt x="135001" y="3832352"/>
                  </a:cubicBezTo>
                  <a:cubicBezTo>
                    <a:pt x="199009" y="3782060"/>
                    <a:pt x="241046" y="3726561"/>
                    <a:pt x="303403" y="3660521"/>
                  </a:cubicBezTo>
                  <a:cubicBezTo>
                    <a:pt x="375158" y="3572129"/>
                    <a:pt x="324104" y="3492500"/>
                    <a:pt x="437642" y="3440049"/>
                  </a:cubicBezTo>
                  <a:cubicBezTo>
                    <a:pt x="421513" y="3404235"/>
                    <a:pt x="463931" y="3368802"/>
                    <a:pt x="443357" y="3323336"/>
                  </a:cubicBezTo>
                  <a:cubicBezTo>
                    <a:pt x="448564" y="3239008"/>
                    <a:pt x="446532" y="3244215"/>
                    <a:pt x="542036" y="3139313"/>
                  </a:cubicBezTo>
                  <a:cubicBezTo>
                    <a:pt x="552704" y="3089529"/>
                    <a:pt x="490728" y="3042285"/>
                    <a:pt x="618490" y="2959862"/>
                  </a:cubicBezTo>
                  <a:cubicBezTo>
                    <a:pt x="631444" y="2894965"/>
                    <a:pt x="651891" y="2868041"/>
                    <a:pt x="717296" y="2816606"/>
                  </a:cubicBezTo>
                  <a:cubicBezTo>
                    <a:pt x="760095" y="2811526"/>
                    <a:pt x="705993" y="2703703"/>
                    <a:pt x="768477" y="2618105"/>
                  </a:cubicBezTo>
                  <a:cubicBezTo>
                    <a:pt x="788924" y="2583307"/>
                    <a:pt x="731647" y="2538984"/>
                    <a:pt x="805815" y="2425954"/>
                  </a:cubicBezTo>
                  <a:cubicBezTo>
                    <a:pt x="828167" y="2378202"/>
                    <a:pt x="826262" y="2341753"/>
                    <a:pt x="830199" y="2276602"/>
                  </a:cubicBezTo>
                  <a:cubicBezTo>
                    <a:pt x="892810" y="2216277"/>
                    <a:pt x="930021" y="2166239"/>
                    <a:pt x="939419" y="2060575"/>
                  </a:cubicBezTo>
                  <a:cubicBezTo>
                    <a:pt x="995426" y="1975866"/>
                    <a:pt x="1038860" y="1964182"/>
                    <a:pt x="990346" y="1833245"/>
                  </a:cubicBezTo>
                  <a:cubicBezTo>
                    <a:pt x="1048893" y="1747012"/>
                    <a:pt x="1075944" y="1582674"/>
                    <a:pt x="1133094" y="1484757"/>
                  </a:cubicBezTo>
                  <a:cubicBezTo>
                    <a:pt x="1107313" y="1420749"/>
                    <a:pt x="1137666" y="1331595"/>
                    <a:pt x="1097915" y="1262126"/>
                  </a:cubicBezTo>
                  <a:cubicBezTo>
                    <a:pt x="1152017" y="1137285"/>
                    <a:pt x="1106678" y="1185418"/>
                    <a:pt x="1083310" y="985647"/>
                  </a:cubicBezTo>
                  <a:cubicBezTo>
                    <a:pt x="1082167" y="963549"/>
                    <a:pt x="1056386" y="939292"/>
                    <a:pt x="1024890" y="914908"/>
                  </a:cubicBezTo>
                  <a:cubicBezTo>
                    <a:pt x="1037971" y="909828"/>
                    <a:pt x="1042289" y="837819"/>
                    <a:pt x="997966" y="824738"/>
                  </a:cubicBezTo>
                  <a:cubicBezTo>
                    <a:pt x="889762" y="775462"/>
                    <a:pt x="898525" y="645160"/>
                    <a:pt x="794512" y="570230"/>
                  </a:cubicBezTo>
                  <a:cubicBezTo>
                    <a:pt x="823976" y="457327"/>
                    <a:pt x="732790" y="389001"/>
                    <a:pt x="688467" y="295021"/>
                  </a:cubicBezTo>
                  <a:cubicBezTo>
                    <a:pt x="660527" y="270637"/>
                    <a:pt x="726694" y="269367"/>
                    <a:pt x="731393" y="248666"/>
                  </a:cubicBezTo>
                  <a:cubicBezTo>
                    <a:pt x="734568" y="241046"/>
                    <a:pt x="756920" y="170688"/>
                    <a:pt x="738759" y="154051"/>
                  </a:cubicBezTo>
                  <a:cubicBezTo>
                    <a:pt x="703199" y="134239"/>
                    <a:pt x="730504" y="110744"/>
                    <a:pt x="739902" y="77724"/>
                  </a:cubicBezTo>
                  <a:cubicBezTo>
                    <a:pt x="748411" y="61595"/>
                    <a:pt x="697992" y="2794"/>
                    <a:pt x="775589" y="25781"/>
                  </a:cubicBezTo>
                  <a:cubicBezTo>
                    <a:pt x="2374773" y="16129"/>
                    <a:pt x="3964559" y="29464"/>
                    <a:pt x="5604891" y="21336"/>
                  </a:cubicBezTo>
                  <a:cubicBezTo>
                    <a:pt x="5854573" y="38608"/>
                    <a:pt x="6136005" y="0"/>
                    <a:pt x="6383401" y="33782"/>
                  </a:cubicBezTo>
                  <a:cubicBezTo>
                    <a:pt x="6383909" y="571754"/>
                    <a:pt x="6385306" y="1170305"/>
                    <a:pt x="6384544" y="1710944"/>
                  </a:cubicBezTo>
                  <a:cubicBezTo>
                    <a:pt x="6386703" y="2484501"/>
                    <a:pt x="6379464" y="3261995"/>
                    <a:pt x="6388608" y="4038473"/>
                  </a:cubicBezTo>
                  <a:cubicBezTo>
                    <a:pt x="6357747" y="4044061"/>
                    <a:pt x="6437884" y="4257040"/>
                    <a:pt x="6341491" y="4226433"/>
                  </a:cubicBezTo>
                  <a:close/>
                </a:path>
              </a:pathLst>
            </a:custGeom>
            <a:blipFill>
              <a:blip r:embed="rId2"/>
              <a:stretch>
                <a:fillRect l="0" t="-292" r="0" b="-292"/>
              </a:stretch>
            </a:blipFill>
          </p:spPr>
        </p:sp>
      </p:grpSp>
      <p:sp>
        <p:nvSpPr>
          <p:cNvPr name="Freeform 4" id="4"/>
          <p:cNvSpPr/>
          <p:nvPr/>
        </p:nvSpPr>
        <p:spPr>
          <a:xfrm flipH="false" flipV="false" rot="0">
            <a:off x="196547" y="8476256"/>
            <a:ext cx="1564087" cy="1564087"/>
          </a:xfrm>
          <a:custGeom>
            <a:avLst/>
            <a:gdLst/>
            <a:ahLst/>
            <a:cxnLst/>
            <a:rect r="r" b="b" t="t" l="l"/>
            <a:pathLst>
              <a:path h="1564087" w="1564087">
                <a:moveTo>
                  <a:pt x="0" y="0"/>
                </a:moveTo>
                <a:lnTo>
                  <a:pt x="1564088" y="0"/>
                </a:lnTo>
                <a:lnTo>
                  <a:pt x="1564088" y="1564088"/>
                </a:lnTo>
                <a:lnTo>
                  <a:pt x="0" y="1564088"/>
                </a:lnTo>
                <a:lnTo>
                  <a:pt x="0" y="0"/>
                </a:lnTo>
                <a:close/>
              </a:path>
            </a:pathLst>
          </a:custGeom>
          <a:blipFill>
            <a:blip r:embed="rId3">
              <a:alphaModFix amt="80000"/>
            </a:blip>
            <a:stretch>
              <a:fillRect l="0" t="0" r="0" b="0"/>
            </a:stretch>
          </a:blipFill>
        </p:spPr>
      </p:sp>
      <p:sp>
        <p:nvSpPr>
          <p:cNvPr name="TextBox 5" id="5"/>
          <p:cNvSpPr txBox="true"/>
          <p:nvPr/>
        </p:nvSpPr>
        <p:spPr>
          <a:xfrm rot="0">
            <a:off x="550337" y="187197"/>
            <a:ext cx="5181024" cy="1654430"/>
          </a:xfrm>
          <a:prstGeom prst="rect">
            <a:avLst/>
          </a:prstGeom>
        </p:spPr>
        <p:txBody>
          <a:bodyPr anchor="t" rtlCol="false" tIns="0" lIns="0" bIns="0" rIns="0">
            <a:spAutoFit/>
          </a:bodyPr>
          <a:lstStyle/>
          <a:p>
            <a:pPr>
              <a:lnSpc>
                <a:spcPts val="6431"/>
              </a:lnSpc>
            </a:pPr>
            <a:r>
              <a:rPr lang="en-US" sz="5592">
                <a:solidFill>
                  <a:srgbClr val="FFFFFF"/>
                </a:solidFill>
                <a:latin typeface="Hatton"/>
              </a:rPr>
              <a:t>02/</a:t>
            </a:r>
          </a:p>
          <a:p>
            <a:pPr>
              <a:lnSpc>
                <a:spcPts val="6431"/>
              </a:lnSpc>
            </a:pPr>
            <a:r>
              <a:rPr lang="en-US" sz="5592">
                <a:solidFill>
                  <a:srgbClr val="FFFFFF"/>
                </a:solidFill>
                <a:latin typeface="Hatton"/>
              </a:rPr>
              <a:t>O projektu </a:t>
            </a:r>
          </a:p>
        </p:txBody>
      </p:sp>
      <p:sp>
        <p:nvSpPr>
          <p:cNvPr name="TextBox 6" id="6"/>
          <p:cNvSpPr txBox="true"/>
          <p:nvPr/>
        </p:nvSpPr>
        <p:spPr>
          <a:xfrm rot="0">
            <a:off x="196547" y="2034540"/>
            <a:ext cx="8947453" cy="6061075"/>
          </a:xfrm>
          <a:prstGeom prst="rect">
            <a:avLst/>
          </a:prstGeom>
        </p:spPr>
        <p:txBody>
          <a:bodyPr anchor="t" rtlCol="false" tIns="0" lIns="0" bIns="0" rIns="0">
            <a:spAutoFit/>
          </a:bodyPr>
          <a:lstStyle/>
          <a:p>
            <a:pPr algn="just">
              <a:lnSpc>
                <a:spcPts val="3220"/>
              </a:lnSpc>
            </a:pPr>
            <a:r>
              <a:rPr lang="en-US" sz="2300">
                <a:solidFill>
                  <a:srgbClr val="FFFFFF"/>
                </a:solidFill>
                <a:latin typeface="Open Sans Italics"/>
              </a:rPr>
              <a:t>Klimatske promjene imaju veliki uticaj na ekonomski i društveni razvoj</a:t>
            </a:r>
            <a:r>
              <a:rPr lang="en-US" sz="2300">
                <a:solidFill>
                  <a:srgbClr val="FFFFFF"/>
                </a:solidFill>
                <a:latin typeface="Open Sans Italics"/>
              </a:rPr>
              <a:t>. Stoga, sistem visokog obrazovanja treba da podigne svoje kapacitete kako bi uticala na stvaranje klimatski održivog i otpornog društva, koje bi bilo sposobno za izgradnju bolje ekonomije. Ovaj prijedlog je značajan za ciljeve i aktivnosti Strand II CBHE akcije Erasmus + programa. Zasnovan je na identifikovanim potrebama svake zemlje regiona 1.</a:t>
            </a:r>
          </a:p>
          <a:p>
            <a:pPr algn="just">
              <a:lnSpc>
                <a:spcPts val="3220"/>
              </a:lnSpc>
            </a:pPr>
            <a:r>
              <a:rPr lang="en-US" sz="2300">
                <a:solidFill>
                  <a:srgbClr val="FFFFFF"/>
                </a:solidFill>
                <a:latin typeface="Open Sans Italics"/>
              </a:rPr>
              <a:t>S</a:t>
            </a:r>
            <a:r>
              <a:rPr lang="en-US" sz="2300">
                <a:solidFill>
                  <a:srgbClr val="FFFFFF"/>
                </a:solidFill>
                <a:latin typeface="Open Sans Italics"/>
              </a:rPr>
              <a:t>pecifični ciljevi projekta su u okviru „Green Deal-a“ sveobuhvatnim prioritetima EU, kao projekat koji podržava akciju unutar sistema visokog obrazovnog sistema za stvaranje klimatski otporne zajednice.</a:t>
            </a:r>
          </a:p>
          <a:p>
            <a:pPr algn="just">
              <a:lnSpc>
                <a:spcPts val="3220"/>
              </a:lnSpc>
            </a:pPr>
            <a:r>
              <a:rPr lang="en-US" sz="2300">
                <a:solidFill>
                  <a:srgbClr val="FFFFFF"/>
                </a:solidFill>
                <a:latin typeface="Open Sans Italics"/>
              </a:rPr>
              <a:t>Ovaj projekat bavi se strategijama za unapređenje rezilijentnosti gradova i njihovim odnosom sa opštim i još i sada neprikosnovenim principima održivog razvoja – ekonomskom produktivnosću, društvenom inkluzijom i ekološkom ravnotežom. </a:t>
            </a:r>
          </a:p>
          <a:p>
            <a:pPr>
              <a:lnSpc>
                <a:spcPts val="377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55545" y="-214622"/>
            <a:ext cx="11800546" cy="10501622"/>
            <a:chOff x="0" y="0"/>
            <a:chExt cx="6349238" cy="5650357"/>
          </a:xfrm>
        </p:grpSpPr>
        <p:sp>
          <p:nvSpPr>
            <p:cNvPr name="Freeform 3" id="3"/>
            <p:cNvSpPr/>
            <p:nvPr/>
          </p:nvSpPr>
          <p:spPr>
            <a:xfrm flipH="false" flipV="false" rot="0">
              <a:off x="-1220470" y="-200914"/>
              <a:ext cx="7579741" cy="5919724"/>
            </a:xfrm>
            <a:custGeom>
              <a:avLst/>
              <a:gdLst/>
              <a:ahLst/>
              <a:cxnLst/>
              <a:rect r="r" b="b" t="t" l="l"/>
              <a:pathLst>
                <a:path h="5919724" w="7579741">
                  <a:moveTo>
                    <a:pt x="7563231" y="542290"/>
                  </a:moveTo>
                  <a:cubicBezTo>
                    <a:pt x="7547864" y="557530"/>
                    <a:pt x="7490206" y="686562"/>
                    <a:pt x="7507224" y="715264"/>
                  </a:cubicBezTo>
                  <a:cubicBezTo>
                    <a:pt x="7525639" y="709803"/>
                    <a:pt x="7436739" y="790321"/>
                    <a:pt x="7482586" y="888111"/>
                  </a:cubicBezTo>
                  <a:cubicBezTo>
                    <a:pt x="7469505" y="906018"/>
                    <a:pt x="7553833" y="924179"/>
                    <a:pt x="7546848" y="962025"/>
                  </a:cubicBezTo>
                  <a:cubicBezTo>
                    <a:pt x="7534529" y="981202"/>
                    <a:pt x="7489825" y="974979"/>
                    <a:pt x="7525639" y="1001014"/>
                  </a:cubicBezTo>
                  <a:cubicBezTo>
                    <a:pt x="7533132" y="1085469"/>
                    <a:pt x="7579233" y="1117346"/>
                    <a:pt x="7428357" y="1351280"/>
                  </a:cubicBezTo>
                  <a:cubicBezTo>
                    <a:pt x="7398639" y="1347343"/>
                    <a:pt x="7317740" y="1604645"/>
                    <a:pt x="7205980" y="1797050"/>
                  </a:cubicBezTo>
                  <a:cubicBezTo>
                    <a:pt x="7222109" y="1833372"/>
                    <a:pt x="7240016" y="1850009"/>
                    <a:pt x="7202297" y="1916684"/>
                  </a:cubicBezTo>
                  <a:cubicBezTo>
                    <a:pt x="7208901" y="1933448"/>
                    <a:pt x="7273036" y="1963420"/>
                    <a:pt x="7239635" y="2007743"/>
                  </a:cubicBezTo>
                  <a:cubicBezTo>
                    <a:pt x="7204202" y="2091436"/>
                    <a:pt x="7205853" y="2286381"/>
                    <a:pt x="7250049" y="2317750"/>
                  </a:cubicBezTo>
                  <a:cubicBezTo>
                    <a:pt x="7275576" y="2308987"/>
                    <a:pt x="7186168" y="2474976"/>
                    <a:pt x="7233031" y="2483866"/>
                  </a:cubicBezTo>
                  <a:cubicBezTo>
                    <a:pt x="7217791" y="2541143"/>
                    <a:pt x="7278497" y="2574417"/>
                    <a:pt x="7147941" y="2695575"/>
                  </a:cubicBezTo>
                  <a:cubicBezTo>
                    <a:pt x="7045960" y="2756535"/>
                    <a:pt x="7168642" y="2805176"/>
                    <a:pt x="7069074" y="2892044"/>
                  </a:cubicBezTo>
                  <a:cubicBezTo>
                    <a:pt x="7109587" y="2925826"/>
                    <a:pt x="7008622" y="2948432"/>
                    <a:pt x="7081139" y="3107690"/>
                  </a:cubicBezTo>
                  <a:cubicBezTo>
                    <a:pt x="7090664" y="3117088"/>
                    <a:pt x="7034657" y="3165983"/>
                    <a:pt x="7017766" y="3207639"/>
                  </a:cubicBezTo>
                  <a:cubicBezTo>
                    <a:pt x="7063232" y="3257296"/>
                    <a:pt x="7012940" y="3253994"/>
                    <a:pt x="6997446" y="3340354"/>
                  </a:cubicBezTo>
                  <a:cubicBezTo>
                    <a:pt x="6914515" y="3405251"/>
                    <a:pt x="6917309" y="3435350"/>
                    <a:pt x="6838696" y="3533013"/>
                  </a:cubicBezTo>
                  <a:cubicBezTo>
                    <a:pt x="6861556" y="3525774"/>
                    <a:pt x="6889496" y="3574161"/>
                    <a:pt x="6822313" y="3687572"/>
                  </a:cubicBezTo>
                  <a:cubicBezTo>
                    <a:pt x="6817868" y="3707257"/>
                    <a:pt x="6727190" y="3726307"/>
                    <a:pt x="6704838" y="3771265"/>
                  </a:cubicBezTo>
                  <a:cubicBezTo>
                    <a:pt x="6674739" y="3791585"/>
                    <a:pt x="6736080" y="3823716"/>
                    <a:pt x="6667881" y="3824732"/>
                  </a:cubicBezTo>
                  <a:cubicBezTo>
                    <a:pt x="6676517" y="3870960"/>
                    <a:pt x="6621399" y="3859911"/>
                    <a:pt x="6607683" y="3879977"/>
                  </a:cubicBezTo>
                  <a:cubicBezTo>
                    <a:pt x="6650990" y="3906901"/>
                    <a:pt x="6618478" y="3901313"/>
                    <a:pt x="6653657" y="3916553"/>
                  </a:cubicBezTo>
                  <a:cubicBezTo>
                    <a:pt x="6651371" y="3988689"/>
                    <a:pt x="6546469" y="4092829"/>
                    <a:pt x="6552819" y="4182491"/>
                  </a:cubicBezTo>
                  <a:cubicBezTo>
                    <a:pt x="6516370" y="4270502"/>
                    <a:pt x="6542786" y="4306443"/>
                    <a:pt x="6490208" y="4402836"/>
                  </a:cubicBezTo>
                  <a:cubicBezTo>
                    <a:pt x="6527419" y="4414266"/>
                    <a:pt x="6500749" y="4427982"/>
                    <a:pt x="6457696" y="4505960"/>
                  </a:cubicBezTo>
                  <a:cubicBezTo>
                    <a:pt x="6503289" y="4531741"/>
                    <a:pt x="6486271" y="4590542"/>
                    <a:pt x="6438519" y="4659376"/>
                  </a:cubicBezTo>
                  <a:cubicBezTo>
                    <a:pt x="6519418" y="4706620"/>
                    <a:pt x="6472682" y="4854575"/>
                    <a:pt x="6428232" y="4913630"/>
                  </a:cubicBezTo>
                  <a:cubicBezTo>
                    <a:pt x="6441440" y="4962525"/>
                    <a:pt x="6419596" y="5014341"/>
                    <a:pt x="6364732" y="5057902"/>
                  </a:cubicBezTo>
                  <a:cubicBezTo>
                    <a:pt x="6326251" y="5158740"/>
                    <a:pt x="6311773" y="5242179"/>
                    <a:pt x="6153531" y="5344668"/>
                  </a:cubicBezTo>
                  <a:cubicBezTo>
                    <a:pt x="6108954" y="5423535"/>
                    <a:pt x="6112764" y="5474843"/>
                    <a:pt x="6025007" y="5580126"/>
                  </a:cubicBezTo>
                  <a:cubicBezTo>
                    <a:pt x="5990082" y="5617337"/>
                    <a:pt x="5948299" y="5575808"/>
                    <a:pt x="5956046" y="5642229"/>
                  </a:cubicBezTo>
                  <a:cubicBezTo>
                    <a:pt x="5906770" y="5660898"/>
                    <a:pt x="5970270" y="5719572"/>
                    <a:pt x="5856605" y="5769483"/>
                  </a:cubicBezTo>
                  <a:cubicBezTo>
                    <a:pt x="5875401" y="5829681"/>
                    <a:pt x="5926582" y="5859272"/>
                    <a:pt x="5715762" y="5839333"/>
                  </a:cubicBezTo>
                  <a:cubicBezTo>
                    <a:pt x="4322445" y="5836539"/>
                    <a:pt x="2963291" y="5847588"/>
                    <a:pt x="1505204" y="5835142"/>
                  </a:cubicBezTo>
                  <a:cubicBezTo>
                    <a:pt x="1422400" y="5827522"/>
                    <a:pt x="1221740" y="5919724"/>
                    <a:pt x="1265555" y="5732399"/>
                  </a:cubicBezTo>
                  <a:cubicBezTo>
                    <a:pt x="1276477" y="4087495"/>
                    <a:pt x="1248029" y="2400427"/>
                    <a:pt x="1253236" y="760476"/>
                  </a:cubicBezTo>
                  <a:cubicBezTo>
                    <a:pt x="1408430" y="0"/>
                    <a:pt x="0" y="249174"/>
                    <a:pt x="6352667" y="210693"/>
                  </a:cubicBezTo>
                  <a:cubicBezTo>
                    <a:pt x="6709537" y="218821"/>
                    <a:pt x="7224776" y="185928"/>
                    <a:pt x="7545070" y="221488"/>
                  </a:cubicBezTo>
                  <a:cubicBezTo>
                    <a:pt x="7579741" y="234569"/>
                    <a:pt x="7569835" y="514604"/>
                    <a:pt x="7563231" y="542290"/>
                  </a:cubicBezTo>
                  <a:close/>
                </a:path>
              </a:pathLst>
            </a:custGeom>
            <a:blipFill>
              <a:blip r:embed="rId2"/>
              <a:stretch>
                <a:fillRect l="-16742" t="0" r="-16742" b="0"/>
              </a:stretch>
            </a:blipFill>
          </p:spPr>
        </p:sp>
      </p:grpSp>
      <p:grpSp>
        <p:nvGrpSpPr>
          <p:cNvPr name="Group 4" id="4"/>
          <p:cNvGrpSpPr/>
          <p:nvPr/>
        </p:nvGrpSpPr>
        <p:grpSpPr>
          <a:xfrm rot="458287">
            <a:off x="16927528" y="-1467783"/>
            <a:ext cx="3025744" cy="302574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207295">
            <a:off x="15905887" y="-1535198"/>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8734091" y="3786296"/>
            <a:ext cx="9706309" cy="4936617"/>
          </a:xfrm>
          <a:prstGeom prst="rect">
            <a:avLst/>
          </a:prstGeom>
        </p:spPr>
        <p:txBody>
          <a:bodyPr anchor="t" rtlCol="false" tIns="0" lIns="0" bIns="0" rIns="0">
            <a:spAutoFit/>
          </a:bodyPr>
          <a:lstStyle/>
          <a:p>
            <a:pPr>
              <a:lnSpc>
                <a:spcPts val="3969"/>
              </a:lnSpc>
            </a:pPr>
          </a:p>
          <a:p>
            <a:pPr>
              <a:lnSpc>
                <a:spcPts val="3969"/>
              </a:lnSpc>
            </a:pPr>
            <a:r>
              <a:rPr lang="en-US" sz="2700">
                <a:solidFill>
                  <a:srgbClr val="1A401F"/>
                </a:solidFill>
                <a:latin typeface="Open Sans Light Italics"/>
              </a:rPr>
              <a:t>Projektna mreža 1FUTURE osnovana 2019. godine, kao čvrsta saradnja koja okuplja visokoškolske ustanove iz EU i regiona Zapadnog Balkana. Ovaj dinamični konzorcijum, obogaćen je uključivanjem poslovnih udruženja, neprofitnih organizacija i podržan od strane vladinih institucija pridruženih partnera, utjelovljuje model četverostruke spirale, osiguravajući multidisciplinarnu i raznoliku saradnju i snažan angažman dionika.</a:t>
            </a:r>
          </a:p>
          <a:p>
            <a:pPr>
              <a:lnSpc>
                <a:spcPts val="3969"/>
              </a:lnSpc>
            </a:pPr>
          </a:p>
        </p:txBody>
      </p:sp>
      <p:sp>
        <p:nvSpPr>
          <p:cNvPr name="Freeform 9" id="9"/>
          <p:cNvSpPr/>
          <p:nvPr/>
        </p:nvSpPr>
        <p:spPr>
          <a:xfrm flipH="false" flipV="false" rot="0">
            <a:off x="0" y="8722913"/>
            <a:ext cx="1564087" cy="1564087"/>
          </a:xfrm>
          <a:custGeom>
            <a:avLst/>
            <a:gdLst/>
            <a:ahLst/>
            <a:cxnLst/>
            <a:rect r="r" b="b" t="t" l="l"/>
            <a:pathLst>
              <a:path h="1564087" w="1564087">
                <a:moveTo>
                  <a:pt x="0" y="0"/>
                </a:moveTo>
                <a:lnTo>
                  <a:pt x="1564087" y="0"/>
                </a:lnTo>
                <a:lnTo>
                  <a:pt x="1564087" y="1564087"/>
                </a:lnTo>
                <a:lnTo>
                  <a:pt x="0" y="1564087"/>
                </a:lnTo>
                <a:lnTo>
                  <a:pt x="0" y="0"/>
                </a:lnTo>
                <a:close/>
              </a:path>
            </a:pathLst>
          </a:custGeom>
          <a:blipFill>
            <a:blip r:embed="rId5">
              <a:alphaModFix amt="80000"/>
            </a:blip>
            <a:stretch>
              <a:fillRect l="0" t="0" r="0" b="0"/>
            </a:stretch>
          </a:blipFill>
        </p:spPr>
      </p:sp>
      <p:sp>
        <p:nvSpPr>
          <p:cNvPr name="TextBox 10" id="10"/>
          <p:cNvSpPr txBox="true"/>
          <p:nvPr/>
        </p:nvSpPr>
        <p:spPr>
          <a:xfrm rot="0">
            <a:off x="9686879" y="1519870"/>
            <a:ext cx="4137571" cy="1722073"/>
          </a:xfrm>
          <a:prstGeom prst="rect">
            <a:avLst/>
          </a:prstGeom>
        </p:spPr>
        <p:txBody>
          <a:bodyPr anchor="t" rtlCol="false" tIns="0" lIns="0" bIns="0" rIns="0">
            <a:spAutoFit/>
          </a:bodyPr>
          <a:lstStyle/>
          <a:p>
            <a:pPr algn="ctr">
              <a:lnSpc>
                <a:spcPts val="6546"/>
              </a:lnSpc>
              <a:spcBef>
                <a:spcPct val="0"/>
              </a:spcBef>
            </a:pPr>
            <a:r>
              <a:rPr lang="en-US" sz="5692">
                <a:solidFill>
                  <a:srgbClr val="1A401F"/>
                </a:solidFill>
                <a:latin typeface="Hatton"/>
              </a:rPr>
              <a:t>02/</a:t>
            </a:r>
          </a:p>
          <a:p>
            <a:pPr algn="ctr">
              <a:lnSpc>
                <a:spcPts val="6546"/>
              </a:lnSpc>
              <a:spcBef>
                <a:spcPct val="0"/>
              </a:spcBef>
            </a:pPr>
            <a:r>
              <a:rPr lang="en-US" sz="5692">
                <a:solidFill>
                  <a:srgbClr val="1A401F"/>
                </a:solidFill>
                <a:latin typeface="Hatton"/>
              </a:rPr>
              <a:t>O projektu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25869" y="-160927"/>
            <a:ext cx="15985043" cy="10608854"/>
            <a:chOff x="0" y="0"/>
            <a:chExt cx="6351016" cy="4215003"/>
          </a:xfrm>
        </p:grpSpPr>
        <p:sp>
          <p:nvSpPr>
            <p:cNvPr name="Freeform 3" id="3"/>
            <p:cNvSpPr/>
            <p:nvPr/>
          </p:nvSpPr>
          <p:spPr>
            <a:xfrm flipH="false" flipV="false" rot="0">
              <a:off x="-39878" y="-19431"/>
              <a:ext cx="6437884" cy="4257040"/>
            </a:xfrm>
            <a:custGeom>
              <a:avLst/>
              <a:gdLst/>
              <a:ahLst/>
              <a:cxnLst/>
              <a:rect r="r" b="b" t="t" l="l"/>
              <a:pathLst>
                <a:path h="4257040" w="6437884">
                  <a:moveTo>
                    <a:pt x="6341491" y="4226433"/>
                  </a:moveTo>
                  <a:cubicBezTo>
                    <a:pt x="4280281" y="4234307"/>
                    <a:pt x="2233295" y="4225925"/>
                    <a:pt x="93726" y="4234434"/>
                  </a:cubicBezTo>
                  <a:cubicBezTo>
                    <a:pt x="61976" y="4223893"/>
                    <a:pt x="79883" y="4181729"/>
                    <a:pt x="73787" y="4144518"/>
                  </a:cubicBezTo>
                  <a:cubicBezTo>
                    <a:pt x="58674" y="4096766"/>
                    <a:pt x="0" y="4066413"/>
                    <a:pt x="84455" y="3977005"/>
                  </a:cubicBezTo>
                  <a:cubicBezTo>
                    <a:pt x="103759" y="3930650"/>
                    <a:pt x="120269" y="3876040"/>
                    <a:pt x="135001" y="3832352"/>
                  </a:cubicBezTo>
                  <a:cubicBezTo>
                    <a:pt x="199009" y="3782060"/>
                    <a:pt x="241046" y="3726561"/>
                    <a:pt x="303403" y="3660521"/>
                  </a:cubicBezTo>
                  <a:cubicBezTo>
                    <a:pt x="375158" y="3572129"/>
                    <a:pt x="324104" y="3492500"/>
                    <a:pt x="437642" y="3440049"/>
                  </a:cubicBezTo>
                  <a:cubicBezTo>
                    <a:pt x="421513" y="3404235"/>
                    <a:pt x="463931" y="3368802"/>
                    <a:pt x="443357" y="3323336"/>
                  </a:cubicBezTo>
                  <a:cubicBezTo>
                    <a:pt x="448564" y="3239008"/>
                    <a:pt x="446532" y="3244215"/>
                    <a:pt x="542036" y="3139313"/>
                  </a:cubicBezTo>
                  <a:cubicBezTo>
                    <a:pt x="552704" y="3089529"/>
                    <a:pt x="490728" y="3042285"/>
                    <a:pt x="618490" y="2959862"/>
                  </a:cubicBezTo>
                  <a:cubicBezTo>
                    <a:pt x="631444" y="2894965"/>
                    <a:pt x="651891" y="2868041"/>
                    <a:pt x="717296" y="2816606"/>
                  </a:cubicBezTo>
                  <a:cubicBezTo>
                    <a:pt x="760095" y="2811526"/>
                    <a:pt x="705993" y="2703703"/>
                    <a:pt x="768477" y="2618105"/>
                  </a:cubicBezTo>
                  <a:cubicBezTo>
                    <a:pt x="788924" y="2583307"/>
                    <a:pt x="731647" y="2538984"/>
                    <a:pt x="805815" y="2425954"/>
                  </a:cubicBezTo>
                  <a:cubicBezTo>
                    <a:pt x="828167" y="2378202"/>
                    <a:pt x="826262" y="2341753"/>
                    <a:pt x="830199" y="2276602"/>
                  </a:cubicBezTo>
                  <a:cubicBezTo>
                    <a:pt x="892810" y="2216277"/>
                    <a:pt x="930021" y="2166239"/>
                    <a:pt x="939419" y="2060575"/>
                  </a:cubicBezTo>
                  <a:cubicBezTo>
                    <a:pt x="995426" y="1975866"/>
                    <a:pt x="1038860" y="1964182"/>
                    <a:pt x="990346" y="1833245"/>
                  </a:cubicBezTo>
                  <a:cubicBezTo>
                    <a:pt x="1048893" y="1747012"/>
                    <a:pt x="1075944" y="1582674"/>
                    <a:pt x="1133094" y="1484757"/>
                  </a:cubicBezTo>
                  <a:cubicBezTo>
                    <a:pt x="1107313" y="1420749"/>
                    <a:pt x="1137666" y="1331595"/>
                    <a:pt x="1097915" y="1262126"/>
                  </a:cubicBezTo>
                  <a:cubicBezTo>
                    <a:pt x="1152017" y="1137285"/>
                    <a:pt x="1106678" y="1185418"/>
                    <a:pt x="1083310" y="985647"/>
                  </a:cubicBezTo>
                  <a:cubicBezTo>
                    <a:pt x="1082167" y="963549"/>
                    <a:pt x="1056386" y="939292"/>
                    <a:pt x="1024890" y="914908"/>
                  </a:cubicBezTo>
                  <a:cubicBezTo>
                    <a:pt x="1037971" y="909828"/>
                    <a:pt x="1042289" y="837819"/>
                    <a:pt x="997966" y="824738"/>
                  </a:cubicBezTo>
                  <a:cubicBezTo>
                    <a:pt x="889762" y="775462"/>
                    <a:pt x="898525" y="645160"/>
                    <a:pt x="794512" y="570230"/>
                  </a:cubicBezTo>
                  <a:cubicBezTo>
                    <a:pt x="823976" y="457327"/>
                    <a:pt x="732790" y="389001"/>
                    <a:pt x="688467" y="295021"/>
                  </a:cubicBezTo>
                  <a:cubicBezTo>
                    <a:pt x="660527" y="270637"/>
                    <a:pt x="726694" y="269367"/>
                    <a:pt x="731393" y="248666"/>
                  </a:cubicBezTo>
                  <a:cubicBezTo>
                    <a:pt x="734568" y="241046"/>
                    <a:pt x="756920" y="170688"/>
                    <a:pt x="738759" y="154051"/>
                  </a:cubicBezTo>
                  <a:cubicBezTo>
                    <a:pt x="703199" y="134239"/>
                    <a:pt x="730504" y="110744"/>
                    <a:pt x="739902" y="77724"/>
                  </a:cubicBezTo>
                  <a:cubicBezTo>
                    <a:pt x="748411" y="61595"/>
                    <a:pt x="697992" y="2794"/>
                    <a:pt x="775589" y="25781"/>
                  </a:cubicBezTo>
                  <a:cubicBezTo>
                    <a:pt x="2374773" y="16129"/>
                    <a:pt x="3964559" y="29464"/>
                    <a:pt x="5604891" y="21336"/>
                  </a:cubicBezTo>
                  <a:cubicBezTo>
                    <a:pt x="5854573" y="38608"/>
                    <a:pt x="6136005" y="0"/>
                    <a:pt x="6383401" y="33782"/>
                  </a:cubicBezTo>
                  <a:cubicBezTo>
                    <a:pt x="6383909" y="571754"/>
                    <a:pt x="6385306" y="1170305"/>
                    <a:pt x="6384544" y="1710944"/>
                  </a:cubicBezTo>
                  <a:cubicBezTo>
                    <a:pt x="6386703" y="2484501"/>
                    <a:pt x="6379464" y="3261995"/>
                    <a:pt x="6388608" y="4038473"/>
                  </a:cubicBezTo>
                  <a:cubicBezTo>
                    <a:pt x="6357747" y="4044061"/>
                    <a:pt x="6437884" y="4257040"/>
                    <a:pt x="6341491" y="4226433"/>
                  </a:cubicBezTo>
                  <a:close/>
                </a:path>
              </a:pathLst>
            </a:custGeom>
            <a:blipFill>
              <a:blip r:embed="rId2"/>
              <a:stretch>
                <a:fillRect l="0" t="-449" r="0" b="0"/>
              </a:stretch>
            </a:blipFill>
          </p:spPr>
        </p:sp>
      </p:grpSp>
      <p:sp>
        <p:nvSpPr>
          <p:cNvPr name="TextBox 4" id="4"/>
          <p:cNvSpPr txBox="true"/>
          <p:nvPr/>
        </p:nvSpPr>
        <p:spPr>
          <a:xfrm rot="0">
            <a:off x="1028700" y="2399573"/>
            <a:ext cx="10025213" cy="8028675"/>
          </a:xfrm>
          <a:prstGeom prst="rect">
            <a:avLst/>
          </a:prstGeom>
        </p:spPr>
        <p:txBody>
          <a:bodyPr anchor="t" rtlCol="false" tIns="0" lIns="0" bIns="0" rIns="0">
            <a:spAutoFit/>
          </a:bodyPr>
          <a:lstStyle/>
          <a:p>
            <a:pPr>
              <a:lnSpc>
                <a:spcPts val="4319"/>
              </a:lnSpc>
            </a:pPr>
            <a:r>
              <a:rPr lang="en-US" sz="3085">
                <a:solidFill>
                  <a:srgbClr val="1A401F"/>
                </a:solidFill>
                <a:latin typeface="Open Sans"/>
              </a:rPr>
              <a:t>SO1:Uspostaviti </a:t>
            </a:r>
            <a:r>
              <a:rPr lang="en-US" sz="3085">
                <a:solidFill>
                  <a:srgbClr val="1A401F"/>
                </a:solidFill>
                <a:latin typeface="Open Sans Bold"/>
              </a:rPr>
              <a:t>mrežu znanja</a:t>
            </a:r>
            <a:r>
              <a:rPr lang="en-US" sz="3085">
                <a:solidFill>
                  <a:srgbClr val="1A401F"/>
                </a:solidFill>
                <a:latin typeface="Open Sans"/>
              </a:rPr>
              <a:t> za klimatsku održivost  unutar svake države Zapadnog Balkana </a:t>
            </a:r>
          </a:p>
          <a:p>
            <a:pPr>
              <a:lnSpc>
                <a:spcPts val="4319"/>
              </a:lnSpc>
            </a:pPr>
            <a:r>
              <a:rPr lang="en-US" sz="3085">
                <a:solidFill>
                  <a:srgbClr val="1A401F"/>
                </a:solidFill>
                <a:latin typeface="Open Sans"/>
              </a:rPr>
              <a:t>SO2: Uvođenje klime i kulture održivosti unutar država Zapadnog Balkana</a:t>
            </a:r>
          </a:p>
          <a:p>
            <a:pPr>
              <a:lnSpc>
                <a:spcPts val="4319"/>
              </a:lnSpc>
            </a:pPr>
          </a:p>
          <a:p>
            <a:pPr>
              <a:lnSpc>
                <a:spcPts val="4319"/>
              </a:lnSpc>
            </a:pPr>
            <a:r>
              <a:rPr lang="en-US" sz="3085">
                <a:solidFill>
                  <a:srgbClr val="1A401F"/>
                </a:solidFill>
                <a:latin typeface="Open Sans"/>
              </a:rPr>
              <a:t>SO3: </a:t>
            </a:r>
            <a:r>
              <a:rPr lang="en-US" sz="3085">
                <a:solidFill>
                  <a:srgbClr val="1A401F"/>
                </a:solidFill>
                <a:latin typeface="Open Sans Bold"/>
              </a:rPr>
              <a:t>Podići svijest</a:t>
            </a:r>
            <a:r>
              <a:rPr lang="en-US" sz="3085">
                <a:solidFill>
                  <a:srgbClr val="1A401F"/>
                </a:solidFill>
                <a:latin typeface="Open Sans"/>
              </a:rPr>
              <a:t> stručne akademske i studentske zajednice o potrebama klimatskih akcija </a:t>
            </a:r>
          </a:p>
          <a:p>
            <a:pPr>
              <a:lnSpc>
                <a:spcPts val="4319"/>
              </a:lnSpc>
            </a:pPr>
            <a:r>
              <a:rPr lang="en-US" sz="3085">
                <a:solidFill>
                  <a:srgbClr val="1A401F"/>
                </a:solidFill>
                <a:latin typeface="Open Sans"/>
              </a:rPr>
              <a:t>SO4: Povećati </a:t>
            </a:r>
            <a:r>
              <a:rPr lang="en-US" sz="3085">
                <a:solidFill>
                  <a:srgbClr val="1A401F"/>
                </a:solidFill>
                <a:latin typeface="Open Sans Bold"/>
              </a:rPr>
              <a:t>sinergiju</a:t>
            </a:r>
            <a:r>
              <a:rPr lang="en-US" sz="3085">
                <a:solidFill>
                  <a:srgbClr val="1A401F"/>
                </a:solidFill>
                <a:latin typeface="Open Sans"/>
              </a:rPr>
              <a:t> između akademske zajednice, poslovnog sektora i Vlade za implementaciju zajedničkih inicijativa klimatske održivosti</a:t>
            </a:r>
          </a:p>
          <a:p>
            <a:pPr>
              <a:lnSpc>
                <a:spcPts val="4179"/>
              </a:lnSpc>
            </a:pPr>
            <a:r>
              <a:rPr lang="en-US" sz="2985">
                <a:solidFill>
                  <a:srgbClr val="1A401F"/>
                </a:solidFill>
                <a:latin typeface="Open Sans"/>
              </a:rPr>
              <a:t>SO5: Razvoj </a:t>
            </a:r>
            <a:r>
              <a:rPr lang="en-US" sz="2985">
                <a:solidFill>
                  <a:srgbClr val="1A401F"/>
                </a:solidFill>
                <a:latin typeface="Open Sans Bold"/>
              </a:rPr>
              <a:t>mreže interdisciplinarnog</a:t>
            </a:r>
            <a:r>
              <a:rPr lang="en-US" sz="2985">
                <a:solidFill>
                  <a:srgbClr val="1A401F"/>
                </a:solidFill>
                <a:latin typeface="Open Sans"/>
              </a:rPr>
              <a:t> angažovanja između zemalja Zapadnog Balkana i univerziteta u EU, u cilju promocije kulture održivosti i klimatskog aktiviranja.</a:t>
            </a:r>
          </a:p>
          <a:p>
            <a:pPr>
              <a:lnSpc>
                <a:spcPts val="4179"/>
              </a:lnSpc>
            </a:pPr>
          </a:p>
          <a:p>
            <a:pPr>
              <a:lnSpc>
                <a:spcPts val="4179"/>
              </a:lnSpc>
            </a:pPr>
          </a:p>
        </p:txBody>
      </p:sp>
      <p:sp>
        <p:nvSpPr>
          <p:cNvPr name="Freeform 5" id="5"/>
          <p:cNvSpPr/>
          <p:nvPr/>
        </p:nvSpPr>
        <p:spPr>
          <a:xfrm flipH="false" flipV="false" rot="0">
            <a:off x="16723913" y="8722913"/>
            <a:ext cx="1564087" cy="1564087"/>
          </a:xfrm>
          <a:custGeom>
            <a:avLst/>
            <a:gdLst/>
            <a:ahLst/>
            <a:cxnLst/>
            <a:rect r="r" b="b" t="t" l="l"/>
            <a:pathLst>
              <a:path h="1564087" w="1564087">
                <a:moveTo>
                  <a:pt x="0" y="0"/>
                </a:moveTo>
                <a:lnTo>
                  <a:pt x="1564087" y="0"/>
                </a:lnTo>
                <a:lnTo>
                  <a:pt x="1564087" y="1564087"/>
                </a:lnTo>
                <a:lnTo>
                  <a:pt x="0" y="1564087"/>
                </a:lnTo>
                <a:lnTo>
                  <a:pt x="0" y="0"/>
                </a:lnTo>
                <a:close/>
              </a:path>
            </a:pathLst>
          </a:custGeom>
          <a:blipFill>
            <a:blip r:embed="rId3">
              <a:alphaModFix amt="80000"/>
            </a:blip>
            <a:stretch>
              <a:fillRect l="0" t="0" r="0" b="0"/>
            </a:stretch>
          </a:blipFill>
        </p:spPr>
      </p:sp>
      <p:sp>
        <p:nvSpPr>
          <p:cNvPr name="Freeform 6" id="6"/>
          <p:cNvSpPr/>
          <p:nvPr/>
        </p:nvSpPr>
        <p:spPr>
          <a:xfrm flipH="false" flipV="false" rot="0">
            <a:off x="0" y="2456723"/>
            <a:ext cx="766238" cy="695186"/>
          </a:xfrm>
          <a:custGeom>
            <a:avLst/>
            <a:gdLst/>
            <a:ahLst/>
            <a:cxnLst/>
            <a:rect r="r" b="b" t="t" l="l"/>
            <a:pathLst>
              <a:path h="695186" w="766238">
                <a:moveTo>
                  <a:pt x="0" y="0"/>
                </a:moveTo>
                <a:lnTo>
                  <a:pt x="766238" y="0"/>
                </a:lnTo>
                <a:lnTo>
                  <a:pt x="766238" y="695187"/>
                </a:lnTo>
                <a:lnTo>
                  <a:pt x="0" y="6951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0" y="3628160"/>
            <a:ext cx="766238" cy="695186"/>
          </a:xfrm>
          <a:custGeom>
            <a:avLst/>
            <a:gdLst/>
            <a:ahLst/>
            <a:cxnLst/>
            <a:rect r="r" b="b" t="t" l="l"/>
            <a:pathLst>
              <a:path h="695186" w="766238">
                <a:moveTo>
                  <a:pt x="0" y="0"/>
                </a:moveTo>
                <a:lnTo>
                  <a:pt x="766238" y="0"/>
                </a:lnTo>
                <a:lnTo>
                  <a:pt x="766238" y="695186"/>
                </a:lnTo>
                <a:lnTo>
                  <a:pt x="0" y="6951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498" y="5143500"/>
            <a:ext cx="755739" cy="685661"/>
          </a:xfrm>
          <a:custGeom>
            <a:avLst/>
            <a:gdLst/>
            <a:ahLst/>
            <a:cxnLst/>
            <a:rect r="r" b="b" t="t" l="l"/>
            <a:pathLst>
              <a:path h="685661" w="755739">
                <a:moveTo>
                  <a:pt x="0" y="0"/>
                </a:moveTo>
                <a:lnTo>
                  <a:pt x="755740" y="0"/>
                </a:lnTo>
                <a:lnTo>
                  <a:pt x="755740" y="685661"/>
                </a:lnTo>
                <a:lnTo>
                  <a:pt x="0" y="6856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498" y="6442486"/>
            <a:ext cx="766238" cy="695186"/>
          </a:xfrm>
          <a:custGeom>
            <a:avLst/>
            <a:gdLst/>
            <a:ahLst/>
            <a:cxnLst/>
            <a:rect r="r" b="b" t="t" l="l"/>
            <a:pathLst>
              <a:path h="695186" w="766238">
                <a:moveTo>
                  <a:pt x="0" y="0"/>
                </a:moveTo>
                <a:lnTo>
                  <a:pt x="766238" y="0"/>
                </a:lnTo>
                <a:lnTo>
                  <a:pt x="766238" y="695186"/>
                </a:lnTo>
                <a:lnTo>
                  <a:pt x="0" y="6951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0498" y="7851660"/>
            <a:ext cx="755739" cy="685661"/>
          </a:xfrm>
          <a:custGeom>
            <a:avLst/>
            <a:gdLst/>
            <a:ahLst/>
            <a:cxnLst/>
            <a:rect r="r" b="b" t="t" l="l"/>
            <a:pathLst>
              <a:path h="685661" w="755739">
                <a:moveTo>
                  <a:pt x="0" y="0"/>
                </a:moveTo>
                <a:lnTo>
                  <a:pt x="755740" y="0"/>
                </a:lnTo>
                <a:lnTo>
                  <a:pt x="755740" y="685661"/>
                </a:lnTo>
                <a:lnTo>
                  <a:pt x="0" y="6856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028700" y="1009650"/>
            <a:ext cx="4765500" cy="1209778"/>
          </a:xfrm>
          <a:prstGeom prst="rect">
            <a:avLst/>
          </a:prstGeom>
        </p:spPr>
        <p:txBody>
          <a:bodyPr anchor="t" rtlCol="false" tIns="0" lIns="0" bIns="0" rIns="0">
            <a:spAutoFit/>
          </a:bodyPr>
          <a:lstStyle/>
          <a:p>
            <a:pPr>
              <a:lnSpc>
                <a:spcPts val="4627"/>
              </a:lnSpc>
            </a:pPr>
            <a:r>
              <a:rPr lang="en-US" sz="4024">
                <a:solidFill>
                  <a:srgbClr val="1A401F"/>
                </a:solidFill>
                <a:latin typeface="Hatton"/>
              </a:rPr>
              <a:t>02/</a:t>
            </a:r>
          </a:p>
          <a:p>
            <a:pPr>
              <a:lnSpc>
                <a:spcPts val="4627"/>
              </a:lnSpc>
            </a:pPr>
            <a:r>
              <a:rPr lang="en-US" sz="4024">
                <a:solidFill>
                  <a:srgbClr val="1A401F"/>
                </a:solidFill>
                <a:latin typeface="Hatton"/>
              </a:rPr>
              <a:t>CILJEVI PROJEKTA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A401F"/>
        </a:solidFill>
      </p:bgPr>
    </p:bg>
    <p:spTree>
      <p:nvGrpSpPr>
        <p:cNvPr id="1" name=""/>
        <p:cNvGrpSpPr/>
        <p:nvPr/>
      </p:nvGrpSpPr>
      <p:grpSpPr>
        <a:xfrm>
          <a:off x="0" y="0"/>
          <a:ext cx="0" cy="0"/>
          <a:chOff x="0" y="0"/>
          <a:chExt cx="0" cy="0"/>
        </a:xfrm>
      </p:grpSpPr>
      <p:sp>
        <p:nvSpPr>
          <p:cNvPr name="Freeform 2" id="2"/>
          <p:cNvSpPr/>
          <p:nvPr/>
        </p:nvSpPr>
        <p:spPr>
          <a:xfrm flipH="false" flipV="false" rot="0">
            <a:off x="0" y="8722913"/>
            <a:ext cx="1564087" cy="1564087"/>
          </a:xfrm>
          <a:custGeom>
            <a:avLst/>
            <a:gdLst/>
            <a:ahLst/>
            <a:cxnLst/>
            <a:rect r="r" b="b" t="t" l="l"/>
            <a:pathLst>
              <a:path h="1564087" w="1564087">
                <a:moveTo>
                  <a:pt x="0" y="0"/>
                </a:moveTo>
                <a:lnTo>
                  <a:pt x="1564087" y="0"/>
                </a:lnTo>
                <a:lnTo>
                  <a:pt x="1564087" y="1564087"/>
                </a:lnTo>
                <a:lnTo>
                  <a:pt x="0" y="1564087"/>
                </a:lnTo>
                <a:lnTo>
                  <a:pt x="0" y="0"/>
                </a:lnTo>
                <a:close/>
              </a:path>
            </a:pathLst>
          </a:custGeom>
          <a:blipFill>
            <a:blip r:embed="rId2">
              <a:alphaModFix amt="80000"/>
            </a:blip>
            <a:stretch>
              <a:fillRect l="0" t="0" r="0" b="0"/>
            </a:stretch>
          </a:blipFill>
        </p:spPr>
      </p:sp>
      <p:sp>
        <p:nvSpPr>
          <p:cNvPr name="TextBox 3" id="3"/>
          <p:cNvSpPr txBox="true"/>
          <p:nvPr/>
        </p:nvSpPr>
        <p:spPr>
          <a:xfrm rot="0">
            <a:off x="11930908" y="1295899"/>
            <a:ext cx="5328392" cy="2110719"/>
          </a:xfrm>
          <a:prstGeom prst="rect">
            <a:avLst/>
          </a:prstGeom>
        </p:spPr>
        <p:txBody>
          <a:bodyPr anchor="t" rtlCol="false" tIns="0" lIns="0" bIns="0" rIns="0">
            <a:spAutoFit/>
          </a:bodyPr>
          <a:lstStyle/>
          <a:p>
            <a:pPr>
              <a:lnSpc>
                <a:spcPts val="2836"/>
              </a:lnSpc>
            </a:pPr>
            <a:r>
              <a:rPr lang="en-US" sz="2025">
                <a:solidFill>
                  <a:srgbClr val="FFFFFF"/>
                </a:solidFill>
                <a:latin typeface="Open Sans"/>
              </a:rPr>
              <a:t>Lorem ipsum dolor sit amet, consectetur adipiscing elit, sed do eiusmod tempor incididunt ut labore et dolore magna aliqua. Ut enim ad minim veniam, quis nostrud exercitation ullamco laboris nisi ut aliquip ex ea commodo consequat. </a:t>
            </a:r>
          </a:p>
        </p:txBody>
      </p:sp>
      <p:sp>
        <p:nvSpPr>
          <p:cNvPr name="TextBox 4" id="4"/>
          <p:cNvSpPr txBox="true"/>
          <p:nvPr/>
        </p:nvSpPr>
        <p:spPr>
          <a:xfrm rot="0">
            <a:off x="294469" y="422926"/>
            <a:ext cx="8115300" cy="1952144"/>
          </a:xfrm>
          <a:prstGeom prst="rect">
            <a:avLst/>
          </a:prstGeom>
        </p:spPr>
        <p:txBody>
          <a:bodyPr anchor="t" rtlCol="false" tIns="0" lIns="0" bIns="0" rIns="0">
            <a:spAutoFit/>
          </a:bodyPr>
          <a:lstStyle/>
          <a:p>
            <a:pPr>
              <a:lnSpc>
                <a:spcPts val="5087"/>
              </a:lnSpc>
            </a:pPr>
            <a:r>
              <a:rPr lang="en-US" sz="4424">
                <a:solidFill>
                  <a:srgbClr val="FFFFFF"/>
                </a:solidFill>
                <a:latin typeface="Hatton"/>
              </a:rPr>
              <a:t>03/</a:t>
            </a:r>
          </a:p>
          <a:p>
            <a:pPr>
              <a:lnSpc>
                <a:spcPts val="5087"/>
              </a:lnSpc>
            </a:pPr>
            <a:r>
              <a:rPr lang="en-US" sz="4424">
                <a:solidFill>
                  <a:srgbClr val="FFFFFF"/>
                </a:solidFill>
                <a:latin typeface="Hatton"/>
              </a:rPr>
              <a:t>KLIMATSKE PROMJENE U CRNOJ GORI</a:t>
            </a:r>
          </a:p>
        </p:txBody>
      </p:sp>
      <p:grpSp>
        <p:nvGrpSpPr>
          <p:cNvPr name="Group 5" id="5"/>
          <p:cNvGrpSpPr/>
          <p:nvPr/>
        </p:nvGrpSpPr>
        <p:grpSpPr>
          <a:xfrm rot="0">
            <a:off x="7941881" y="-8527"/>
            <a:ext cx="15985043" cy="10608854"/>
            <a:chOff x="0" y="0"/>
            <a:chExt cx="6351016" cy="4215003"/>
          </a:xfrm>
        </p:grpSpPr>
        <p:sp>
          <p:nvSpPr>
            <p:cNvPr name="Freeform 6" id="6"/>
            <p:cNvSpPr/>
            <p:nvPr/>
          </p:nvSpPr>
          <p:spPr>
            <a:xfrm flipH="false" flipV="false" rot="0">
              <a:off x="-39878" y="-19431"/>
              <a:ext cx="6437884" cy="4257040"/>
            </a:xfrm>
            <a:custGeom>
              <a:avLst/>
              <a:gdLst/>
              <a:ahLst/>
              <a:cxnLst/>
              <a:rect r="r" b="b" t="t" l="l"/>
              <a:pathLst>
                <a:path h="4257040" w="6437884">
                  <a:moveTo>
                    <a:pt x="6341491" y="4226433"/>
                  </a:moveTo>
                  <a:cubicBezTo>
                    <a:pt x="4280281" y="4234307"/>
                    <a:pt x="2233295" y="4225925"/>
                    <a:pt x="93726" y="4234434"/>
                  </a:cubicBezTo>
                  <a:cubicBezTo>
                    <a:pt x="61976" y="4223893"/>
                    <a:pt x="79883" y="4181729"/>
                    <a:pt x="73787" y="4144518"/>
                  </a:cubicBezTo>
                  <a:cubicBezTo>
                    <a:pt x="58674" y="4096766"/>
                    <a:pt x="0" y="4066413"/>
                    <a:pt x="84455" y="3977005"/>
                  </a:cubicBezTo>
                  <a:cubicBezTo>
                    <a:pt x="103759" y="3930650"/>
                    <a:pt x="120269" y="3876040"/>
                    <a:pt x="135001" y="3832352"/>
                  </a:cubicBezTo>
                  <a:cubicBezTo>
                    <a:pt x="199009" y="3782060"/>
                    <a:pt x="241046" y="3726561"/>
                    <a:pt x="303403" y="3660521"/>
                  </a:cubicBezTo>
                  <a:cubicBezTo>
                    <a:pt x="375158" y="3572129"/>
                    <a:pt x="324104" y="3492500"/>
                    <a:pt x="437642" y="3440049"/>
                  </a:cubicBezTo>
                  <a:cubicBezTo>
                    <a:pt x="421513" y="3404235"/>
                    <a:pt x="463931" y="3368802"/>
                    <a:pt x="443357" y="3323336"/>
                  </a:cubicBezTo>
                  <a:cubicBezTo>
                    <a:pt x="448564" y="3239008"/>
                    <a:pt x="446532" y="3244215"/>
                    <a:pt x="542036" y="3139313"/>
                  </a:cubicBezTo>
                  <a:cubicBezTo>
                    <a:pt x="552704" y="3089529"/>
                    <a:pt x="490728" y="3042285"/>
                    <a:pt x="618490" y="2959862"/>
                  </a:cubicBezTo>
                  <a:cubicBezTo>
                    <a:pt x="631444" y="2894965"/>
                    <a:pt x="651891" y="2868041"/>
                    <a:pt x="717296" y="2816606"/>
                  </a:cubicBezTo>
                  <a:cubicBezTo>
                    <a:pt x="760095" y="2811526"/>
                    <a:pt x="705993" y="2703703"/>
                    <a:pt x="768477" y="2618105"/>
                  </a:cubicBezTo>
                  <a:cubicBezTo>
                    <a:pt x="788924" y="2583307"/>
                    <a:pt x="731647" y="2538984"/>
                    <a:pt x="805815" y="2425954"/>
                  </a:cubicBezTo>
                  <a:cubicBezTo>
                    <a:pt x="828167" y="2378202"/>
                    <a:pt x="826262" y="2341753"/>
                    <a:pt x="830199" y="2276602"/>
                  </a:cubicBezTo>
                  <a:cubicBezTo>
                    <a:pt x="892810" y="2216277"/>
                    <a:pt x="930021" y="2166239"/>
                    <a:pt x="939419" y="2060575"/>
                  </a:cubicBezTo>
                  <a:cubicBezTo>
                    <a:pt x="995426" y="1975866"/>
                    <a:pt x="1038860" y="1964182"/>
                    <a:pt x="990346" y="1833245"/>
                  </a:cubicBezTo>
                  <a:cubicBezTo>
                    <a:pt x="1048893" y="1747012"/>
                    <a:pt x="1075944" y="1582674"/>
                    <a:pt x="1133094" y="1484757"/>
                  </a:cubicBezTo>
                  <a:cubicBezTo>
                    <a:pt x="1107313" y="1420749"/>
                    <a:pt x="1137666" y="1331595"/>
                    <a:pt x="1097915" y="1262126"/>
                  </a:cubicBezTo>
                  <a:cubicBezTo>
                    <a:pt x="1152017" y="1137285"/>
                    <a:pt x="1106678" y="1185418"/>
                    <a:pt x="1083310" y="985647"/>
                  </a:cubicBezTo>
                  <a:cubicBezTo>
                    <a:pt x="1082167" y="963549"/>
                    <a:pt x="1056386" y="939292"/>
                    <a:pt x="1024890" y="914908"/>
                  </a:cubicBezTo>
                  <a:cubicBezTo>
                    <a:pt x="1037971" y="909828"/>
                    <a:pt x="1042289" y="837819"/>
                    <a:pt x="997966" y="824738"/>
                  </a:cubicBezTo>
                  <a:cubicBezTo>
                    <a:pt x="889762" y="775462"/>
                    <a:pt x="898525" y="645160"/>
                    <a:pt x="794512" y="570230"/>
                  </a:cubicBezTo>
                  <a:cubicBezTo>
                    <a:pt x="823976" y="457327"/>
                    <a:pt x="732790" y="389001"/>
                    <a:pt x="688467" y="295021"/>
                  </a:cubicBezTo>
                  <a:cubicBezTo>
                    <a:pt x="660527" y="270637"/>
                    <a:pt x="726694" y="269367"/>
                    <a:pt x="731393" y="248666"/>
                  </a:cubicBezTo>
                  <a:cubicBezTo>
                    <a:pt x="734568" y="241046"/>
                    <a:pt x="756920" y="170688"/>
                    <a:pt x="738759" y="154051"/>
                  </a:cubicBezTo>
                  <a:cubicBezTo>
                    <a:pt x="703199" y="134239"/>
                    <a:pt x="730504" y="110744"/>
                    <a:pt x="739902" y="77724"/>
                  </a:cubicBezTo>
                  <a:cubicBezTo>
                    <a:pt x="748411" y="61595"/>
                    <a:pt x="697992" y="2794"/>
                    <a:pt x="775589" y="25781"/>
                  </a:cubicBezTo>
                  <a:cubicBezTo>
                    <a:pt x="2374773" y="16129"/>
                    <a:pt x="3964559" y="29464"/>
                    <a:pt x="5604891" y="21336"/>
                  </a:cubicBezTo>
                  <a:cubicBezTo>
                    <a:pt x="5854573" y="38608"/>
                    <a:pt x="6136005" y="0"/>
                    <a:pt x="6383401" y="33782"/>
                  </a:cubicBezTo>
                  <a:cubicBezTo>
                    <a:pt x="6383909" y="571754"/>
                    <a:pt x="6385306" y="1170305"/>
                    <a:pt x="6384544" y="1710944"/>
                  </a:cubicBezTo>
                  <a:cubicBezTo>
                    <a:pt x="6386703" y="2484501"/>
                    <a:pt x="6379464" y="3261995"/>
                    <a:pt x="6388608" y="4038473"/>
                  </a:cubicBezTo>
                  <a:cubicBezTo>
                    <a:pt x="6357747" y="4044061"/>
                    <a:pt x="6437884" y="4257040"/>
                    <a:pt x="6341491" y="4226433"/>
                  </a:cubicBezTo>
                  <a:close/>
                </a:path>
              </a:pathLst>
            </a:custGeom>
            <a:blipFill>
              <a:blip r:embed="rId3"/>
              <a:stretch>
                <a:fillRect l="0" t="-114859" r="0" b="-12744"/>
              </a:stretch>
            </a:blipFill>
          </p:spPr>
        </p:sp>
      </p:grpSp>
      <p:sp>
        <p:nvSpPr>
          <p:cNvPr name="TextBox 7" id="7"/>
          <p:cNvSpPr txBox="true"/>
          <p:nvPr/>
        </p:nvSpPr>
        <p:spPr>
          <a:xfrm rot="0">
            <a:off x="9139238" y="4612364"/>
            <a:ext cx="9525" cy="887095"/>
          </a:xfrm>
          <a:prstGeom prst="rect">
            <a:avLst/>
          </a:prstGeom>
        </p:spPr>
        <p:txBody>
          <a:bodyPr anchor="t" rtlCol="false" tIns="0" lIns="0" bIns="0" rIns="0">
            <a:spAutoFit/>
          </a:bodyPr>
          <a:lstStyle/>
          <a:p>
            <a:pPr algn="ctr">
              <a:lnSpc>
                <a:spcPts val="7279"/>
              </a:lnSpc>
            </a:pPr>
          </a:p>
        </p:txBody>
      </p:sp>
      <p:sp>
        <p:nvSpPr>
          <p:cNvPr name="TextBox 8" id="8"/>
          <p:cNvSpPr txBox="true"/>
          <p:nvPr/>
        </p:nvSpPr>
        <p:spPr>
          <a:xfrm rot="0">
            <a:off x="166081" y="3136900"/>
            <a:ext cx="9643918" cy="4279899"/>
          </a:xfrm>
          <a:prstGeom prst="rect">
            <a:avLst/>
          </a:prstGeom>
        </p:spPr>
        <p:txBody>
          <a:bodyPr anchor="t" rtlCol="false" tIns="0" lIns="0" bIns="0" rIns="0">
            <a:spAutoFit/>
          </a:bodyPr>
          <a:lstStyle/>
          <a:p>
            <a:pPr>
              <a:lnSpc>
                <a:spcPts val="3360"/>
              </a:lnSpc>
            </a:pPr>
            <a:r>
              <a:rPr lang="en-US" sz="2400">
                <a:solidFill>
                  <a:srgbClr val="FFFFFF"/>
                </a:solidFill>
                <a:latin typeface="Canva Sans"/>
              </a:rPr>
              <a:t>Ekonomija Crne Gore i životna sredina neraskidivo su povezane. Pristupanje Crne Gore EU zahtijeva napredak u upravljanju u oblasti životne sredine i smanjenja emisija gasova s efektom staklene bašte</a:t>
            </a:r>
          </a:p>
          <a:p>
            <a:pPr marL="518165" indent="-259082" lvl="1">
              <a:lnSpc>
                <a:spcPts val="3360"/>
              </a:lnSpc>
              <a:buFont typeface="Arial"/>
              <a:buChar char="•"/>
            </a:pPr>
            <a:r>
              <a:rPr lang="en-US" sz="2400">
                <a:solidFill>
                  <a:srgbClr val="FFFFFF"/>
                </a:solidFill>
                <a:latin typeface="Canva Sans"/>
              </a:rPr>
              <a:t>III Izvještaju UN, Crna Gora opisana kao veoma ranjiva na uticaje klimatskih promjena zbog svog geografskog, geološkog i socio-ekonomskog položaja. </a:t>
            </a:r>
          </a:p>
          <a:p>
            <a:pPr marL="561344" indent="-280672" lvl="1">
              <a:lnSpc>
                <a:spcPts val="3640"/>
              </a:lnSpc>
              <a:buFont typeface="Arial"/>
              <a:buChar char="•"/>
            </a:pPr>
            <a:r>
              <a:rPr lang="en-US" sz="2600">
                <a:solidFill>
                  <a:srgbClr val="FFFFFF"/>
                </a:solidFill>
                <a:latin typeface="Canva Sans"/>
              </a:rPr>
              <a:t>Podaci Agencije za zaštitu životne sredine, 2022. godina iznad klimatske normale. Slična metereološka situacija zabilježena je i u 2023. godini.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89529" y="0"/>
            <a:ext cx="11800546" cy="10501622"/>
            <a:chOff x="0" y="0"/>
            <a:chExt cx="6349238" cy="5650357"/>
          </a:xfrm>
        </p:grpSpPr>
        <p:sp>
          <p:nvSpPr>
            <p:cNvPr name="Freeform 3" id="3"/>
            <p:cNvSpPr/>
            <p:nvPr/>
          </p:nvSpPr>
          <p:spPr>
            <a:xfrm flipH="false" flipV="false" rot="0">
              <a:off x="-1220470" y="-200914"/>
              <a:ext cx="7579741" cy="5919724"/>
            </a:xfrm>
            <a:custGeom>
              <a:avLst/>
              <a:gdLst/>
              <a:ahLst/>
              <a:cxnLst/>
              <a:rect r="r" b="b" t="t" l="l"/>
              <a:pathLst>
                <a:path h="5919724" w="7579741">
                  <a:moveTo>
                    <a:pt x="7563231" y="542290"/>
                  </a:moveTo>
                  <a:cubicBezTo>
                    <a:pt x="7547864" y="557530"/>
                    <a:pt x="7490206" y="686562"/>
                    <a:pt x="7507224" y="715264"/>
                  </a:cubicBezTo>
                  <a:cubicBezTo>
                    <a:pt x="7525639" y="709803"/>
                    <a:pt x="7436739" y="790321"/>
                    <a:pt x="7482586" y="888111"/>
                  </a:cubicBezTo>
                  <a:cubicBezTo>
                    <a:pt x="7469505" y="906018"/>
                    <a:pt x="7553833" y="924179"/>
                    <a:pt x="7546848" y="962025"/>
                  </a:cubicBezTo>
                  <a:cubicBezTo>
                    <a:pt x="7534529" y="981202"/>
                    <a:pt x="7489825" y="974979"/>
                    <a:pt x="7525639" y="1001014"/>
                  </a:cubicBezTo>
                  <a:cubicBezTo>
                    <a:pt x="7533132" y="1085469"/>
                    <a:pt x="7579233" y="1117346"/>
                    <a:pt x="7428357" y="1351280"/>
                  </a:cubicBezTo>
                  <a:cubicBezTo>
                    <a:pt x="7398639" y="1347343"/>
                    <a:pt x="7317740" y="1604645"/>
                    <a:pt x="7205980" y="1797050"/>
                  </a:cubicBezTo>
                  <a:cubicBezTo>
                    <a:pt x="7222109" y="1833372"/>
                    <a:pt x="7240016" y="1850009"/>
                    <a:pt x="7202297" y="1916684"/>
                  </a:cubicBezTo>
                  <a:cubicBezTo>
                    <a:pt x="7208901" y="1933448"/>
                    <a:pt x="7273036" y="1963420"/>
                    <a:pt x="7239635" y="2007743"/>
                  </a:cubicBezTo>
                  <a:cubicBezTo>
                    <a:pt x="7204202" y="2091436"/>
                    <a:pt x="7205853" y="2286381"/>
                    <a:pt x="7250049" y="2317750"/>
                  </a:cubicBezTo>
                  <a:cubicBezTo>
                    <a:pt x="7275576" y="2308987"/>
                    <a:pt x="7186168" y="2474976"/>
                    <a:pt x="7233031" y="2483866"/>
                  </a:cubicBezTo>
                  <a:cubicBezTo>
                    <a:pt x="7217791" y="2541143"/>
                    <a:pt x="7278497" y="2574417"/>
                    <a:pt x="7147941" y="2695575"/>
                  </a:cubicBezTo>
                  <a:cubicBezTo>
                    <a:pt x="7045960" y="2756535"/>
                    <a:pt x="7168642" y="2805176"/>
                    <a:pt x="7069074" y="2892044"/>
                  </a:cubicBezTo>
                  <a:cubicBezTo>
                    <a:pt x="7109587" y="2925826"/>
                    <a:pt x="7008622" y="2948432"/>
                    <a:pt x="7081139" y="3107690"/>
                  </a:cubicBezTo>
                  <a:cubicBezTo>
                    <a:pt x="7090664" y="3117088"/>
                    <a:pt x="7034657" y="3165983"/>
                    <a:pt x="7017766" y="3207639"/>
                  </a:cubicBezTo>
                  <a:cubicBezTo>
                    <a:pt x="7063232" y="3257296"/>
                    <a:pt x="7012940" y="3253994"/>
                    <a:pt x="6997446" y="3340354"/>
                  </a:cubicBezTo>
                  <a:cubicBezTo>
                    <a:pt x="6914515" y="3405251"/>
                    <a:pt x="6917309" y="3435350"/>
                    <a:pt x="6838696" y="3533013"/>
                  </a:cubicBezTo>
                  <a:cubicBezTo>
                    <a:pt x="6861556" y="3525774"/>
                    <a:pt x="6889496" y="3574161"/>
                    <a:pt x="6822313" y="3687572"/>
                  </a:cubicBezTo>
                  <a:cubicBezTo>
                    <a:pt x="6817868" y="3707257"/>
                    <a:pt x="6727190" y="3726307"/>
                    <a:pt x="6704838" y="3771265"/>
                  </a:cubicBezTo>
                  <a:cubicBezTo>
                    <a:pt x="6674739" y="3791585"/>
                    <a:pt x="6736080" y="3823716"/>
                    <a:pt x="6667881" y="3824732"/>
                  </a:cubicBezTo>
                  <a:cubicBezTo>
                    <a:pt x="6676517" y="3870960"/>
                    <a:pt x="6621399" y="3859911"/>
                    <a:pt x="6607683" y="3879977"/>
                  </a:cubicBezTo>
                  <a:cubicBezTo>
                    <a:pt x="6650990" y="3906901"/>
                    <a:pt x="6618478" y="3901313"/>
                    <a:pt x="6653657" y="3916553"/>
                  </a:cubicBezTo>
                  <a:cubicBezTo>
                    <a:pt x="6651371" y="3988689"/>
                    <a:pt x="6546469" y="4092829"/>
                    <a:pt x="6552819" y="4182491"/>
                  </a:cubicBezTo>
                  <a:cubicBezTo>
                    <a:pt x="6516370" y="4270502"/>
                    <a:pt x="6542786" y="4306443"/>
                    <a:pt x="6490208" y="4402836"/>
                  </a:cubicBezTo>
                  <a:cubicBezTo>
                    <a:pt x="6527419" y="4414266"/>
                    <a:pt x="6500749" y="4427982"/>
                    <a:pt x="6457696" y="4505960"/>
                  </a:cubicBezTo>
                  <a:cubicBezTo>
                    <a:pt x="6503289" y="4531741"/>
                    <a:pt x="6486271" y="4590542"/>
                    <a:pt x="6438519" y="4659376"/>
                  </a:cubicBezTo>
                  <a:cubicBezTo>
                    <a:pt x="6519418" y="4706620"/>
                    <a:pt x="6472682" y="4854575"/>
                    <a:pt x="6428232" y="4913630"/>
                  </a:cubicBezTo>
                  <a:cubicBezTo>
                    <a:pt x="6441440" y="4962525"/>
                    <a:pt x="6419596" y="5014341"/>
                    <a:pt x="6364732" y="5057902"/>
                  </a:cubicBezTo>
                  <a:cubicBezTo>
                    <a:pt x="6326251" y="5158740"/>
                    <a:pt x="6311773" y="5242179"/>
                    <a:pt x="6153531" y="5344668"/>
                  </a:cubicBezTo>
                  <a:cubicBezTo>
                    <a:pt x="6108954" y="5423535"/>
                    <a:pt x="6112764" y="5474843"/>
                    <a:pt x="6025007" y="5580126"/>
                  </a:cubicBezTo>
                  <a:cubicBezTo>
                    <a:pt x="5990082" y="5617337"/>
                    <a:pt x="5948299" y="5575808"/>
                    <a:pt x="5956046" y="5642229"/>
                  </a:cubicBezTo>
                  <a:cubicBezTo>
                    <a:pt x="5906770" y="5660898"/>
                    <a:pt x="5970270" y="5719572"/>
                    <a:pt x="5856605" y="5769483"/>
                  </a:cubicBezTo>
                  <a:cubicBezTo>
                    <a:pt x="5875401" y="5829681"/>
                    <a:pt x="5926582" y="5859272"/>
                    <a:pt x="5715762" y="5839333"/>
                  </a:cubicBezTo>
                  <a:cubicBezTo>
                    <a:pt x="4322445" y="5836539"/>
                    <a:pt x="2963291" y="5847588"/>
                    <a:pt x="1505204" y="5835142"/>
                  </a:cubicBezTo>
                  <a:cubicBezTo>
                    <a:pt x="1422400" y="5827522"/>
                    <a:pt x="1221740" y="5919724"/>
                    <a:pt x="1265555" y="5732399"/>
                  </a:cubicBezTo>
                  <a:cubicBezTo>
                    <a:pt x="1276477" y="4087495"/>
                    <a:pt x="1248029" y="2400427"/>
                    <a:pt x="1253236" y="760476"/>
                  </a:cubicBezTo>
                  <a:cubicBezTo>
                    <a:pt x="1408430" y="0"/>
                    <a:pt x="0" y="249174"/>
                    <a:pt x="6352667" y="210693"/>
                  </a:cubicBezTo>
                  <a:cubicBezTo>
                    <a:pt x="6709537" y="218821"/>
                    <a:pt x="7224776" y="185928"/>
                    <a:pt x="7545070" y="221488"/>
                  </a:cubicBezTo>
                  <a:cubicBezTo>
                    <a:pt x="7579741" y="234569"/>
                    <a:pt x="7569835" y="514604"/>
                    <a:pt x="7563231" y="542290"/>
                  </a:cubicBezTo>
                  <a:close/>
                </a:path>
              </a:pathLst>
            </a:custGeom>
            <a:blipFill>
              <a:blip r:embed="rId2"/>
              <a:stretch>
                <a:fillRect l="0" t="-51878" r="0" b="-16679"/>
              </a:stretch>
            </a:blipFill>
          </p:spPr>
        </p:sp>
      </p:grpSp>
      <p:sp>
        <p:nvSpPr>
          <p:cNvPr name="Freeform 4" id="4"/>
          <p:cNvSpPr/>
          <p:nvPr/>
        </p:nvSpPr>
        <p:spPr>
          <a:xfrm flipH="false" flipV="false" rot="0">
            <a:off x="6770778" y="4220378"/>
            <a:ext cx="11517222" cy="5394361"/>
          </a:xfrm>
          <a:custGeom>
            <a:avLst/>
            <a:gdLst/>
            <a:ahLst/>
            <a:cxnLst/>
            <a:rect r="r" b="b" t="t" l="l"/>
            <a:pathLst>
              <a:path h="5394361" w="11517222">
                <a:moveTo>
                  <a:pt x="0" y="0"/>
                </a:moveTo>
                <a:lnTo>
                  <a:pt x="11517222" y="0"/>
                </a:lnTo>
                <a:lnTo>
                  <a:pt x="11517222" y="5394361"/>
                </a:lnTo>
                <a:lnTo>
                  <a:pt x="0" y="5394361"/>
                </a:lnTo>
                <a:lnTo>
                  <a:pt x="0" y="0"/>
                </a:lnTo>
                <a:close/>
              </a:path>
            </a:pathLst>
          </a:custGeom>
          <a:blipFill>
            <a:blip r:embed="rId3"/>
            <a:stretch>
              <a:fillRect l="0" t="0" r="0" b="0"/>
            </a:stretch>
          </a:blipFill>
        </p:spPr>
      </p:sp>
      <p:grpSp>
        <p:nvGrpSpPr>
          <p:cNvPr name="Group 5" id="5"/>
          <p:cNvGrpSpPr/>
          <p:nvPr/>
        </p:nvGrpSpPr>
        <p:grpSpPr>
          <a:xfrm rot="458287">
            <a:off x="16775128" y="-1620183"/>
            <a:ext cx="3025744" cy="302574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401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7727066" y="1261174"/>
            <a:ext cx="9363174" cy="3244773"/>
          </a:xfrm>
          <a:prstGeom prst="rect">
            <a:avLst/>
          </a:prstGeom>
        </p:spPr>
        <p:txBody>
          <a:bodyPr anchor="t" rtlCol="false" tIns="0" lIns="0" bIns="0" rIns="0">
            <a:spAutoFit/>
          </a:bodyPr>
          <a:lstStyle/>
          <a:p>
            <a:pPr>
              <a:lnSpc>
                <a:spcPts val="6431"/>
              </a:lnSpc>
            </a:pPr>
            <a:r>
              <a:rPr lang="en-US" sz="5592">
                <a:solidFill>
                  <a:srgbClr val="1A401F"/>
                </a:solidFill>
                <a:latin typeface="Hatton"/>
              </a:rPr>
              <a:t>03/</a:t>
            </a:r>
          </a:p>
          <a:p>
            <a:pPr>
              <a:lnSpc>
                <a:spcPts val="6431"/>
              </a:lnSpc>
            </a:pPr>
            <a:r>
              <a:rPr lang="en-US" sz="5592">
                <a:solidFill>
                  <a:srgbClr val="1A401F"/>
                </a:solidFill>
                <a:latin typeface="Hatton"/>
              </a:rPr>
              <a:t>KLIMATSKE PROMJENE U CRNOJ GORI</a:t>
            </a:r>
          </a:p>
          <a:p>
            <a:pPr>
              <a:lnSpc>
                <a:spcPts val="6431"/>
              </a:lnSpc>
            </a:pPr>
          </a:p>
        </p:txBody>
      </p:sp>
      <p:sp>
        <p:nvSpPr>
          <p:cNvPr name="Freeform 9" id="9"/>
          <p:cNvSpPr/>
          <p:nvPr/>
        </p:nvSpPr>
        <p:spPr>
          <a:xfrm flipH="false" flipV="false" rot="0">
            <a:off x="0" y="8722913"/>
            <a:ext cx="1564087" cy="1564087"/>
          </a:xfrm>
          <a:custGeom>
            <a:avLst/>
            <a:gdLst/>
            <a:ahLst/>
            <a:cxnLst/>
            <a:rect r="r" b="b" t="t" l="l"/>
            <a:pathLst>
              <a:path h="1564087" w="1564087">
                <a:moveTo>
                  <a:pt x="0" y="0"/>
                </a:moveTo>
                <a:lnTo>
                  <a:pt x="1564087" y="0"/>
                </a:lnTo>
                <a:lnTo>
                  <a:pt x="1564087" y="1564087"/>
                </a:lnTo>
                <a:lnTo>
                  <a:pt x="0" y="1564087"/>
                </a:lnTo>
                <a:lnTo>
                  <a:pt x="0" y="0"/>
                </a:lnTo>
                <a:close/>
              </a:path>
            </a:pathLst>
          </a:custGeom>
          <a:blipFill>
            <a:blip r:embed="rId4">
              <a:alphaModFix amt="80000"/>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DAF-cpJOHzk</dc:identifier>
  <dcterms:modified xsi:type="dcterms:W3CDTF">2011-08-01T06:04:30Z</dcterms:modified>
  <cp:revision>1</cp:revision>
  <dc:title>Sandra Haro</dc:title>
</cp:coreProperties>
</file>