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5" r:id="rId5"/>
    <p:sldId id="266" r:id="rId6"/>
    <p:sldId id="261" r:id="rId7"/>
    <p:sldId id="262" r:id="rId8"/>
    <p:sldId id="264" r:id="rId9"/>
    <p:sldId id="267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4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2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4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76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2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4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5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4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0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2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D6A3C89-24FA-4260-B251-0310439B53CD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BF81AF7-ABEF-46B9-919C-D5C94CAAA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D7FC-132C-4677-92E5-9511C10B8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ME" sz="2000" b="1" dirty="0">
                <a:latin typeface="Arial" panose="020B0604020202020204" pitchFamily="34" charset="0"/>
                <a:cs typeface="Arial" panose="020B0604020202020204" pitchFamily="34" charset="0"/>
              </a:rPr>
              <a:t>GRAĐENJE OBJEKATA</a:t>
            </a:r>
            <a:br>
              <a:rPr lang="sr-Latn-M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ME" sz="2000" dirty="0">
                <a:latin typeface="Arial" panose="020B0604020202020204" pitchFamily="34" charset="0"/>
                <a:cs typeface="Arial" panose="020B0604020202020204" pitchFamily="34" charset="0"/>
              </a:rPr>
              <a:t>(osnovni zahtjevi za objekat, pripremni radovi za građenje, obaveze investitora, izvođača radova i stručnog nazora)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5998A-ECEC-4671-BA45-9F7C6A217A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ZAKON</a:t>
            </a:r>
            <a:r>
              <a:rPr lang="sr-Latn-M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 IZGRADNJI OBJEKATA</a:t>
            </a:r>
            <a:r>
              <a:rPr lang="sr-Latn-ME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("Službeni list Crne Gore", br. 019/25 od 04.03.2025, 092/25 od 07.08.2025, 160/25 od 30.12.2025)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D9E4A-D1E5-4CCA-BB7D-5FCBD66CF2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497306"/>
            <a:ext cx="8991600" cy="238674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393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D064-F383-4DD1-878E-8CF68ACF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Obaveza vršenja stručnog nadzora </a:t>
            </a:r>
            <a:r>
              <a:rPr lang="sr-Latn-ME" sz="1000" dirty="0">
                <a:latin typeface="Arial" panose="020B0604020202020204" pitchFamily="34" charset="0"/>
                <a:cs typeface="Arial" panose="020B0604020202020204" pitchFamily="34" charset="0"/>
              </a:rPr>
              <a:t>član 50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DACBC-1BC8-4EF6-B2DA-9CFB53BB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54" y="2290233"/>
            <a:ext cx="11655113" cy="341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Investitor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toku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obezbijedi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vršenje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stručnog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nadzora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porodičnu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stambenu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zgradu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Poslovi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stručnog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nadzora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vrše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počev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od dana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izvođenja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pripremnih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objektu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završetka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svih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stavljanja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upotrebu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obuhvata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faze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Poslovi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stručnog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nadzora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obuhvataju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naročito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izvođenja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revidovanom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glavnom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ovom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zakonu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posebnim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propisima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usklađenosti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provjeru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kvaliteta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izvođenja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kvaliteta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instalacija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uređaja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ugrađuju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provjeru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 li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proizvodi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instalacije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uređaji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ugrađuju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imaju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propisanu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dokumentaciju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zakonom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kojim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uređuje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stavljanje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tržište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građevinskih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redovno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praćenje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dinamike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izvođenja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poštovanje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ugovorenih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rokova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primjene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mjera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naložio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izvođaču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preduzme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cilju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otklanjanja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nedostataka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prilikom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izvođenja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radova; kontrolu radova koji se nakon zatvaranja, odnosno pokrivanja ne mogu kontrolisati; kontrolu primjene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mjera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zaštite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zdravlja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primjene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mjera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zaštite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požara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kontrolu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primjene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mjera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zaštitu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životne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sredine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definisanje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neophodno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sačiniti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izvještaj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davanje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tehnoloških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organizacionih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uputstava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izvođaču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rješavanje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drugih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pitanja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saradnju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projektantom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razjašnjenja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obezbjeđenja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detalja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nesmetano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izvođenje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rješavanje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drugih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pitanja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vezi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Investitor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obezbijedi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obavezno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prisustvo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stručnog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nadzora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nadzornih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inženjera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fazama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građenja objekta čije je izvođenje u toku.</a:t>
            </a:r>
          </a:p>
          <a:p>
            <a:pPr marL="0" indent="0" algn="just">
              <a:buNone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Troškove stručnog nadzora snosi investitor.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1B27D-51AA-487A-B2A9-C62E609E7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00" y="470154"/>
            <a:ext cx="2489200" cy="16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4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DD4C5-1C90-429C-B7CE-AA40EA67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Osnovni zahtjevi za objekat </a:t>
            </a:r>
            <a:r>
              <a:rPr lang="sr-Latn-ME" sz="1000" dirty="0">
                <a:latin typeface="Arial" panose="020B0604020202020204" pitchFamily="34" charset="0"/>
                <a:cs typeface="Arial" panose="020B0604020202020204" pitchFamily="34" charset="0"/>
              </a:rPr>
              <a:t>član 27</a:t>
            </a:r>
            <a:b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Osnovni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zahtjevi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objekat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zahtjevi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objekat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zavisno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svoje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namjene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mora da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ispunjava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toku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upotrebe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obezbjeđuje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njegova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bezbjednost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cjelini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bezbjednost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svakog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njegovog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posebnog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dijela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D7F8E-396D-4696-AAD3-FD28353D2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zahtjevi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mehanička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otpornost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stabilnost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slučaju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požara</a:t>
            </a:r>
            <a:r>
              <a:rPr lang="sr-Latn-ME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higijena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zdravlje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životne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sredine</a:t>
            </a:r>
            <a:endParaRPr lang="sr-Latn-M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bezbjednost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pristupačnost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prilikom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upotrebe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b="1" dirty="0">
                <a:latin typeface="Arial" panose="020B0604020202020204" pitchFamily="34" charset="0"/>
                <a:cs typeface="Arial" panose="020B0604020202020204" pitchFamily="34" charset="0"/>
              </a:rPr>
              <a:t>objekta;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M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ekonomično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korišćenje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energije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čuvanje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toplote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 (da se koriste minimalne količine energije tokom njegove izgradnje, odnosno</a:t>
            </a:r>
            <a:r>
              <a:rPr lang="sr-Latn-M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uklanjanja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održivo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korišćenje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prirodnih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resursa</a:t>
            </a:r>
            <a:r>
              <a:rPr lang="sr-Latn-ME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71499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83C5C-3727-4277-9911-FBCB99BF78DA}"/>
              </a:ext>
            </a:extLst>
          </p:cNvPr>
          <p:cNvSpPr txBox="1"/>
          <p:nvPr/>
        </p:nvSpPr>
        <p:spPr>
          <a:xfrm>
            <a:off x="0" y="1720840"/>
            <a:ext cx="90847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mora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projektovan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izgrađen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da, pored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zahtjeva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člana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tokom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upotrebe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ispunjava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zahtjeve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zdravlja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ljudi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prisustva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radioaktivnog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unutar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propisima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izgradnje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razrađuju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zahtjevi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uslovi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izradu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dokumentacije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svojstva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moraju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njihove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bitne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karakteristike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izvođenja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tehnički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zahtjevi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njegovim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građenjem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3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0A60-3629-4FEB-9C5F-A52F0699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Pripremni radovi za građenje </a:t>
            </a:r>
            <a:r>
              <a:rPr lang="sr-Latn-ME" sz="1000" dirty="0">
                <a:latin typeface="Arial" panose="020B0604020202020204" pitchFamily="34" charset="0"/>
                <a:cs typeface="Arial" panose="020B0604020202020204" pitchFamily="34" charset="0"/>
              </a:rPr>
              <a:t>član 38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611DD-7A13-43B6-96F8-B8781429E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Pripremne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radove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investitor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započeti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izdavanju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građevinske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dozvole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prijave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početka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građevinskom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inspektoru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Pripremni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radovi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izvode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elaborata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naročito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sadrži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šemu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organizacije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gradilišta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vrstu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ograde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gradilišne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gradilišne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saobraćajnice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mjesto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dizalice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mjesto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dopremu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materijala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gradilišne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priključke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elektro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saobraćajne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vodovodne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plana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mjera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zaštite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zdravlja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radu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plana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upravljanja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građevinskim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otpadom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sačinjenih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posebnim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propisima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57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A5E1-92A3-41B7-AE95-D8FCEC22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Pripremni radovi za građenje objekata od opšteg interesa </a:t>
            </a:r>
            <a:r>
              <a:rPr lang="sr-Latn-ME" sz="1000" dirty="0">
                <a:latin typeface="Arial" panose="020B0604020202020204" pitchFamily="34" charset="0"/>
                <a:cs typeface="Arial" panose="020B0604020202020204" pitchFamily="34" charset="0"/>
              </a:rPr>
              <a:t>član 39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23722-ABF5-41FE-B8CC-11EF9862B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ripremni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opšteg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državnoj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subjekata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potpuno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većim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dijelom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državnom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vlasništvu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izvoditi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saglasnosti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Vlade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uslovom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investitor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obezbijedio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dokaz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o pravu svojine ili nekom drugom pravu na zemljištu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prihvatljivosti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aspekta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uticaja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životnu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sredinu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zakonom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uređuje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procjena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uticaja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životnu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sredinu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Zahtjev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saglasnost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 Vlade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investitor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dostavlja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Ministarstvu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Investitor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inspektoru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prijavi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početak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pripremnih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najkasnije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sedam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početka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inspektor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da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prijavu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pripremnih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objavi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stranici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Ministarstva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organa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tri dana od dana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prijema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prijave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6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A7A0-23A3-42DA-AE24-ADECA8D2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Obaveze investitora </a:t>
            </a:r>
            <a:r>
              <a:rPr lang="sr-Latn-ME" sz="1000" dirty="0">
                <a:latin typeface="Arial" panose="020B0604020202020204" pitchFamily="34" charset="0"/>
                <a:cs typeface="Arial" panose="020B0604020202020204" pitchFamily="34" charset="0"/>
              </a:rPr>
              <a:t>član 43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B4A1B-24D2-4BED-B1E9-7782EAADF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početka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investitor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izvođaču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dostavi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građevinsku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dozvolu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ovjereni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revidovani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glavni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projekat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kojeg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izdata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građevinska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dozvola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prijavu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početka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elektronskoj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PDF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formatu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analognoj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istovjetna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ovjerenoj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elektronskoj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početka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investitor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porodične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stambene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zgrade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da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izvođaču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dostavi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građevinsku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dozvolu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glavni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projekat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kojeg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izdata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građevinska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dozvola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elektronskoj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PDF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formatu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analognoj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istovjetna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ovjerenoj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elektronskoj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prijavu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početka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208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E1CE90-B498-4F6B-8FB7-568FA1DD8BE1}"/>
              </a:ext>
            </a:extLst>
          </p:cNvPr>
          <p:cNvSpPr txBox="1"/>
          <p:nvPr/>
        </p:nvSpPr>
        <p:spPr>
          <a:xfrm>
            <a:off x="0" y="0"/>
            <a:ext cx="10490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Investitor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obezbijedi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obavezno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prisustvo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stručnog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nadzora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nadzornih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inženjera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fazama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građenja objekta čije je izvođenje u toku.</a:t>
            </a:r>
          </a:p>
          <a:p>
            <a:pPr algn="just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Investitor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završi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od pet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od dana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izdavanja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građevinske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dozvole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investitor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završi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od pet godina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da do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završetka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plaća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godišnju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naknadu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svaku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započetu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godinu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prekoračenja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predračunske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vrijednosti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revidovanog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glavnog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projekta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kojeg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izdata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građevinska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dozvola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kontinuirano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održava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gradilište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pribavljanja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upotrebne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dozvole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Visinu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godišnje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naknade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utvrđuje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rješenjem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izdao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građevinsku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dozvolu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naknada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prihod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budžeta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Gore,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građevinsku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dozvolu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izdalo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Ministarstvo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budžeta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jedinice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samouprave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građevinsku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dozvolu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izdao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uprave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Rješenje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o visini naknade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izvršava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uprave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nadležan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poslove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javnih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prihoda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organ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lokalne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uprave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nadležan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poslove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lokalnih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javnih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prihoda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zakonom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kojim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uređuje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utvrđivanje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naplata i kontrola poreza i drugih dažbina.</a:t>
            </a:r>
          </a:p>
          <a:p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Za građenje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opšteg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interesa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, se ne odnosi plaćanje godišnje naknade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toku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dođe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promjene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izvođača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stručnog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nadzora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investitor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sr-Latn-M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da, u roku od tri dana od dana nastanka promjene, pisanim putem obavijesti građevinskog inspektora i dostavi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ugovor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angažovanju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drugog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izvođača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stručnog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nadzora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296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78AE-48B2-4285-BFE6-33792F9E3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latin typeface="Arial" panose="020B0604020202020204" pitchFamily="34" charset="0"/>
                <a:cs typeface="Arial" panose="020B0604020202020204" pitchFamily="34" charset="0"/>
              </a:rPr>
              <a:t>Obaveze prilikom izvođenja radova </a:t>
            </a:r>
            <a:r>
              <a:rPr lang="sr-Latn-ME" sz="1000" dirty="0">
                <a:latin typeface="Arial" panose="020B0604020202020204" pitchFamily="34" charset="0"/>
                <a:cs typeface="Arial" panose="020B0604020202020204" pitchFamily="34" charset="0"/>
              </a:rPr>
              <a:t>član 45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A635F-7837-49E2-9CDA-0FCFAAF5C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Prilikom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izvođenja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izvođač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dužan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da: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izvodi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revidovanim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glavnim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projektom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glavnim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projektom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kojeg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izdata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dozvola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obilježavanje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regulacionih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karakterističnih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tačaka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nivelacionih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terenu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revidovanim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glavnim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projektom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gradilište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način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obezbijediti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pristup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lokaciji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nesmetani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saobraćaj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požara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okoline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vrijeme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trajanja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izradi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organizacije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tehnologije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obezbijedi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sigurnost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zdravlje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zaposlenih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okoline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susjednih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infrastrukture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obezbijedi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kvalitetu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izvedenih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dokaze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upotrebljivosti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usaglašenosti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instalacija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opreme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izjava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svojstvima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dokazi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uređuju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uslovi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stavljanje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tržište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deklaracija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izjava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usaglašenosti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drugi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dokaz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posebnim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propisima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izdat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ovlašćenog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35052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F56935-86B3-408F-AFF8-06741D0928B2}"/>
              </a:ext>
            </a:extLst>
          </p:cNvPr>
          <p:cNvSpPr txBox="1"/>
          <p:nvPr/>
        </p:nvSpPr>
        <p:spPr>
          <a:xfrm>
            <a:off x="897467" y="889843"/>
            <a:ext cx="77385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dnevnik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foto-dokumentacijom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zapisom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izvođenja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knjigu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obezbijedi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mjerenja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geodetsko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osmatranje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ponašanja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zelenila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osnovu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posebnih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moraju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čuvati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izvođenja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zaštiti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postojeće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infrastrukturu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radio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koridore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posebnim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propisima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obrađuje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otpad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nastao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gradilištu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upravljanja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građevinskim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otpadom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sačinjenim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skladu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posebnim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propisom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ukloni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privremenog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karaktera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služili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izvođenje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gradilištu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od 30 dana od dana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završetka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r-Latn-M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obezbijedi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obavezno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prisustvo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rukovodioca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odgovornog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inženjera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građenja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čije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izvođenje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BDFC5-DB6B-4137-9B90-E2E4230C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72" y="1151467"/>
            <a:ext cx="3387328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3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1403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 Boardroom</vt:lpstr>
      <vt:lpstr>GRAĐENJE OBJEKATA (osnovni zahtjevi za objekat, pripremni radovi za građenje, obaveze investitora, izvođača radova i stručnog nazora)</vt:lpstr>
      <vt:lpstr>Osnovni zahtjevi za objekat član 27 Osnovni zahtjevi za objekat su zahtjevi koje objekat, zavisno od svoje namjene, mora da ispunjava u toku građenja i upotrebe, a kojima se obezbjeđuje njegova bezbjednost u cjelini, kao i bezbjednost svakog njegovog posebnog dijela. </vt:lpstr>
      <vt:lpstr>PowerPoint Presentation</vt:lpstr>
      <vt:lpstr>Pripremni radovi za građenje član 38</vt:lpstr>
      <vt:lpstr>Pripremni radovi za građenje objekata od opšteg interesa član 39</vt:lpstr>
      <vt:lpstr>Obaveze investitora član 43</vt:lpstr>
      <vt:lpstr>PowerPoint Presentation</vt:lpstr>
      <vt:lpstr>Obaveze prilikom izvođenja radova član 45</vt:lpstr>
      <vt:lpstr>PowerPoint Presentation</vt:lpstr>
      <vt:lpstr>Obaveza vršenja stručnog nadzora član 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Vukovic</dc:creator>
  <cp:lastModifiedBy>Milica Abramovic</cp:lastModifiedBy>
  <cp:revision>19</cp:revision>
  <dcterms:created xsi:type="dcterms:W3CDTF">2026-05-11T10:30:30Z</dcterms:created>
  <dcterms:modified xsi:type="dcterms:W3CDTF">2026-05-19T06:32:36Z</dcterms:modified>
</cp:coreProperties>
</file>