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257" r:id="rId3"/>
    <p:sldId id="295" r:id="rId4"/>
    <p:sldId id="350" r:id="rId5"/>
    <p:sldId id="300" r:id="rId6"/>
    <p:sldId id="306" r:id="rId7"/>
    <p:sldId id="308" r:id="rId8"/>
    <p:sldId id="309" r:id="rId9"/>
    <p:sldId id="311" r:id="rId10"/>
    <p:sldId id="312" r:id="rId11"/>
    <p:sldId id="313" r:id="rId12"/>
    <p:sldId id="314" r:id="rId13"/>
    <p:sldId id="315" r:id="rId14"/>
    <p:sldId id="316" r:id="rId15"/>
    <p:sldId id="317" r:id="rId16"/>
    <p:sldId id="319" r:id="rId17"/>
    <p:sldId id="351" r:id="rId18"/>
    <p:sldId id="324" r:id="rId19"/>
    <p:sldId id="325" r:id="rId20"/>
    <p:sldId id="326" r:id="rId21"/>
    <p:sldId id="352" r:id="rId22"/>
    <p:sldId id="328" r:id="rId23"/>
    <p:sldId id="329" r:id="rId24"/>
    <p:sldId id="330" r:id="rId25"/>
    <p:sldId id="273" r:id="rId26"/>
    <p:sldId id="331" r:id="rId27"/>
    <p:sldId id="332" r:id="rId28"/>
    <p:sldId id="333" r:id="rId29"/>
    <p:sldId id="334" r:id="rId30"/>
    <p:sldId id="336" r:id="rId31"/>
    <p:sldId id="337" r:id="rId32"/>
    <p:sldId id="338" r:id="rId33"/>
    <p:sldId id="339" r:id="rId34"/>
    <p:sldId id="341" r:id="rId35"/>
    <p:sldId id="335" r:id="rId36"/>
    <p:sldId id="342" r:id="rId37"/>
    <p:sldId id="343" r:id="rId38"/>
    <p:sldId id="345" r:id="rId39"/>
    <p:sldId id="346" r:id="rId40"/>
    <p:sldId id="347" r:id="rId41"/>
    <p:sldId id="348" r:id="rId42"/>
    <p:sldId id="318" r:id="rId43"/>
    <p:sldId id="340" r:id="rId44"/>
    <p:sldId id="285" r:id="rId45"/>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43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727" autoAdjust="0"/>
  </p:normalViewPr>
  <p:slideViewPr>
    <p:cSldViewPr snapToGrid="0">
      <p:cViewPr varScale="1">
        <p:scale>
          <a:sx n="63" d="100"/>
          <a:sy n="63" d="100"/>
        </p:scale>
        <p:origin x="1426" y="58"/>
      </p:cViewPr>
      <p:guideLst>
        <p:guide orient="horz" pos="2160"/>
        <p:guide pos="3840"/>
        <p:guide orient="horz" pos="431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sz="quarter" idx="1"/>
          </p:nvPr>
        </p:nvSpPr>
        <p:spPr>
          <a:xfrm>
            <a:off x="4021294" y="0"/>
            <a:ext cx="3076363" cy="513508"/>
          </a:xfrm>
          <a:prstGeom prst="rect">
            <a:avLst/>
          </a:prstGeom>
        </p:spPr>
        <p:txBody>
          <a:bodyPr vert="horz" lIns="96661" tIns="48331" rIns="96661" bIns="48331" rtlCol="0"/>
          <a:lstStyle>
            <a:lvl1pPr algn="r">
              <a:defRPr sz="1300"/>
            </a:lvl1pPr>
          </a:lstStyle>
          <a:p>
            <a:fld id="{9742F93A-C4E7-45AA-A1DF-FA35B57ECF24}" type="datetimeFigureOut">
              <a:rPr lang="en-GB" smtClean="0"/>
              <a:t>13/06/2024</a:t>
            </a:fld>
            <a:endParaRPr lang="en-GB"/>
          </a:p>
        </p:txBody>
      </p:sp>
      <p:sp>
        <p:nvSpPr>
          <p:cNvPr id="4" name="Footer Placeholder 3"/>
          <p:cNvSpPr>
            <a:spLocks noGrp="1"/>
          </p:cNvSpPr>
          <p:nvPr>
            <p:ph type="ftr" sz="quarter" idx="2"/>
          </p:nvPr>
        </p:nvSpPr>
        <p:spPr>
          <a:xfrm>
            <a:off x="0" y="9721106"/>
            <a:ext cx="3076363" cy="513507"/>
          </a:xfrm>
          <a:prstGeom prst="rect">
            <a:avLst/>
          </a:prstGeom>
        </p:spPr>
        <p:txBody>
          <a:bodyPr vert="horz" lIns="96661" tIns="48331" rIns="96661" bIns="48331" rtlCol="0" anchor="b"/>
          <a:lstStyle>
            <a:lvl1pPr algn="l">
              <a:defRPr sz="1300"/>
            </a:lvl1pPr>
          </a:lstStyle>
          <a:p>
            <a:endParaRPr lang="en-GB"/>
          </a:p>
        </p:txBody>
      </p:sp>
      <p:sp>
        <p:nvSpPr>
          <p:cNvPr id="5" name="Slide Number Placeholder 4"/>
          <p:cNvSpPr>
            <a:spLocks noGrp="1"/>
          </p:cNvSpPr>
          <p:nvPr>
            <p:ph type="sldNum" sz="quarter" idx="3"/>
          </p:nvPr>
        </p:nvSpPr>
        <p:spPr>
          <a:xfrm>
            <a:off x="4021294" y="9721106"/>
            <a:ext cx="3076363" cy="513507"/>
          </a:xfrm>
          <a:prstGeom prst="rect">
            <a:avLst/>
          </a:prstGeom>
        </p:spPr>
        <p:txBody>
          <a:bodyPr vert="horz" lIns="96661" tIns="48331" rIns="96661" bIns="48331" rtlCol="0" anchor="b"/>
          <a:lstStyle>
            <a:lvl1pPr algn="r">
              <a:defRPr sz="1300"/>
            </a:lvl1pPr>
          </a:lstStyle>
          <a:p>
            <a:fld id="{AB5C6549-37E2-45A1-BD2E-03246EFDBE7E}" type="slidenum">
              <a:rPr lang="en-GB" smtClean="0"/>
              <a:t>‹#›</a:t>
            </a:fld>
            <a:endParaRPr lang="en-GB"/>
          </a:p>
        </p:txBody>
      </p:sp>
    </p:spTree>
    <p:extLst>
      <p:ext uri="{BB962C8B-B14F-4D97-AF65-F5344CB8AC3E}">
        <p14:creationId xmlns:p14="http://schemas.microsoft.com/office/powerpoint/2010/main" val="862059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021294" y="0"/>
            <a:ext cx="3076363" cy="513508"/>
          </a:xfrm>
          <a:prstGeom prst="rect">
            <a:avLst/>
          </a:prstGeom>
        </p:spPr>
        <p:txBody>
          <a:bodyPr vert="horz" lIns="96661" tIns="48331" rIns="96661" bIns="48331" rtlCol="0"/>
          <a:lstStyle>
            <a:lvl1pPr algn="r">
              <a:defRPr sz="1300"/>
            </a:lvl1pPr>
          </a:lstStyle>
          <a:p>
            <a:fld id="{6BC26692-A774-433D-862E-776E547485F9}" type="datetimeFigureOut">
              <a:rPr lang="en-US" smtClean="0"/>
              <a:t>6/13/2024</a:t>
            </a:fld>
            <a:endParaRPr lang="en-US"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09930" y="4925408"/>
            <a:ext cx="5679440" cy="4029879"/>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3507"/>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3507"/>
          </a:xfrm>
          <a:prstGeom prst="rect">
            <a:avLst/>
          </a:prstGeom>
        </p:spPr>
        <p:txBody>
          <a:bodyPr vert="horz" lIns="96661" tIns="48331" rIns="96661" bIns="48331" rtlCol="0" anchor="b"/>
          <a:lstStyle>
            <a:lvl1pPr algn="r">
              <a:defRPr sz="1300"/>
            </a:lvl1pPr>
          </a:lstStyle>
          <a:p>
            <a:fld id="{A6640469-A81F-43A5-B510-F973978BED2F}" type="slidenum">
              <a:rPr lang="en-US" smtClean="0"/>
              <a:t>‹#›</a:t>
            </a:fld>
            <a:endParaRPr lang="en-US" dirty="0"/>
          </a:p>
        </p:txBody>
      </p:sp>
    </p:spTree>
    <p:extLst>
      <p:ext uri="{BB962C8B-B14F-4D97-AF65-F5344CB8AC3E}">
        <p14:creationId xmlns:p14="http://schemas.microsoft.com/office/powerpoint/2010/main" val="3978471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1</a:t>
            </a:fld>
            <a:endParaRPr lang="en-US" dirty="0"/>
          </a:p>
        </p:txBody>
      </p:sp>
    </p:spTree>
    <p:extLst>
      <p:ext uri="{BB962C8B-B14F-4D97-AF65-F5344CB8AC3E}">
        <p14:creationId xmlns:p14="http://schemas.microsoft.com/office/powerpoint/2010/main" val="369437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13</a:t>
            </a:fld>
            <a:endParaRPr lang="en-US" dirty="0"/>
          </a:p>
        </p:txBody>
      </p:sp>
    </p:spTree>
    <p:extLst>
      <p:ext uri="{BB962C8B-B14F-4D97-AF65-F5344CB8AC3E}">
        <p14:creationId xmlns:p14="http://schemas.microsoft.com/office/powerpoint/2010/main" val="962007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Kako podzemne vode</a:t>
            </a:r>
            <a:r>
              <a:rPr lang="sr-Latn-ME" baseline="0" dirty="0"/>
              <a:t> zadovoljavajućeg hemijskog kvaliteta i u dovoljnoj količini nije svuda na raspolaganju, otpočela su istraživanja oko korišćenja samog tla kao izvora/ponora toplote za toplotnu pumpu. Tlo imamo svugdje na raspolaganju, a njegova temperatura, izuzev u prvih nekoliko metara je stabilna.</a:t>
            </a:r>
            <a:endParaRPr lang="sr-Latn-ME" dirty="0"/>
          </a:p>
          <a:p>
            <a:endParaRPr lang="sr-Latn-ME" dirty="0"/>
          </a:p>
          <a:p>
            <a:r>
              <a:rPr lang="vi-VN" dirty="0"/>
              <a:t>Kod vertikalnih sistema razmjenjivač toplote u tlu čini samo jedna ili čak nekoliko desetima vertikalnih bušotina u kojima su postavljene jedna ili dvije cijevi savijene u obliku slova U, kroz koje struji fluid za razmjenu toplote. Međusobno povezivanje bušotina može da se izvede na različite načine (paralelno, redno ili kombinovano).</a:t>
            </a:r>
            <a:endParaRPr lang="sr-Latn-ME" dirty="0"/>
          </a:p>
          <a:p>
            <a:r>
              <a:rPr lang="en-US" dirty="0" err="1"/>
              <a:t>Prednost</a:t>
            </a:r>
            <a:r>
              <a:rPr lang="en-US" dirty="0"/>
              <a:t> </a:t>
            </a:r>
            <a:r>
              <a:rPr lang="en-US" dirty="0" err="1"/>
              <a:t>vertikalnih</a:t>
            </a:r>
            <a:r>
              <a:rPr lang="en-US" dirty="0"/>
              <a:t> </a:t>
            </a:r>
            <a:r>
              <a:rPr lang="en-US" dirty="0" err="1"/>
              <a:t>sistema</a:t>
            </a:r>
            <a:r>
              <a:rPr lang="en-US" dirty="0"/>
              <a:t> sa </a:t>
            </a:r>
            <a:r>
              <a:rPr lang="en-US" dirty="0" err="1"/>
              <a:t>bušotinama</a:t>
            </a:r>
            <a:r>
              <a:rPr lang="en-US" dirty="0"/>
              <a:t> u </a:t>
            </a:r>
            <a:r>
              <a:rPr lang="en-US" dirty="0" err="1"/>
              <a:t>odnosu</a:t>
            </a:r>
            <a:r>
              <a:rPr lang="en-US" dirty="0"/>
              <a:t> </a:t>
            </a:r>
            <a:r>
              <a:rPr lang="en-US" dirty="0" err="1"/>
              <a:t>na</a:t>
            </a:r>
            <a:r>
              <a:rPr lang="en-US" dirty="0"/>
              <a:t> </a:t>
            </a:r>
            <a:r>
              <a:rPr lang="en-US" dirty="0" err="1"/>
              <a:t>horizontalne</a:t>
            </a:r>
            <a:r>
              <a:rPr lang="en-US" dirty="0"/>
              <a:t> </a:t>
            </a:r>
            <a:r>
              <a:rPr lang="en-US" dirty="0" err="1"/>
              <a:t>su</a:t>
            </a:r>
            <a:r>
              <a:rPr lang="en-US" dirty="0"/>
              <a:t>: </a:t>
            </a:r>
            <a:r>
              <a:rPr lang="en-US" dirty="0" err="1"/>
              <a:t>potrebna</a:t>
            </a:r>
            <a:r>
              <a:rPr lang="en-US" dirty="0"/>
              <a:t> je </a:t>
            </a:r>
            <a:r>
              <a:rPr lang="en-US" dirty="0" err="1"/>
              <a:t>manja</a:t>
            </a:r>
            <a:r>
              <a:rPr lang="en-US" dirty="0"/>
              <a:t> </a:t>
            </a:r>
            <a:r>
              <a:rPr lang="en-US" dirty="0" err="1"/>
              <a:t>površina</a:t>
            </a:r>
            <a:r>
              <a:rPr lang="en-US" dirty="0"/>
              <a:t> </a:t>
            </a:r>
            <a:r>
              <a:rPr lang="en-US" dirty="0" err="1"/>
              <a:t>tla</a:t>
            </a:r>
            <a:r>
              <a:rPr lang="en-US" dirty="0"/>
              <a:t>; </a:t>
            </a:r>
            <a:r>
              <a:rPr lang="en-US" dirty="0" err="1"/>
              <a:t>temperatura</a:t>
            </a:r>
            <a:r>
              <a:rPr lang="en-US" dirty="0"/>
              <a:t> </a:t>
            </a:r>
            <a:r>
              <a:rPr lang="en-US" dirty="0" err="1"/>
              <a:t>tla</a:t>
            </a:r>
            <a:r>
              <a:rPr lang="en-US" dirty="0"/>
              <a:t> </a:t>
            </a:r>
            <a:r>
              <a:rPr lang="en-US" dirty="0" err="1"/>
              <a:t>kao</a:t>
            </a:r>
            <a:r>
              <a:rPr lang="en-US" dirty="0"/>
              <a:t> </a:t>
            </a:r>
            <a:r>
              <a:rPr lang="en-US" dirty="0" err="1"/>
              <a:t>izvora</a:t>
            </a:r>
            <a:r>
              <a:rPr lang="en-US" dirty="0"/>
              <a:t>/</a:t>
            </a:r>
            <a:r>
              <a:rPr lang="en-US" dirty="0" err="1"/>
              <a:t>ponora</a:t>
            </a:r>
            <a:r>
              <a:rPr lang="en-US" dirty="0"/>
              <a:t> </a:t>
            </a:r>
            <a:r>
              <a:rPr lang="en-US" dirty="0" err="1"/>
              <a:t>toplote</a:t>
            </a:r>
            <a:r>
              <a:rPr lang="en-US" dirty="0"/>
              <a:t> je </a:t>
            </a:r>
            <a:r>
              <a:rPr lang="en-US" dirty="0" err="1"/>
              <a:t>približno</a:t>
            </a:r>
            <a:r>
              <a:rPr lang="en-US" dirty="0"/>
              <a:t> </a:t>
            </a:r>
            <a:r>
              <a:rPr lang="en-US" dirty="0" err="1"/>
              <a:t>konstantna</a:t>
            </a:r>
            <a:r>
              <a:rPr lang="en-US" dirty="0"/>
              <a:t>; </a:t>
            </a:r>
            <a:r>
              <a:rPr lang="en-US" dirty="0" err="1"/>
              <a:t>potrebna</a:t>
            </a:r>
            <a:r>
              <a:rPr lang="en-US" dirty="0"/>
              <a:t> je </a:t>
            </a:r>
            <a:r>
              <a:rPr lang="en-US" dirty="0" err="1"/>
              <a:t>manja</a:t>
            </a:r>
            <a:r>
              <a:rPr lang="en-US" dirty="0"/>
              <a:t> </a:t>
            </a:r>
            <a:r>
              <a:rPr lang="en-US" dirty="0" err="1"/>
              <a:t>dužina</a:t>
            </a:r>
            <a:r>
              <a:rPr lang="en-US" dirty="0"/>
              <a:t> </a:t>
            </a:r>
            <a:r>
              <a:rPr lang="en-US" dirty="0" err="1"/>
              <a:t>cijevi</a:t>
            </a:r>
            <a:r>
              <a:rPr lang="en-US" dirty="0"/>
              <a:t> </a:t>
            </a:r>
            <a:r>
              <a:rPr lang="en-US" dirty="0" err="1"/>
              <a:t>i</a:t>
            </a:r>
            <a:r>
              <a:rPr lang="en-US" dirty="0"/>
              <a:t> </a:t>
            </a:r>
            <a:r>
              <a:rPr lang="en-US" dirty="0" err="1"/>
              <a:t>manja</a:t>
            </a:r>
            <a:r>
              <a:rPr lang="en-US" dirty="0"/>
              <a:t> je </a:t>
            </a:r>
            <a:r>
              <a:rPr lang="en-US" dirty="0" err="1"/>
              <a:t>potrošnja</a:t>
            </a:r>
            <a:r>
              <a:rPr lang="en-US" dirty="0"/>
              <a:t> </a:t>
            </a:r>
            <a:r>
              <a:rPr lang="en-US" dirty="0" err="1"/>
              <a:t>energije</a:t>
            </a:r>
            <a:r>
              <a:rPr lang="en-US" dirty="0"/>
              <a:t> </a:t>
            </a:r>
            <a:r>
              <a:rPr lang="en-US" dirty="0" err="1"/>
              <a:t>cirkulacionih</a:t>
            </a:r>
            <a:r>
              <a:rPr lang="en-US" dirty="0"/>
              <a:t> </a:t>
            </a:r>
            <a:r>
              <a:rPr lang="en-US" dirty="0" err="1"/>
              <a:t>pumpi</a:t>
            </a:r>
            <a:r>
              <a:rPr lang="en-US" dirty="0"/>
              <a:t>. </a:t>
            </a:r>
            <a:r>
              <a:rPr lang="en-US" dirty="0" err="1"/>
              <a:t>Najveći</a:t>
            </a:r>
            <a:r>
              <a:rPr lang="en-US" dirty="0"/>
              <a:t> </a:t>
            </a:r>
            <a:r>
              <a:rPr lang="en-US" dirty="0" err="1"/>
              <a:t>nedostatak</a:t>
            </a:r>
            <a:r>
              <a:rPr lang="en-US" dirty="0"/>
              <a:t> </a:t>
            </a:r>
            <a:r>
              <a:rPr lang="en-US" dirty="0" err="1"/>
              <a:t>vertikalnih</a:t>
            </a:r>
            <a:r>
              <a:rPr lang="en-US" dirty="0"/>
              <a:t> </a:t>
            </a:r>
            <a:r>
              <a:rPr lang="en-US" dirty="0" err="1"/>
              <a:t>sistema</a:t>
            </a:r>
            <a:r>
              <a:rPr lang="en-US" dirty="0"/>
              <a:t> sa </a:t>
            </a:r>
            <a:r>
              <a:rPr lang="en-US" dirty="0" err="1"/>
              <a:t>bušotinama</a:t>
            </a:r>
            <a:r>
              <a:rPr lang="en-US" dirty="0"/>
              <a:t> u </a:t>
            </a:r>
            <a:r>
              <a:rPr lang="en-US" dirty="0" err="1"/>
              <a:t>odnosu</a:t>
            </a:r>
            <a:r>
              <a:rPr lang="en-US" dirty="0"/>
              <a:t> </a:t>
            </a:r>
            <a:r>
              <a:rPr lang="en-US" dirty="0" err="1"/>
              <a:t>na</a:t>
            </a:r>
            <a:r>
              <a:rPr lang="en-US" dirty="0"/>
              <a:t> </a:t>
            </a:r>
            <a:r>
              <a:rPr lang="en-US" dirty="0" err="1"/>
              <a:t>horizontalne</a:t>
            </a:r>
            <a:r>
              <a:rPr lang="en-US" dirty="0"/>
              <a:t> je </a:t>
            </a:r>
            <a:r>
              <a:rPr lang="en-US" dirty="0" err="1"/>
              <a:t>visoka</a:t>
            </a:r>
            <a:r>
              <a:rPr lang="en-US" dirty="0"/>
              <a:t> </a:t>
            </a:r>
            <a:r>
              <a:rPr lang="en-US" dirty="0" err="1"/>
              <a:t>cijena</a:t>
            </a:r>
            <a:r>
              <a:rPr lang="en-US" dirty="0"/>
              <a:t> </a:t>
            </a:r>
            <a:r>
              <a:rPr lang="en-US" dirty="0" err="1"/>
              <a:t>instalacije</a:t>
            </a:r>
            <a:r>
              <a:rPr lang="en-US" dirty="0"/>
              <a:t> </a:t>
            </a:r>
            <a:r>
              <a:rPr lang="en-US" dirty="0" err="1"/>
              <a:t>zbog</a:t>
            </a:r>
            <a:r>
              <a:rPr lang="en-US" dirty="0"/>
              <a:t> </a:t>
            </a:r>
            <a:r>
              <a:rPr lang="en-US" dirty="0" err="1"/>
              <a:t>skupe</a:t>
            </a:r>
            <a:r>
              <a:rPr lang="en-US" dirty="0"/>
              <a:t> </a:t>
            </a:r>
            <a:r>
              <a:rPr lang="en-US" dirty="0" err="1"/>
              <a:t>opreme</a:t>
            </a:r>
            <a:r>
              <a:rPr lang="en-US" dirty="0"/>
              <a:t> </a:t>
            </a:r>
            <a:r>
              <a:rPr lang="en-US" dirty="0" err="1"/>
              <a:t>koja</a:t>
            </a:r>
            <a:r>
              <a:rPr lang="en-US" dirty="0"/>
              <a:t> je </a:t>
            </a:r>
            <a:r>
              <a:rPr lang="en-US" dirty="0" err="1"/>
              <a:t>potrebna</a:t>
            </a:r>
            <a:r>
              <a:rPr lang="en-US" dirty="0"/>
              <a:t> </a:t>
            </a:r>
            <a:r>
              <a:rPr lang="en-US" dirty="0" err="1"/>
              <a:t>za</a:t>
            </a:r>
            <a:r>
              <a:rPr lang="en-US" dirty="0"/>
              <a:t> </a:t>
            </a:r>
            <a:r>
              <a:rPr lang="en-US" dirty="0" err="1"/>
              <a:t>bušenje</a:t>
            </a:r>
            <a:r>
              <a:rPr lang="en-US" dirty="0"/>
              <a:t> </a:t>
            </a:r>
            <a:r>
              <a:rPr lang="en-US" dirty="0" err="1"/>
              <a:t>tla</a:t>
            </a:r>
            <a:r>
              <a:rPr lang="en-US" dirty="0"/>
              <a:t>.</a:t>
            </a:r>
          </a:p>
        </p:txBody>
      </p:sp>
      <p:sp>
        <p:nvSpPr>
          <p:cNvPr id="4" name="Slide Number Placeholder 3"/>
          <p:cNvSpPr>
            <a:spLocks noGrp="1"/>
          </p:cNvSpPr>
          <p:nvPr>
            <p:ph type="sldNum" sz="quarter" idx="10"/>
          </p:nvPr>
        </p:nvSpPr>
        <p:spPr/>
        <p:txBody>
          <a:bodyPr/>
          <a:lstStyle/>
          <a:p>
            <a:fld id="{A6640469-A81F-43A5-B510-F973978BED2F}" type="slidenum">
              <a:rPr lang="en-US" smtClean="0"/>
              <a:t>14</a:t>
            </a:fld>
            <a:endParaRPr lang="en-US" dirty="0"/>
          </a:p>
        </p:txBody>
      </p:sp>
    </p:spTree>
    <p:extLst>
      <p:ext uri="{BB962C8B-B14F-4D97-AF65-F5344CB8AC3E}">
        <p14:creationId xmlns:p14="http://schemas.microsoft.com/office/powerpoint/2010/main" val="2823984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Osnovni model geotermalnog rezervoara može da se posmatra kao jednostavna kontrolisana zampremina kao što je prikazana na slici.</a:t>
            </a:r>
          </a:p>
          <a:p>
            <a:r>
              <a:rPr lang="sr-Latn-ME" dirty="0"/>
              <a:t>Razmjena energije može da se dešava preko</a:t>
            </a:r>
            <a:r>
              <a:rPr lang="sr-Latn-ME" baseline="0" dirty="0"/>
              <a:t> svih šest stranica kocke:</a:t>
            </a:r>
          </a:p>
          <a:p>
            <a:pPr marL="181240" indent="-181240">
              <a:buFontTx/>
              <a:buChar char="-"/>
            </a:pPr>
            <a:r>
              <a:rPr lang="sr-Latn-ME" baseline="0" dirty="0"/>
              <a:t>Difuzija i advekcija toplote preko svih šest strana kocke</a:t>
            </a:r>
          </a:p>
          <a:p>
            <a:pPr marL="181240" indent="-181240">
              <a:buFontTx/>
              <a:buChar char="-"/>
            </a:pPr>
            <a:r>
              <a:rPr lang="sr-Latn-ME" baseline="0" dirty="0"/>
              <a:t>Procesi na površini tla preko gornje strane (infiltracija vode, sunčevo zračenje, atmosferske interakcije)</a:t>
            </a:r>
          </a:p>
          <a:p>
            <a:r>
              <a:rPr lang="sr-Latn-ME" baseline="0" dirty="0"/>
              <a:t>Dodatno, razmjena energije može da bude zbog odbacivanje ili izvlačenje toplote (npr. Geotermalni izmjenjivač) i da se stvara uslijed unutrašnjih  izvora (radioaktivni raspad).</a:t>
            </a:r>
          </a:p>
          <a:p>
            <a:r>
              <a:rPr lang="sr-Latn-ME" baseline="0" dirty="0"/>
              <a:t>Svi ovi tokovi toplote mogu da izazovu promjenu količine akumulirane toplote u kontrolisanoj zapremini. Cilj bilo kog geotermalnog projekta je da se odbacivanje i izvlačenje toplote vrši na način da se kvalitet energije (tj. temperatura) koja odbacuje/izvlači iz rezervoara, koristi na održivi način u toku vijeka trajanja geotermalnog projekta. </a:t>
            </a:r>
          </a:p>
          <a:p>
            <a:r>
              <a:rPr lang="sr-Latn-ME" baseline="0" dirty="0"/>
              <a:t>Matematički, koncept kontrolisane zampremine primjenjen na geotermalni rezervoar može da se zapiše kao:</a:t>
            </a:r>
          </a:p>
          <a:p>
            <a:r>
              <a:rPr lang="sr-Latn-ME" baseline="0" dirty="0"/>
              <a:t>Cilj geotermalnog rpojekta je da se minimizira  akumulirana toplota.</a:t>
            </a:r>
          </a:p>
          <a:p>
            <a:endParaRPr lang="sr-Latn-ME" baseline="0" dirty="0"/>
          </a:p>
          <a:p>
            <a:r>
              <a:rPr lang="sr-Latn-ME" baseline="0" dirty="0"/>
              <a:t>Primjer neodgovarajućeg korišćenja geotermalnog resursa je kod geotermalne termoelektrane Gejziri u Kaliforniji. Tamo je suvozasićena para crpljena iz rezervoara, a kondenzat se nije vračao i uslijed toga je došlo do pada pritiska i smanjenja izdašnosti.</a:t>
            </a:r>
          </a:p>
          <a:p>
            <a:r>
              <a:rPr lang="sr-Latn-ME" baseline="0" dirty="0"/>
              <a:t>Slično, kod sistema sa geotermalnim toplotnim pumpama, ako geotermalni izmjenjivač nije povezan sa odgovarajućom zapreminom zemlje, doći će poslije nekoliko godina do povećanja ili do smanjenja temperature tla. Primjer zgrade koledža u SAD; Nju Džersi, gdje je zbog neujednačenog rashladnog i grejnog opterećenja (veće je rashladno) u periodu od 1994 do 2005 godine temoperatura polja bušotina porasla za 11oC. Analizom uzorka podzemne vode uočen je povećan broj i drugačiji tip mikroba u odnosu na uzorak van polja bušotina. Problem je riješen dodavanjem rashladne kule. </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18</a:t>
            </a:fld>
            <a:endParaRPr lang="en-US" dirty="0"/>
          </a:p>
        </p:txBody>
      </p:sp>
    </p:spTree>
    <p:extLst>
      <p:ext uri="{BB962C8B-B14F-4D97-AF65-F5344CB8AC3E}">
        <p14:creationId xmlns:p14="http://schemas.microsoft.com/office/powerpoint/2010/main" val="181968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baseline="0" dirty="0"/>
              <a:t>Najčešće nije odgovornost projektanta mašinskih instalacija da projektuje bunar i proračunava strujanje podzemnih voda. To je obično ostavljeno drugim specijalnostima, kao npr. građevinskim inženjerima ili hidrogeolozima. </a:t>
            </a:r>
          </a:p>
          <a:p>
            <a:r>
              <a:rPr lang="sr-Latn-ME" baseline="0" dirty="0"/>
              <a:t>Ipak, poželjno je da je projektant termotehnike ima neka osnovna znanja jer on treba da specificira potreban protok podzemne vode kao i temperature za adekvatan rad sistema.</a:t>
            </a:r>
          </a:p>
          <a:p>
            <a:r>
              <a:rPr lang="sr-Latn-ME" baseline="0" dirty="0"/>
              <a:t>Poželjno je da se poznaju osnove: strujanje podzemnih voda, hidraulika vodnih bunara, hemija u kontekstu korozije i stvaranja naslaga, lokalna regulativa koja se odnosi na korišćenje podzemnih voda i sl.</a:t>
            </a:r>
          </a:p>
          <a:p>
            <a:endParaRPr lang="sr-Latn-ME" baseline="0" dirty="0"/>
          </a:p>
          <a:p>
            <a:pPr defTabSz="966612">
              <a:defRPr/>
            </a:pPr>
            <a:r>
              <a:rPr lang="sr-Latn-ME" dirty="0"/>
              <a:t>Može se reći da je temelje hidrologije podzemnih voda kao nauke postavio francuski inženjer Henri</a:t>
            </a:r>
            <a:r>
              <a:rPr lang="sr-Latn-ME" baseline="0" dirty="0"/>
              <a:t> Darcy koji je 1850ih objavio izvještaj sa rezultatima eksperimenata koje je sproveo da bi ispitao strujanje vode kroz poroznu sredinu. Rezultati ovih eksperimenata su generalizovani u empirijski zakon koji je po njemu dobio ime. </a:t>
            </a:r>
          </a:p>
          <a:p>
            <a:pPr defTabSz="966612">
              <a:defRPr/>
            </a:pPr>
            <a:endParaRPr lang="sr-Latn-ME" baseline="0" dirty="0"/>
          </a:p>
          <a:p>
            <a:r>
              <a:rPr lang="sr-Latn-ME" baseline="0" dirty="0"/>
              <a:t>Konstanta proporcionalnosti K (koeficijent filtracije) zavisi od karakteristika tla (propusnost ili permeabilnost porozne sredine k) i vode (gustina rho, dinamička viskoznost).</a:t>
            </a:r>
          </a:p>
          <a:p>
            <a:endParaRPr lang="sr-Latn-ME" baseline="0" dirty="0"/>
          </a:p>
          <a:p>
            <a:r>
              <a:rPr lang="sr-Latn-ME" baseline="0" dirty="0"/>
              <a:t>Darsijev zakon se često izražava preko Darsijeve brzine, Darsijevog fluksa ili specifičnog protoka ...</a:t>
            </a:r>
          </a:p>
          <a:p>
            <a:endParaRPr lang="sr-Latn-ME" baseline="0" dirty="0"/>
          </a:p>
          <a:p>
            <a:pPr defTabSz="966612">
              <a:defRPr/>
            </a:pPr>
            <a:r>
              <a:rPr lang="sr-Latn-ME" dirty="0"/>
              <a:t>Glavni zadatak kod analize strujanja podzemnih voda je da se odredi nivo podzemnih voda, odnosno vrijednosti h iz ovih izraza. Ovo dobijamo</a:t>
            </a:r>
            <a:r>
              <a:rPr lang="sr-Latn-ME" baseline="0" dirty="0"/>
              <a:t> rješavanjem  gdje je alpha hidraulična difuzivnost i G izvor/ponor koji uzima u obzir npr prisustvo napojnog ili upojnog bunara. Postoje analitička rješenja, ali se može se riješiti i numeričkim putem.</a:t>
            </a:r>
          </a:p>
          <a:p>
            <a:pPr defTabSz="966612">
              <a:defRPr/>
            </a:pPr>
            <a:endParaRPr lang="sr-Latn-ME" baseline="0" dirty="0"/>
          </a:p>
          <a:p>
            <a:pPr defTabSz="966612">
              <a:defRPr/>
            </a:pPr>
            <a:r>
              <a:rPr lang="sr-Latn-ME" baseline="0" dirty="0"/>
              <a:t>Dalje mogu da se odrede specifični protoci podzemnih voda i da se ove vrijednosti koriste u proračunu prostiranja toplote kroz tlo.</a:t>
            </a:r>
          </a:p>
          <a:p>
            <a:pPr defTabSz="966612">
              <a:defRPr/>
            </a:pPr>
            <a:endParaRPr lang="sr-Latn-ME" baseline="0" dirty="0"/>
          </a:p>
          <a:p>
            <a:pPr defTabSz="966612">
              <a:defRPr/>
            </a:pPr>
            <a:r>
              <a:rPr lang="sr-Latn-ME" baseline="0" dirty="0"/>
              <a:t>Prostiranje toplote...</a:t>
            </a:r>
          </a:p>
          <a:p>
            <a:pPr defTabSz="966612">
              <a:defRPr/>
            </a:pPr>
            <a:r>
              <a:rPr lang="sr-Latn-ME" baseline="0" dirty="0"/>
              <a:t>Kroz zasićenu poroznu sredinu toplota može da se prenosi kroz tri procesa: kroz čvrstu fazu kondukcijom, kroz tečnu fazu kondukcijom i kroz tečnu fazu advekcijom. Prostiranje toplote kroz tlo u prisustvu podzemne vode opisuje se jednačinom advekcije-disperzije</a:t>
            </a:r>
          </a:p>
          <a:p>
            <a:endParaRPr lang="sr-Latn-ME" baseline="0" dirty="0"/>
          </a:p>
          <a:p>
            <a:endParaRPr lang="sr-Latn-ME" baseline="0" dirty="0"/>
          </a:p>
          <a:p>
            <a:endParaRPr lang="sr-Latn-ME" baseline="0" dirty="0"/>
          </a:p>
          <a:p>
            <a:r>
              <a:rPr lang="sr-Latn-ME" baseline="0" dirty="0"/>
              <a:t>Darcy zakon se često izražava preko Darci brzine ili Darcy fluksa ili specifičnog protoka...</a:t>
            </a:r>
          </a:p>
          <a:p>
            <a:r>
              <a:rPr lang="sr-Latn-ME" baseline="0" dirty="0"/>
              <a:t>Treba primijetiti da iako q ima jedinicu brzine, ono ne predstavlja pravu brzinu podzemne vode. Vrijednosti poroznosti za različite geološke formacije su date u tabeli.</a:t>
            </a:r>
            <a:endParaRPr lang="en-US" baseline="0" dirty="0"/>
          </a:p>
          <a:p>
            <a:endParaRPr lang="en-US" baseline="0" dirty="0"/>
          </a:p>
          <a:p>
            <a:r>
              <a:rPr lang="en-US" baseline="0" dirty="0" err="1"/>
              <a:t>Postoje</a:t>
            </a:r>
            <a:r>
              <a:rPr lang="en-US" baseline="0" dirty="0"/>
              <a:t> </a:t>
            </a:r>
            <a:r>
              <a:rPr lang="en-US" baseline="0" dirty="0" err="1"/>
              <a:t>brojni</a:t>
            </a:r>
            <a:r>
              <a:rPr lang="en-US" baseline="0" dirty="0"/>
              <a:t> </a:t>
            </a:r>
            <a:r>
              <a:rPr lang="en-US" baseline="0" dirty="0" err="1"/>
              <a:t>komercijalni</a:t>
            </a:r>
            <a:r>
              <a:rPr lang="en-US" baseline="0" dirty="0"/>
              <a:t> </a:t>
            </a:r>
            <a:r>
              <a:rPr lang="en-US" baseline="0" dirty="0" err="1"/>
              <a:t>softverski</a:t>
            </a:r>
            <a:r>
              <a:rPr lang="en-US" baseline="0" dirty="0"/>
              <a:t> </a:t>
            </a:r>
            <a:r>
              <a:rPr lang="en-US" baseline="0" dirty="0" err="1"/>
              <a:t>paketi</a:t>
            </a:r>
            <a:r>
              <a:rPr lang="en-US" baseline="0" dirty="0"/>
              <a:t> </a:t>
            </a:r>
            <a:r>
              <a:rPr lang="en-US" baseline="0" dirty="0" err="1"/>
              <a:t>koji</a:t>
            </a:r>
            <a:r>
              <a:rPr lang="en-US" baseline="0" dirty="0"/>
              <a:t> </a:t>
            </a:r>
            <a:r>
              <a:rPr lang="en-US" baseline="0" dirty="0" err="1"/>
              <a:t>mogu</a:t>
            </a:r>
            <a:r>
              <a:rPr lang="en-US" baseline="0" dirty="0"/>
              <a:t> da se </a:t>
            </a:r>
            <a:r>
              <a:rPr lang="en-US" baseline="0" dirty="0" err="1"/>
              <a:t>koriste</a:t>
            </a:r>
            <a:r>
              <a:rPr lang="en-US" baseline="0" dirty="0"/>
              <a:t> </a:t>
            </a:r>
            <a:r>
              <a:rPr lang="en-US" baseline="0" dirty="0" err="1"/>
              <a:t>ya</a:t>
            </a:r>
            <a:r>
              <a:rPr lang="en-US" baseline="0" dirty="0"/>
              <a:t> </a:t>
            </a:r>
            <a:r>
              <a:rPr lang="en-US" baseline="0" dirty="0" err="1"/>
              <a:t>prora;un</a:t>
            </a:r>
            <a:r>
              <a:rPr lang="en-US" baseline="0" dirty="0"/>
              <a:t> </a:t>
            </a:r>
            <a:r>
              <a:rPr lang="en-US" baseline="0" dirty="0" err="1"/>
              <a:t>prostiranja</a:t>
            </a:r>
            <a:r>
              <a:rPr lang="en-US" baseline="0" dirty="0"/>
              <a:t> </a:t>
            </a:r>
            <a:r>
              <a:rPr lang="en-US" baseline="0" dirty="0" err="1"/>
              <a:t>toplote</a:t>
            </a:r>
            <a:r>
              <a:rPr lang="en-US" baseline="0" dirty="0"/>
              <a:t> u </a:t>
            </a:r>
            <a:r>
              <a:rPr lang="en-US" baseline="0" dirty="0" err="1"/>
              <a:t>tlu</a:t>
            </a:r>
            <a:r>
              <a:rPr lang="en-US" baseline="0" dirty="0"/>
              <a:t>, u </a:t>
            </a:r>
            <a:r>
              <a:rPr lang="en-US" baseline="0" dirty="0" err="1"/>
              <a:t>prisustvu</a:t>
            </a:r>
            <a:r>
              <a:rPr lang="en-US" baseline="0" dirty="0"/>
              <a:t> </a:t>
            </a:r>
            <a:r>
              <a:rPr lang="en-US" baseline="0" dirty="0" err="1"/>
              <a:t>podyemnih</a:t>
            </a:r>
            <a:r>
              <a:rPr lang="en-US" baseline="0" dirty="0"/>
              <a:t> </a:t>
            </a:r>
            <a:r>
              <a:rPr lang="en-US" baseline="0" dirty="0" err="1"/>
              <a:t>voda</a:t>
            </a:r>
            <a:r>
              <a:rPr lang="en-US" baseline="0" dirty="0"/>
              <a:t>. </a:t>
            </a:r>
            <a:r>
              <a:rPr lang="en-US" baseline="0" dirty="0" err="1"/>
              <a:t>Uobi</a:t>
            </a:r>
            <a:r>
              <a:rPr lang="sr-Latn-ME" baseline="0" dirty="0"/>
              <a:t>čajeni prilaz kod ovih softvera je da se prvo riješi jednačina da bis e dobile hidraulične visine, zatim se na osnovu njih računaju specifični protoci podzemne voe i na kraju se rrješava energijska jednačina iz koje slijede temperature. Neki komercijalni softveri su: FEFLOW, Aqua3D i HST3D.</a:t>
            </a:r>
          </a:p>
          <a:p>
            <a:endParaRPr lang="sr-Latn-ME" baseline="0" dirty="0"/>
          </a:p>
          <a:p>
            <a:endParaRPr lang="sr-Latn-ME" baseline="0" dirty="0"/>
          </a:p>
          <a:p>
            <a:pPr defTabSz="966612">
              <a:defRPr/>
            </a:pPr>
            <a:endParaRPr lang="sr-Latn-ME" baseline="0" dirty="0"/>
          </a:p>
          <a:p>
            <a:endParaRPr lang="sr-Latn-ME" baseline="0" dirty="0"/>
          </a:p>
        </p:txBody>
      </p:sp>
      <p:sp>
        <p:nvSpPr>
          <p:cNvPr id="4" name="Slide Number Placeholder 3"/>
          <p:cNvSpPr>
            <a:spLocks noGrp="1"/>
          </p:cNvSpPr>
          <p:nvPr>
            <p:ph type="sldNum" sz="quarter" idx="10"/>
          </p:nvPr>
        </p:nvSpPr>
        <p:spPr/>
        <p:txBody>
          <a:bodyPr/>
          <a:lstStyle/>
          <a:p>
            <a:fld id="{A6640469-A81F-43A5-B510-F973978BED2F}" type="slidenum">
              <a:rPr lang="en-US" smtClean="0"/>
              <a:t>20</a:t>
            </a:fld>
            <a:endParaRPr lang="en-US" dirty="0"/>
          </a:p>
        </p:txBody>
      </p:sp>
    </p:spTree>
    <p:extLst>
      <p:ext uri="{BB962C8B-B14F-4D97-AF65-F5344CB8AC3E}">
        <p14:creationId xmlns:p14="http://schemas.microsoft.com/office/powerpoint/2010/main" val="209615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Potreban projektni protok podzemne vode je</a:t>
            </a:r>
            <a:r>
              <a:rPr lang="sr-Latn-ME" baseline="0" dirty="0"/>
              <a:t> najznačajniji parametar kod projektovanja sistema sa geotermalnom toplotnom pumpom koja koristi podzemnu vodu kao izvor/ponor toplote.</a:t>
            </a:r>
          </a:p>
          <a:p>
            <a:endParaRPr lang="sr-Latn-ME" baseline="0" dirty="0"/>
          </a:p>
          <a:p>
            <a:r>
              <a:rPr lang="sr-Latn-ME" baseline="0" dirty="0"/>
              <a:t>Postoji nekoliko prilaza projektovanju, koji su zasnovani na:</a:t>
            </a:r>
          </a:p>
          <a:p>
            <a:pPr marL="181240" indent="-181240">
              <a:buFontTx/>
              <a:buChar char="-"/>
            </a:pPr>
            <a:r>
              <a:rPr lang="sr-Latn-ME" baseline="0" dirty="0"/>
              <a:t>Minimiziranju potrebnog protoka podzemne vode</a:t>
            </a:r>
          </a:p>
          <a:p>
            <a:pPr marL="181240" indent="-181240">
              <a:buFontTx/>
              <a:buChar char="-"/>
            </a:pPr>
            <a:r>
              <a:rPr lang="sr-Latn-ME" baseline="0" dirty="0"/>
              <a:t>Minimiziranju potrošnje energije sistema</a:t>
            </a:r>
          </a:p>
          <a:p>
            <a:endParaRPr lang="sr-Latn-ME" baseline="0" dirty="0"/>
          </a:p>
          <a:p>
            <a:r>
              <a:rPr lang="sr-Latn-ME" baseline="0" dirty="0"/>
              <a:t>Djeluje da je očigledno da je drugi prilaz logičan, ali moguća je situacija da nemamo iz bunara na raspolaganju dovoljan protok podzemne vode kojim bi se smanjila potrošnja energije za grijanje. Takođe, ukupna potrošnja energije sistema zavisi od same toplotne pumpe, ali i od potrošnje energije bunarske pumpe.</a:t>
            </a:r>
          </a:p>
          <a:p>
            <a:endParaRPr lang="sr-Latn-ME" baseline="0" dirty="0"/>
          </a:p>
          <a:p>
            <a:r>
              <a:rPr lang="sr-Latn-ME" baseline="0" dirty="0"/>
              <a:t>Određivanje minimalnog potrebnog protoka podzemne vode. Da bi se izračunao minimalni potrebni protok podzemne vode za neko vršno opterećenje (bilo da je u pitanju grijanje bilo da je hlađenje), imamo sledeći pristup, pod pretpostavkom da je protok podzemne vode manji od protoka u krugu same toplotne pumpe:</a:t>
            </a:r>
          </a:p>
          <a:p>
            <a:r>
              <a:rPr lang="sr-Latn-ME" baseline="0" dirty="0"/>
              <a:t>1. Odabere se maksimalna ulazna temperatura fluida u toplotnu pumpu u režimu hlađenja (30</a:t>
            </a:r>
            <a:r>
              <a:rPr lang="sr-Latn-ME" baseline="30000" dirty="0"/>
              <a:t>o</a:t>
            </a:r>
            <a:r>
              <a:rPr lang="sr-Latn-ME" baseline="0" dirty="0"/>
              <a:t>C) i minimalna ulazna temperatura fluida u toplotnu pumpu u režimu grijanja (0</a:t>
            </a:r>
            <a:r>
              <a:rPr lang="sr-Latn-ME" baseline="30000" dirty="0"/>
              <a:t>o</a:t>
            </a:r>
            <a:r>
              <a:rPr lang="sr-Latn-ME" baseline="0" dirty="0"/>
              <a:t>C).</a:t>
            </a:r>
          </a:p>
          <a:p>
            <a:r>
              <a:rPr lang="sr-Latn-ME" baseline="0" dirty="0"/>
              <a:t>2. Izračuna se toplotno opterećenje tla, na osnovu toplotnog opterećenja zgrade i COP toplotne pumpe u režimu hlađenja i u režimu grijanja.</a:t>
            </a:r>
            <a:endParaRPr lang="en-US" baseline="0" dirty="0"/>
          </a:p>
          <a:p>
            <a:r>
              <a:rPr lang="en-US" baseline="0" dirty="0"/>
              <a:t>NAPOMENA:  </a:t>
            </a:r>
            <a:r>
              <a:rPr lang="en-US" baseline="0" dirty="0" err="1"/>
              <a:t>Toplotno</a:t>
            </a:r>
            <a:r>
              <a:rPr lang="en-US" baseline="0" dirty="0"/>
              <a:t> </a:t>
            </a:r>
            <a:r>
              <a:rPr lang="en-US" baseline="0" dirty="0" err="1"/>
              <a:t>optere</a:t>
            </a:r>
            <a:r>
              <a:rPr lang="sr-Latn-ME" baseline="0" dirty="0"/>
              <a:t>će</a:t>
            </a:r>
            <a:r>
              <a:rPr lang="en-US" baseline="0" dirty="0" err="1"/>
              <a:t>nje</a:t>
            </a:r>
            <a:r>
              <a:rPr lang="en-US" baseline="0" dirty="0"/>
              <a:t> </a:t>
            </a:r>
            <a:r>
              <a:rPr lang="en-US" baseline="0" dirty="0" err="1"/>
              <a:t>tla</a:t>
            </a:r>
            <a:r>
              <a:rPr lang="en-US" baseline="0" dirty="0"/>
              <a:t> je </a:t>
            </a:r>
            <a:r>
              <a:rPr lang="en-US" baseline="0" dirty="0" err="1"/>
              <a:t>negativno</a:t>
            </a:r>
            <a:r>
              <a:rPr lang="en-US" baseline="0" dirty="0"/>
              <a:t> u </a:t>
            </a:r>
            <a:r>
              <a:rPr lang="en-US" baseline="0" dirty="0" err="1"/>
              <a:t>slu</a:t>
            </a:r>
            <a:r>
              <a:rPr lang="sr-Latn-ME" baseline="0" dirty="0"/>
              <a:t>č</a:t>
            </a:r>
            <a:r>
              <a:rPr lang="en-US" baseline="0" dirty="0" err="1"/>
              <a:t>aju</a:t>
            </a:r>
            <a:r>
              <a:rPr lang="en-US" baseline="0" dirty="0"/>
              <a:t> </a:t>
            </a:r>
            <a:r>
              <a:rPr lang="en-US" baseline="0" dirty="0" err="1"/>
              <a:t>grijanja</a:t>
            </a:r>
            <a:r>
              <a:rPr lang="en-US" baseline="0" dirty="0"/>
              <a:t> da se o</a:t>
            </a:r>
            <a:r>
              <a:rPr lang="sr-Latn-ME" baseline="0" dirty="0"/>
              <a:t>z</a:t>
            </a:r>
            <a:r>
              <a:rPr lang="en-US" baseline="0" dirty="0" err="1"/>
              <a:t>na</a:t>
            </a:r>
            <a:r>
              <a:rPr lang="sr-Latn-ME" baseline="0" dirty="0"/>
              <a:t>č</a:t>
            </a:r>
            <a:r>
              <a:rPr lang="en-US" baseline="0" dirty="0" err="1"/>
              <a:t>i</a:t>
            </a:r>
            <a:r>
              <a:rPr lang="en-US" baseline="0" dirty="0"/>
              <a:t> da se </a:t>
            </a:r>
            <a:r>
              <a:rPr lang="en-US" baseline="0" dirty="0" err="1"/>
              <a:t>toplota</a:t>
            </a:r>
            <a:r>
              <a:rPr lang="en-US" baseline="0" dirty="0"/>
              <a:t> u</a:t>
            </a:r>
            <a:r>
              <a:rPr lang="sr-Latn-ME" baseline="0" dirty="0"/>
              <a:t>z</a:t>
            </a:r>
            <a:r>
              <a:rPr lang="en-US" baseline="0" dirty="0" err="1"/>
              <a:t>ima</a:t>
            </a:r>
            <a:r>
              <a:rPr lang="en-US" baseline="0" dirty="0"/>
              <a:t> </a:t>
            </a:r>
            <a:r>
              <a:rPr lang="en-US" baseline="0" dirty="0" err="1"/>
              <a:t>i</a:t>
            </a:r>
            <a:r>
              <a:rPr lang="sr-Latn-ME" baseline="0" dirty="0"/>
              <a:t>z</a:t>
            </a:r>
            <a:r>
              <a:rPr lang="en-US" baseline="0" dirty="0"/>
              <a:t> </a:t>
            </a:r>
            <a:r>
              <a:rPr lang="en-US" baseline="0" dirty="0" err="1"/>
              <a:t>tla</a:t>
            </a:r>
            <a:r>
              <a:rPr lang="en-US" baseline="0" dirty="0"/>
              <a:t>.</a:t>
            </a:r>
          </a:p>
        </p:txBody>
      </p:sp>
      <p:sp>
        <p:nvSpPr>
          <p:cNvPr id="4" name="Slide Number Placeholder 3"/>
          <p:cNvSpPr>
            <a:spLocks noGrp="1"/>
          </p:cNvSpPr>
          <p:nvPr>
            <p:ph type="sldNum" sz="quarter" idx="10"/>
          </p:nvPr>
        </p:nvSpPr>
        <p:spPr/>
        <p:txBody>
          <a:bodyPr/>
          <a:lstStyle/>
          <a:p>
            <a:fld id="{A6640469-A81F-43A5-B510-F973978BED2F}" type="slidenum">
              <a:rPr lang="en-US" smtClean="0"/>
              <a:t>22</a:t>
            </a:fld>
            <a:endParaRPr lang="en-US" dirty="0"/>
          </a:p>
        </p:txBody>
      </p:sp>
    </p:spTree>
    <p:extLst>
      <p:ext uri="{BB962C8B-B14F-4D97-AF65-F5344CB8AC3E}">
        <p14:creationId xmlns:p14="http://schemas.microsoft.com/office/powerpoint/2010/main" val="3968935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baseline="0" dirty="0"/>
              <a:t>3. </a:t>
            </a:r>
            <a:r>
              <a:rPr lang="en-US" baseline="0" dirty="0"/>
              <a:t>I</a:t>
            </a:r>
            <a:r>
              <a:rPr lang="sr-Latn-ME" baseline="0" dirty="0"/>
              <a:t>z</a:t>
            </a:r>
            <a:r>
              <a:rPr lang="en-US" baseline="0" dirty="0" err="1"/>
              <a:t>ra</a:t>
            </a:r>
            <a:r>
              <a:rPr lang="sr-Latn-ME" baseline="0" dirty="0"/>
              <a:t>č</a:t>
            </a:r>
            <a:r>
              <a:rPr lang="en-US" baseline="0" dirty="0" err="1"/>
              <a:t>una</a:t>
            </a:r>
            <a:r>
              <a:rPr lang="en-US" baseline="0" dirty="0"/>
              <a:t> se </a:t>
            </a:r>
            <a:r>
              <a:rPr lang="en-US" baseline="0" dirty="0" err="1"/>
              <a:t>na</a:t>
            </a:r>
            <a:r>
              <a:rPr lang="en-US" baseline="0" dirty="0"/>
              <a:t> </a:t>
            </a:r>
            <a:r>
              <a:rPr lang="en-US" baseline="0" dirty="0" err="1"/>
              <a:t>osnovu</a:t>
            </a:r>
            <a:r>
              <a:rPr lang="en-US" baseline="0" dirty="0"/>
              <a:t> </a:t>
            </a:r>
            <a:r>
              <a:rPr lang="sr-Latn-ME" baseline="0" dirty="0"/>
              <a:t>b</a:t>
            </a:r>
            <a:r>
              <a:rPr lang="en-US" baseline="0" dirty="0" err="1"/>
              <a:t>ilansa</a:t>
            </a:r>
            <a:r>
              <a:rPr lang="en-US" baseline="0" dirty="0"/>
              <a:t> </a:t>
            </a:r>
            <a:r>
              <a:rPr lang="en-US" baseline="0" dirty="0" err="1"/>
              <a:t>energije</a:t>
            </a:r>
            <a:r>
              <a:rPr lang="en-US" baseline="0" dirty="0"/>
              <a:t> </a:t>
            </a:r>
            <a:r>
              <a:rPr lang="en-US" baseline="0" dirty="0" err="1"/>
              <a:t>temperatura</a:t>
            </a:r>
            <a:r>
              <a:rPr lang="en-US" baseline="0" dirty="0"/>
              <a:t> </a:t>
            </a:r>
            <a:r>
              <a:rPr lang="en-US" baseline="0" dirty="0" err="1"/>
              <a:t>fluida</a:t>
            </a:r>
            <a:r>
              <a:rPr lang="en-US" baseline="0" dirty="0"/>
              <a:t> </a:t>
            </a:r>
            <a:r>
              <a:rPr lang="en-US" baseline="0" dirty="0" err="1"/>
              <a:t>na</a:t>
            </a:r>
            <a:r>
              <a:rPr lang="en-US" baseline="0" dirty="0"/>
              <a:t> </a:t>
            </a:r>
            <a:r>
              <a:rPr lang="en-US" baseline="0" dirty="0" err="1"/>
              <a:t>i</a:t>
            </a:r>
            <a:r>
              <a:rPr lang="sr-Latn-ME" baseline="0" dirty="0"/>
              <a:t>z</a:t>
            </a:r>
            <a:r>
              <a:rPr lang="en-US" baseline="0" dirty="0"/>
              <a:t>la</a:t>
            </a:r>
            <a:r>
              <a:rPr lang="sr-Latn-ME" baseline="0" dirty="0"/>
              <a:t>z</a:t>
            </a:r>
            <a:r>
              <a:rPr lang="en-US" baseline="0" dirty="0"/>
              <a:t>u </a:t>
            </a:r>
            <a:r>
              <a:rPr lang="en-US" baseline="0" dirty="0" err="1"/>
              <a:t>i</a:t>
            </a:r>
            <a:r>
              <a:rPr lang="sr-Latn-ME" baseline="0" dirty="0"/>
              <a:t>z</a:t>
            </a:r>
            <a:r>
              <a:rPr lang="en-US" baseline="0" dirty="0"/>
              <a:t> </a:t>
            </a:r>
            <a:r>
              <a:rPr lang="en-US" baseline="0" dirty="0" err="1"/>
              <a:t>toplotne</a:t>
            </a:r>
            <a:r>
              <a:rPr lang="en-US" baseline="0" dirty="0"/>
              <a:t> </a:t>
            </a:r>
            <a:r>
              <a:rPr lang="en-US" baseline="0" dirty="0" err="1"/>
              <a:t>pumpe</a:t>
            </a:r>
            <a:endParaRPr lang="sr-Latn-ME" baseline="0" dirty="0"/>
          </a:p>
          <a:p>
            <a:r>
              <a:rPr lang="sr-Latn-ME" baseline="0" dirty="0"/>
              <a:t>4. Usvoji se efektivnost izmjenjivača toplote (za pločaste izmjenjivače u upotrebi sa geotermalnim toplotnim pumpama, kao dobra prva aproskimacija može se uzeti 0.8)</a:t>
            </a:r>
          </a:p>
          <a:p>
            <a:r>
              <a:rPr lang="sr-Latn-ME" baseline="0" dirty="0"/>
              <a:t>5. Izračuna se protok podzemne vode koristeći efektivnost izmjenjivača toplote.</a:t>
            </a:r>
            <a:endParaRPr lang="sr-Latn-ME" dirty="0"/>
          </a:p>
          <a:p>
            <a:endParaRPr lang="sr-Latn-ME" dirty="0"/>
          </a:p>
        </p:txBody>
      </p:sp>
      <p:sp>
        <p:nvSpPr>
          <p:cNvPr id="4" name="Slide Number Placeholder 3"/>
          <p:cNvSpPr>
            <a:spLocks noGrp="1"/>
          </p:cNvSpPr>
          <p:nvPr>
            <p:ph type="sldNum" sz="quarter" idx="10"/>
          </p:nvPr>
        </p:nvSpPr>
        <p:spPr/>
        <p:txBody>
          <a:bodyPr/>
          <a:lstStyle/>
          <a:p>
            <a:fld id="{A6640469-A81F-43A5-B510-F973978BED2F}" type="slidenum">
              <a:rPr lang="en-US" smtClean="0"/>
              <a:t>23</a:t>
            </a:fld>
            <a:endParaRPr lang="en-US" dirty="0"/>
          </a:p>
        </p:txBody>
      </p:sp>
    </p:spTree>
    <p:extLst>
      <p:ext uri="{BB962C8B-B14F-4D97-AF65-F5344CB8AC3E}">
        <p14:creationId xmlns:p14="http://schemas.microsoft.com/office/powerpoint/2010/main" val="2443714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Odre</a:t>
            </a:r>
            <a:r>
              <a:rPr lang="sr-Latn-ME" dirty="0"/>
              <a:t>đ</a:t>
            </a:r>
            <a:r>
              <a:rPr lang="en-US" dirty="0" err="1"/>
              <a:t>ivanje</a:t>
            </a:r>
            <a:r>
              <a:rPr lang="en-US" dirty="0"/>
              <a:t> </a:t>
            </a:r>
            <a:r>
              <a:rPr lang="en-US" dirty="0" err="1"/>
              <a:t>protoka</a:t>
            </a:r>
            <a:r>
              <a:rPr lang="en-US" dirty="0"/>
              <a:t> pod</a:t>
            </a:r>
            <a:r>
              <a:rPr lang="sr-Latn-ME" dirty="0"/>
              <a:t>z</a:t>
            </a:r>
            <a:r>
              <a:rPr lang="en-US" dirty="0" err="1"/>
              <a:t>emne</a:t>
            </a:r>
            <a:r>
              <a:rPr lang="en-US" dirty="0"/>
              <a:t> </a:t>
            </a:r>
            <a:r>
              <a:rPr lang="en-US" dirty="0" err="1"/>
              <a:t>vode</a:t>
            </a:r>
            <a:r>
              <a:rPr lang="en-US" dirty="0"/>
              <a:t> </a:t>
            </a:r>
            <a:r>
              <a:rPr lang="en-US" dirty="0" err="1"/>
              <a:t>kojim</a:t>
            </a:r>
            <a:r>
              <a:rPr lang="en-US" dirty="0"/>
              <a:t> se </a:t>
            </a:r>
            <a:r>
              <a:rPr lang="en-US" dirty="0" err="1"/>
              <a:t>minimi</a:t>
            </a:r>
            <a:r>
              <a:rPr lang="sr-Latn-ME" dirty="0"/>
              <a:t>z</a:t>
            </a:r>
            <a:r>
              <a:rPr lang="en-US" dirty="0" err="1"/>
              <a:t>ira</a:t>
            </a:r>
            <a:r>
              <a:rPr lang="en-US" dirty="0"/>
              <a:t> </a:t>
            </a:r>
            <a:r>
              <a:rPr lang="en-US" dirty="0" err="1"/>
              <a:t>potro</a:t>
            </a:r>
            <a:r>
              <a:rPr lang="sr-Latn-ME" dirty="0"/>
              <a:t>š</a:t>
            </a:r>
            <a:r>
              <a:rPr lang="en-US" dirty="0" err="1"/>
              <a:t>nja</a:t>
            </a:r>
            <a:r>
              <a:rPr lang="en-US" dirty="0"/>
              <a:t> </a:t>
            </a:r>
            <a:r>
              <a:rPr lang="en-US" dirty="0" err="1"/>
              <a:t>energije</a:t>
            </a:r>
            <a:r>
              <a:rPr lang="sr-Latn-ME" dirty="0"/>
              <a:t>.</a:t>
            </a:r>
          </a:p>
          <a:p>
            <a:endParaRPr lang="sr-Latn-ME" baseline="0" dirty="0"/>
          </a:p>
          <a:p>
            <a:r>
              <a:rPr lang="sr-Latn-ME" baseline="0" dirty="0"/>
              <a:t>Brojne vrijednosti iz prakse: u cirkulacionom krugu zgrade protok je tipično 2-3 l/min/kW.</a:t>
            </a:r>
            <a:endParaRPr lang="en-US" dirty="0"/>
          </a:p>
          <a:p>
            <a:endParaRPr lang="sr-Latn-ME" dirty="0"/>
          </a:p>
          <a:p>
            <a:endParaRPr lang="sr-Latn-ME" dirty="0"/>
          </a:p>
          <a:p>
            <a:r>
              <a:rPr lang="sr-Latn-ME" dirty="0"/>
              <a:t>Jedan</a:t>
            </a:r>
            <a:r>
              <a:rPr lang="sr-Latn-ME" baseline="0" dirty="0"/>
              <a:t> specifičan dizajn i strategija kontrole bunarskih pumpi je sistem sa dva bunara (napojni i upojni) koji mijenjaju uloge iz sezone grijanja u sezonu hlađenja. Svakli bunar ima svoju pumpu i radi kao napojni bunar u jednoj sezoni i kao upojni bunar u drugoj sezoni. Prednosti ovakvog sistema su:</a:t>
            </a:r>
          </a:p>
          <a:p>
            <a:pPr marL="181240" indent="-181240">
              <a:buFontTx/>
              <a:buChar char="-"/>
            </a:pPr>
            <a:r>
              <a:rPr lang="sr-Latn-ME" baseline="0" dirty="0"/>
              <a:t>Korišćenje akumulirane toplote iz prethodne sezone,</a:t>
            </a:r>
          </a:p>
          <a:p>
            <a:pPr marL="181240" indent="-181240">
              <a:buFontTx/>
              <a:buChar char="-"/>
            </a:pPr>
            <a:r>
              <a:rPr lang="sr-Latn-ME" baseline="0" dirty="0"/>
              <a:t>Ispiranje bunara sa sezonskim mnjenanjem smjera strujanja</a:t>
            </a:r>
          </a:p>
          <a:p>
            <a:pPr marL="181240" indent="-181240">
              <a:buFontTx/>
              <a:buChar char="-"/>
            </a:pPr>
            <a:r>
              <a:rPr lang="sr-Latn-ME" baseline="0" dirty="0"/>
              <a:t>Sistem ima dvije pumpe, njihov životni vijek je duži jer svaka pumpa kraće radi.</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24</a:t>
            </a:fld>
            <a:endParaRPr lang="en-US" dirty="0"/>
          </a:p>
        </p:txBody>
      </p:sp>
    </p:spTree>
    <p:extLst>
      <p:ext uri="{BB962C8B-B14F-4D97-AF65-F5344CB8AC3E}">
        <p14:creationId xmlns:p14="http://schemas.microsoft.com/office/powerpoint/2010/main" val="1285478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Prsten bušotine se zatrpava injekcijskom smjesom na bazi bentonita kako bi se olakšalo brtvljenje izdania i poboljšao</a:t>
            </a:r>
            <a:r>
              <a:rPr lang="sr-Latn-ME" baseline="0" dirty="0"/>
              <a:t> prenos toplote prema tlu</a:t>
            </a:r>
            <a:r>
              <a:rPr lang="sr-Latn-ME" dirty="0"/>
              <a:t>.</a:t>
            </a:r>
          </a:p>
          <a:p>
            <a:r>
              <a:rPr lang="sr-Latn-ME" dirty="0"/>
              <a:t>U situacijama kada su bušotine u čvrstim</a:t>
            </a:r>
            <a:r>
              <a:rPr lang="sr-Latn-ME" baseline="0" dirty="0"/>
              <a:t> stijenama, onda se one ne popunjavaju nego se pusti da u njih prodre podzemna voda.</a:t>
            </a:r>
          </a:p>
          <a:p>
            <a:r>
              <a:rPr lang="sr-Latn-ME" baseline="0" dirty="0"/>
              <a:t>Osim konfiguracije sa jednom U-cijevi, nekad se koriste konfiguracije sa dvije U-cijevi (double U-tube). U ovom slučaju se postiže manji toplotni otpor bušotine i smanjuje se ukupna potrebna dužina geotermalnog izmjenjivača.</a:t>
            </a:r>
            <a:endParaRPr lang="en-GB" dirty="0"/>
          </a:p>
        </p:txBody>
      </p:sp>
      <p:sp>
        <p:nvSpPr>
          <p:cNvPr id="4" name="Slide Number Placeholder 3"/>
          <p:cNvSpPr>
            <a:spLocks noGrp="1"/>
          </p:cNvSpPr>
          <p:nvPr>
            <p:ph type="sldNum" sz="quarter" idx="10"/>
          </p:nvPr>
        </p:nvSpPr>
        <p:spPr/>
        <p:txBody>
          <a:bodyPr/>
          <a:lstStyle/>
          <a:p>
            <a:fld id="{A6640469-A81F-43A5-B510-F973978BED2F}" type="slidenum">
              <a:rPr lang="en-US" smtClean="0"/>
              <a:t>25</a:t>
            </a:fld>
            <a:endParaRPr lang="en-US" dirty="0"/>
          </a:p>
        </p:txBody>
      </p:sp>
    </p:spTree>
    <p:extLst>
      <p:ext uri="{BB962C8B-B14F-4D97-AF65-F5344CB8AC3E}">
        <p14:creationId xmlns:p14="http://schemas.microsoft.com/office/powerpoint/2010/main" val="2485292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Efikasnost</a:t>
            </a:r>
            <a:r>
              <a:rPr lang="sr-Latn-ME" baseline="0" dirty="0"/>
              <a:t> geotermalnog razmjenjivača toplote je proporcionalna toplotnoj provodljivosti tla. Primjera radi, toplotna provodljivost granita je 3.3 W/mK i ona je oko tri puta veća od toplotne provodljivosti gline ili ilovače koja je oko 1.1 W/mK. U prethodnom periodu su rađena značajna istraživanja u oblasti razvoja tzv. testa toplotnog odziva tla u kojem se dobija vrijednost toplotne provodljivosti tla, koja se koristi kao ulazni podatak u softverima za projektovanje i simulaciju rada sistema.</a:t>
            </a:r>
          </a:p>
          <a:p>
            <a:endParaRPr lang="sr-Latn-ME" baseline="0" dirty="0"/>
          </a:p>
          <a:p>
            <a:r>
              <a:rPr lang="sr-Latn-ME" baseline="0" dirty="0"/>
              <a:t>Toplotni otpor bušotine zavisi od sastava i protoka fluida za razmjenu toplote, prečnika bušotine, materijala cijevi, konfuiguracije (jedna U-cijev, dvije U-cijevi, koaksijalno...), materijala ispune bušotine. Što je toplotni otpor pojedinih komponenti bušotine veći, to će bit veća potrebna dužina geotermalnog izmjenjivača (broj bušotina x dubina bušotine).</a:t>
            </a:r>
          </a:p>
          <a:p>
            <a:r>
              <a:rPr lang="sr-Latn-ME" baseline="0" dirty="0"/>
              <a:t>Tipični materijali koji se koriste kod bušotinskog izmjenjivača toplote rezultuju relativno velikim toplotnim otporom bušotine. Primjera radi HDPE od kojeg se izrađuju cijevi ima provodljivost oko 0.4 W/mK, ispune na bazi bentonita imaju toplotnu provodljivost 0.69 W/mK. S druge strane toplotna provodljivost zemlje je u granicama 0.5 – 3.8 W/mK, a strijena 1.00 – 6.90 W/mK.</a:t>
            </a:r>
          </a:p>
          <a:p>
            <a:r>
              <a:rPr lang="sr-Latn-ME" baseline="0" dirty="0"/>
              <a:t>Značajni napori su uloženi tzv termički unaprijeđenih materijala za ispunu bušotine (materijali za ispunu koji imaju veću vrijednost koeficijenta provođenja toplote).</a:t>
            </a:r>
          </a:p>
          <a:p>
            <a:endParaRPr lang="sr-Latn-ME" baseline="0" dirty="0"/>
          </a:p>
          <a:p>
            <a:r>
              <a:rPr lang="sr-Latn-ME" baseline="0" dirty="0"/>
              <a:t>Što se tiče neporemećene temperature tla, softveri za projektovanje i simulaciju najčešće koriste njenu srednju vrijednost po dubini bušotine. Razmjena toplote sa tlom radi prema ovoj neporemećenoj temperaturi tla i potrebna dužina geotermalnog izmjenjivača je proporcionalna razlici neporemećene temperature tla i minimalne (odnosno maksimalne) projektne temperature fluida za razmjenu toplote na ulazu u toplotnu pumpu.</a:t>
            </a:r>
          </a:p>
          <a:p>
            <a:r>
              <a:rPr lang="sr-Latn-ME" baseline="0" dirty="0"/>
              <a:t>Npr. Ako govorimo o režimu grijanja, onda je minimalna temperatura fluida na ulazu u toplotnu pumpu reda veličine 3oC, onda je u području gdje je neporemećena temperatura tla 8oC u odnosu na područje gdje je neporemećena temperatura tla 18oC, tri puta manja razlika temperatura.</a:t>
            </a:r>
          </a:p>
          <a:p>
            <a:endParaRPr lang="sr-Latn-ME" baseline="0" dirty="0"/>
          </a:p>
          <a:p>
            <a:r>
              <a:rPr lang="sr-Latn-ME" baseline="0" dirty="0"/>
              <a:t>Protok fluida za razmjenu toplote je uključen kroz toplotni otpor cijele bušotine. Protok treba da bude dovoljno veliki da bi strujanje bilo turbulentno. Najčešće se koristi čista voda, ili u krajevima sa hladnijom klimom rastvor vode i antifriza.</a:t>
            </a:r>
          </a:p>
          <a:p>
            <a:endParaRPr lang="sr-Latn-ME" baseline="0" dirty="0"/>
          </a:p>
          <a:p>
            <a:r>
              <a:rPr lang="sr-Latn-ME" baseline="0" dirty="0"/>
              <a:t>Manje uticajni parametri su: varijacija toplotne provodljivosti tla, varijacije temperature na površini tla i efekti strujanja podzemne vode.</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26</a:t>
            </a:fld>
            <a:endParaRPr lang="en-US" dirty="0"/>
          </a:p>
        </p:txBody>
      </p:sp>
    </p:spTree>
    <p:extLst>
      <p:ext uri="{BB962C8B-B14F-4D97-AF65-F5344CB8AC3E}">
        <p14:creationId xmlns:p14="http://schemas.microsoft.com/office/powerpoint/2010/main" val="1345818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Prostiranje toplote kroz tlo opisuje parcijalna diferencijalna jednačina difuzije</a:t>
            </a:r>
            <a:r>
              <a:rPr lang="sr-Latn-ME" baseline="0" dirty="0"/>
              <a:t> toplote u cilindričnim koordinatama...</a:t>
            </a:r>
          </a:p>
          <a:p>
            <a:r>
              <a:rPr lang="sr-Latn-ME" baseline="0" dirty="0"/>
              <a:t>Nekoliko varijacija analitičkih modela postoji za proračun raspodjele temperature oko bušotine i neke od njih su uključene u komercijalne softvere. Tu su modeli koji su zasnovani na analitičkom rješenju za linijski i na analitičkom rješenju za cilindrični izvor toplote.</a:t>
            </a:r>
          </a:p>
          <a:p>
            <a:r>
              <a:rPr lang="sr-Latn-ME" baseline="0" dirty="0"/>
              <a:t>Modeli koji su zasnovani na analitičkom rješenju za linijski zvor toplote se dalje dijele na rješenja za linijski izvor beskonačne dužine (rješenja zasnovana na Kelvinovom rješenju) i linijski izvor toplote konačne dužine (Eskilsonovo rješenje). Rješenja zasnovana na modelu za cilindrični izvor toplote su u stvari zasnovana na analitičkom rješenju Carslaw i Jaeger.</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27</a:t>
            </a:fld>
            <a:endParaRPr lang="en-US" dirty="0"/>
          </a:p>
        </p:txBody>
      </p:sp>
    </p:spTree>
    <p:extLst>
      <p:ext uri="{BB962C8B-B14F-4D97-AF65-F5344CB8AC3E}">
        <p14:creationId xmlns:p14="http://schemas.microsoft.com/office/powerpoint/2010/main" val="412383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p>
        </p:txBody>
      </p:sp>
      <p:sp>
        <p:nvSpPr>
          <p:cNvPr id="4" name="Slide Number Placeholder 3"/>
          <p:cNvSpPr>
            <a:spLocks noGrp="1"/>
          </p:cNvSpPr>
          <p:nvPr>
            <p:ph type="sldNum" sz="quarter" idx="10"/>
          </p:nvPr>
        </p:nvSpPr>
        <p:spPr/>
        <p:txBody>
          <a:bodyPr/>
          <a:lstStyle/>
          <a:p>
            <a:fld id="{A6640469-A81F-43A5-B510-F973978BED2F}" type="slidenum">
              <a:rPr lang="en-US" smtClean="0"/>
              <a:t>2</a:t>
            </a:fld>
            <a:endParaRPr lang="en-US" dirty="0"/>
          </a:p>
        </p:txBody>
      </p:sp>
    </p:spTree>
    <p:extLst>
      <p:ext uri="{BB962C8B-B14F-4D97-AF65-F5344CB8AC3E}">
        <p14:creationId xmlns:p14="http://schemas.microsoft.com/office/powerpoint/2010/main" val="3306758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Modeli</a:t>
            </a:r>
            <a:r>
              <a:rPr lang="sr-Latn-ME" baseline="0" dirty="0"/>
              <a:t> zasnovani na analitičkom rješenju za linijski izvor toplote konačne dužine</a:t>
            </a:r>
            <a:r>
              <a:rPr lang="en-US" baseline="0" dirty="0"/>
              <a:t>…</a:t>
            </a:r>
          </a:p>
          <a:p>
            <a:r>
              <a:rPr lang="en-US" baseline="0" dirty="0" err="1"/>
              <a:t>Gdje</a:t>
            </a:r>
            <a:r>
              <a:rPr lang="en-US" baseline="0" dirty="0"/>
              <a:t> je g </a:t>
            </a:r>
            <a:r>
              <a:rPr lang="en-US" baseline="0" dirty="0" err="1"/>
              <a:t>bezdimenzioni</a:t>
            </a:r>
            <a:r>
              <a:rPr lang="en-US" baseline="0" dirty="0"/>
              <a:t> </a:t>
            </a:r>
            <a:r>
              <a:rPr lang="en-US" baseline="0" dirty="0" err="1"/>
              <a:t>faktor</a:t>
            </a:r>
            <a:r>
              <a:rPr lang="en-US" baseline="0" dirty="0"/>
              <a:t> </a:t>
            </a:r>
            <a:r>
              <a:rPr lang="en-US" baseline="0" dirty="0" err="1"/>
              <a:t>odziva</a:t>
            </a:r>
            <a:r>
              <a:rPr lang="en-US" baseline="0" dirty="0"/>
              <a:t> temperature </a:t>
            </a:r>
            <a:r>
              <a:rPr lang="en-US" baseline="0" dirty="0" err="1"/>
              <a:t>definisan</a:t>
            </a:r>
            <a:r>
              <a:rPr lang="en-US" baseline="0" dirty="0"/>
              <a:t> sa…</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28</a:t>
            </a:fld>
            <a:endParaRPr lang="en-US" dirty="0"/>
          </a:p>
        </p:txBody>
      </p:sp>
    </p:spTree>
    <p:extLst>
      <p:ext uri="{BB962C8B-B14F-4D97-AF65-F5344CB8AC3E}">
        <p14:creationId xmlns:p14="http://schemas.microsoft.com/office/powerpoint/2010/main" val="2166851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Ono </a:t>
            </a:r>
            <a:r>
              <a:rPr lang="sr-Latn-ME" dirty="0"/>
              <a:t>š</a:t>
            </a:r>
            <a:r>
              <a:rPr lang="en-US" dirty="0"/>
              <a:t>to </a:t>
            </a:r>
            <a:r>
              <a:rPr lang="en-US" dirty="0" err="1"/>
              <a:t>nas</a:t>
            </a:r>
            <a:r>
              <a:rPr lang="en-US" dirty="0"/>
              <a:t> vi</a:t>
            </a:r>
            <a:r>
              <a:rPr lang="sr-Latn-ME" dirty="0"/>
              <a:t>š</a:t>
            </a:r>
            <a:r>
              <a:rPr lang="en-US" dirty="0"/>
              <a:t>e </a:t>
            </a:r>
            <a:r>
              <a:rPr lang="en-US" dirty="0" err="1"/>
              <a:t>interesuje</a:t>
            </a:r>
            <a:r>
              <a:rPr lang="en-US" dirty="0"/>
              <a:t> je pro</a:t>
            </a:r>
            <a:r>
              <a:rPr lang="sr-Latn-ME" dirty="0"/>
              <a:t>mjena temperature fluida za razmjenu toplote a ne sama promjena temperature tla</a:t>
            </a:r>
            <a:r>
              <a:rPr lang="sr-Latn-ME" baseline="0" dirty="0"/>
              <a:t> koja se računa na osnovu prethodnih jednačina...</a:t>
            </a:r>
          </a:p>
          <a:p>
            <a:r>
              <a:rPr lang="sr-Latn-ME" baseline="0" dirty="0"/>
              <a:t>Da bismo izračunali promjenu temperature fluida, mi prvo trebamo da izračunamo temperaturu zida bušotine tao što u prethodnim izrazima stavimo da je r=rb, odnosno toplotni otpor tla Rg </a:t>
            </a:r>
          </a:p>
          <a:p>
            <a:r>
              <a:rPr lang="sr-Latn-ME" baseline="0" dirty="0"/>
              <a:t>Sledeće što trebamo da izračunamo je toplotni otpor bušotine, Rb.</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29</a:t>
            </a:fld>
            <a:endParaRPr lang="en-US" dirty="0"/>
          </a:p>
        </p:txBody>
      </p:sp>
    </p:spTree>
    <p:extLst>
      <p:ext uri="{BB962C8B-B14F-4D97-AF65-F5344CB8AC3E}">
        <p14:creationId xmlns:p14="http://schemas.microsoft.com/office/powerpoint/2010/main" val="3929935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Koncept toplotnog otpora bušotine je shematski prikazan na slici... Podsjetimo se da je svrha</a:t>
            </a:r>
            <a:r>
              <a:rPr lang="sr-Latn-ME" baseline="0" dirty="0"/>
              <a:t> bušotinskog izmjenjivača toplote da toplotu odbaci na tlo, ili da je preuzme od tla, a u tome elementi koji se nalaze uutar same bušotine predstavljaju otpor proistiranju toplote.</a:t>
            </a:r>
          </a:p>
          <a:p>
            <a:r>
              <a:rPr lang="sr-Latn-ME" baseline="0" dirty="0"/>
              <a:t>U slučaju odbacivanja toplote (sezona hlađenja, ljeto) toplota treba da pređe sa fluida na zid cijevi konvekcijom, onda kondukcijom kroz zid cijevi i na kraju kondukcijom kroz materijal ispune bušotine.</a:t>
            </a:r>
          </a:p>
          <a:p>
            <a:endParaRPr lang="sr-Latn-ME" baseline="0" dirty="0"/>
          </a:p>
          <a:p>
            <a:r>
              <a:rPr lang="sr-Latn-ME" baseline="0" dirty="0"/>
              <a:t>Iako je naizgled sasvim jednostavan problem, pokazuje se da je računanje toplotnog otpora bušotine kompleksan problem. Toplotni fluksevi sa pojedinačnih grana q1 i q2 nisu jednaki (osim na dnu bušotine) i variraju sa dubinom. Osim što imamo odavanje toplote od cijevi prema zidu bušotine imamo i kratku vezu, jedan dio toplote se razmjenjuje međusobno između dva kraka cijevi. </a:t>
            </a:r>
          </a:p>
          <a:p>
            <a:endParaRPr lang="sr-Latn-ME" baseline="0" dirty="0"/>
          </a:p>
          <a:p>
            <a:endParaRPr lang="sr-Latn-ME" baseline="0" dirty="0"/>
          </a:p>
          <a:p>
            <a:r>
              <a:rPr lang="sr-Latn-ME" baseline="0" dirty="0"/>
              <a:t> </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30</a:t>
            </a:fld>
            <a:endParaRPr lang="en-US" dirty="0"/>
          </a:p>
        </p:txBody>
      </p:sp>
    </p:spTree>
    <p:extLst>
      <p:ext uri="{BB962C8B-B14F-4D97-AF65-F5344CB8AC3E}">
        <p14:creationId xmlns:p14="http://schemas.microsoft.com/office/powerpoint/2010/main" val="1684692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Cijevi se uglavnom rade od polietilena visoke gustine</a:t>
            </a:r>
            <a:r>
              <a:rPr lang="sr-Latn-ME" baseline="0" dirty="0"/>
              <a:t> (high density polyethylene, HDPE). Debljina zida se obično izražava preko standard dimension ratio (SDR) koji predstavlja odnos spoljašnjeg prečnika i debljine zida cijevi. Manja SDR vrijednost znači deblji zid cijevi i da cijev može da izrdži veće vrijednosti pritiska.</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31</a:t>
            </a:fld>
            <a:endParaRPr lang="en-US" dirty="0"/>
          </a:p>
        </p:txBody>
      </p:sp>
    </p:spTree>
    <p:extLst>
      <p:ext uri="{BB962C8B-B14F-4D97-AF65-F5344CB8AC3E}">
        <p14:creationId xmlns:p14="http://schemas.microsoft.com/office/powerpoint/2010/main" val="2973904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Par riječi o materijalima koji se koriste za ispunu bušotine.</a:t>
            </a:r>
          </a:p>
          <a:p>
            <a:r>
              <a:rPr lang="sr-Latn-ME" dirty="0"/>
              <a:t>Od ispune</a:t>
            </a:r>
            <a:r>
              <a:rPr lang="sr-Latn-ME" baseline="0" dirty="0"/>
              <a:t> bušotine se očekuje da zaštiti podzemne vode od kontaminacije, da unaprijedi prostiranje toplote prema tlu, da se lako instalira i da nije skup. Tradicionalni materijali za ispunu su zasnovani na bentonitu ili na cementu. Od izbora materijala ispune zavisi cijena instalacije: bentonit je jeftiniji od cementa za instalaciju jer se lakše pumpa, ali mu je toplotna provodljivost manja. S druge strane, korišćenje materijala s većom toplotnom rprovodljivošću rezultira manjim toplotnim otporom bušotine što na kraju ima kao rezultat manju potrebnu dužinu izmjenjivača, odnosno manje bušenja. Dakle, odlučuje se između više bušenja s manjom cijenom po bušotini i manje bušenja s većom cijenom po bušotini.</a:t>
            </a:r>
          </a:p>
          <a:p>
            <a:r>
              <a:rPr lang="sr-Latn-ME" baseline="0" dirty="0"/>
              <a:t>Generalno, gornja granica toplotne provodljivosti ispune bušotine koja se može postići u praksi je 1.7 W/mK.</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32</a:t>
            </a:fld>
            <a:endParaRPr lang="en-US" dirty="0"/>
          </a:p>
        </p:txBody>
      </p:sp>
    </p:spTree>
    <p:extLst>
      <p:ext uri="{BB962C8B-B14F-4D97-AF65-F5344CB8AC3E}">
        <p14:creationId xmlns:p14="http://schemas.microsoft.com/office/powerpoint/2010/main" val="2894547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Kod grafičke metode,</a:t>
            </a:r>
            <a:r>
              <a:rPr lang="sr-Latn-ME" baseline="0" dirty="0"/>
              <a:t> crta se promjena srednje temperature fluida za razmjenu toplote kao funkcija od prirodnog logaritma od vremena i primjećujemo da je zavisnost linearna. M predstavlja nagib linije</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34</a:t>
            </a:fld>
            <a:endParaRPr lang="en-US" dirty="0"/>
          </a:p>
        </p:txBody>
      </p:sp>
    </p:spTree>
    <p:extLst>
      <p:ext uri="{BB962C8B-B14F-4D97-AF65-F5344CB8AC3E}">
        <p14:creationId xmlns:p14="http://schemas.microsoft.com/office/powerpoint/2010/main" val="3883643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Kada je poznata g funkcija, onda se odziv bušotine na bilo koji toplotni puls može izračunati primjenom metode superpozicije</a:t>
            </a:r>
            <a:r>
              <a:rPr lang="sr-Latn-ME" baseline="0" dirty="0"/>
              <a:t> koja je lisutrovana na slici za slučaj četiri vremenska intervala (vremenski interval je proizvoljan, može da bude sat, mjesec...). Osnovni toplotni puls q1 se primjenjuje za svo vrijeme koje se razmatra i označen je sa Q1, Sledeći pulsevi se superponiraju kao Q2=q2-q1</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35</a:t>
            </a:fld>
            <a:endParaRPr lang="en-US" dirty="0"/>
          </a:p>
        </p:txBody>
      </p:sp>
    </p:spTree>
    <p:extLst>
      <p:ext uri="{BB962C8B-B14F-4D97-AF65-F5344CB8AC3E}">
        <p14:creationId xmlns:p14="http://schemas.microsoft.com/office/powerpoint/2010/main" val="3753534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Za</a:t>
            </a:r>
            <a:r>
              <a:rPr lang="sr-Latn-ME" baseline="0" dirty="0"/>
              <a:t> veće objekte nije dovoljna jedna nego čitav niz bušotina. </a:t>
            </a:r>
            <a:r>
              <a:rPr lang="sr-Latn-ME" dirty="0"/>
              <a:t>Geotermalni izmjenjivač toplote sadrži veći</a:t>
            </a:r>
            <a:r>
              <a:rPr lang="sr-Latn-ME" baseline="0" dirty="0"/>
              <a:t> broj bušotina koje su međusobno povezane. Kad kažemo dužina geotermalnog izmjenjivača toplote, pod tim se podrazumijeva proizvod broja bušotina NB i dubine bušotine H, L=NB x H.</a:t>
            </a:r>
          </a:p>
          <a:p>
            <a:endParaRPr lang="sr-Latn-ME" baseline="0" dirty="0"/>
          </a:p>
          <a:p>
            <a:r>
              <a:rPr lang="sr-Latn-ME" baseline="0" dirty="0"/>
              <a:t>Jedan od glavnih zadataka projektovanja geotermalnog izmjenjivača toplote je da se da se odredi broj bušotina i rastojanje između njih, tako da se obezbijedi da u toku njegovog životnog vijeka temperature fluida za razmjenu toplote na ulazu u toplotnu pumpu budu unutar projektnih granica. </a:t>
            </a:r>
          </a:p>
          <a:p>
            <a:endParaRPr lang="sr-Latn-ME" baseline="0" dirty="0"/>
          </a:p>
          <a:p>
            <a:r>
              <a:rPr lang="sr-Latn-ME" baseline="0" dirty="0"/>
              <a:t>Ako se geotermalni izmjenjivač predimenzioniše, možemo da dođemo u situaciju da je projekat neisplativ.</a:t>
            </a:r>
          </a:p>
          <a:p>
            <a:r>
              <a:rPr lang="sr-Latn-ME" baseline="0" dirty="0"/>
              <a:t>Ako se geotermalni izmjenjivač poddimenzioniše, onda ne može da zadovolji potrebe zgrade za grijanjem i hlađenjem (temperature na ulazu u toplotnu pumpu će bit van prihvatljivih granica). </a:t>
            </a:r>
          </a:p>
          <a:p>
            <a:endParaRPr lang="sr-Latn-ME" baseline="0" dirty="0"/>
          </a:p>
          <a:p>
            <a:r>
              <a:rPr lang="sr-Latn-ME" dirty="0"/>
              <a:t>Kod sistema sa više bušotina dodatna komplikacija je što bušotine međusobno termalno interaguju. Pogrešan bi bio pristup da se smatra da se temperatura zemlje ne mijenja. Neporemećena temperatura tla je neka rvnotežna</a:t>
            </a:r>
            <a:r>
              <a:rPr lang="sr-Latn-ME" baseline="0" dirty="0"/>
              <a:t> temperatura koja se uspostavlja kao rezultat bilansa flukseva iz unutrašnjosti zemlje i flukseva na samoj površini. Uslijed periodičnog odbacivanja i apsorpcije toplote iz zemlje, dolazi do promjene temperature tla unutar zapremine u kojoj se nalazi geotermalni izmjenjivač.</a:t>
            </a:r>
          </a:p>
          <a:p>
            <a:endParaRPr lang="sr-Latn-ME" baseline="0" dirty="0"/>
          </a:p>
          <a:p>
            <a:r>
              <a:rPr lang="sr-Latn-ME" baseline="0" dirty="0"/>
              <a:t>Ukoliko je npr toplotno opterećenje za hlađenje veće od toplotnog opterećenja za grijanje, to znači da se u toku jedne godine više toplote odbaci u zemlju nego što se uzme iz nje i da se iz godine u godinu temperatura zemlje povećava. Uslijed toga, efikasnost toplotne pumpe u režimu hlađenja opada, a u režimu grijanja raste. Slična situacija, samo obrnuto je kad je veće toplotno opterećenje za grijanje. U ovim slučajevima, uobičajeno se koriste hibridni sistemi (npr. Sa rashladnom kulom).</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36</a:t>
            </a:fld>
            <a:endParaRPr lang="en-US" dirty="0"/>
          </a:p>
        </p:txBody>
      </p:sp>
    </p:spTree>
    <p:extLst>
      <p:ext uri="{BB962C8B-B14F-4D97-AF65-F5344CB8AC3E}">
        <p14:creationId xmlns:p14="http://schemas.microsoft.com/office/powerpoint/2010/main" val="1423700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Izraz za računanje potrebne dužine izmjenjivača toplote se u stvari koristi dva</a:t>
            </a:r>
            <a:r>
              <a:rPr lang="sr-Latn-ME" baseline="0" dirty="0"/>
              <a:t> puta: jednom da se izračuna potrebna dužina izmjenjivača za grijanje i drugi put da se izračuna potrebna dužina izmjenjivača za hlađenje. Na projektantu je onda da odluči koju će vrijednost da usvoji: veću, kako bi sa geotermalnim izmjenjivačem zadovoljio potrebe i za grijanjem i za hlađenjem, ili manju, npr. ako je manja za hlađenje, da se onda za grijanje koristi neki dodatni izvor toplote, ili ako je manja za grijanje, da se koristi hibridni sistem, npr sa rahladnom kulom da se odbaci višak toplote ljeti.</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37</a:t>
            </a:fld>
            <a:endParaRPr lang="en-US" dirty="0"/>
          </a:p>
        </p:txBody>
      </p:sp>
    </p:spTree>
    <p:extLst>
      <p:ext uri="{BB962C8B-B14F-4D97-AF65-F5344CB8AC3E}">
        <p14:creationId xmlns:p14="http://schemas.microsoft.com/office/powerpoint/2010/main" val="699051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Ovdje</a:t>
            </a:r>
            <a:r>
              <a:rPr lang="en-US" dirty="0"/>
              <a:t> je </a:t>
            </a:r>
            <a:r>
              <a:rPr lang="en-US" dirty="0" err="1"/>
              <a:t>mo</a:t>
            </a:r>
            <a:r>
              <a:rPr lang="sr-Latn-ME" dirty="0"/>
              <a:t>ž</a:t>
            </a:r>
            <a:r>
              <a:rPr lang="en-US" dirty="0"/>
              <a:t>da </a:t>
            </a:r>
            <a:r>
              <a:rPr lang="en-US" dirty="0" err="1"/>
              <a:t>ispravno</a:t>
            </a:r>
            <a:r>
              <a:rPr lang="en-US" dirty="0"/>
              <a:t> da se </a:t>
            </a:r>
            <a:r>
              <a:rPr lang="en-US" dirty="0" err="1"/>
              <a:t>ka</a:t>
            </a:r>
            <a:r>
              <a:rPr lang="sr-Latn-ME" dirty="0"/>
              <a:t>ž</a:t>
            </a:r>
            <a:r>
              <a:rPr lang="en-US" dirty="0"/>
              <a:t>e </a:t>
            </a:r>
            <a:r>
              <a:rPr lang="en-US" dirty="0" err="1"/>
              <a:t>toplotno</a:t>
            </a:r>
            <a:r>
              <a:rPr lang="en-US" dirty="0"/>
              <a:t> </a:t>
            </a:r>
            <a:r>
              <a:rPr lang="en-US" dirty="0" err="1"/>
              <a:t>optere</a:t>
            </a:r>
            <a:r>
              <a:rPr lang="sr-Latn-ME" dirty="0"/>
              <a:t>ć</a:t>
            </a:r>
            <a:r>
              <a:rPr lang="en-US" dirty="0" err="1"/>
              <a:t>enje</a:t>
            </a:r>
            <a:r>
              <a:rPr lang="en-US" dirty="0"/>
              <a:t> </a:t>
            </a:r>
            <a:r>
              <a:rPr lang="en-US" dirty="0" err="1"/>
              <a:t>toplotne</a:t>
            </a:r>
            <a:r>
              <a:rPr lang="en-US" dirty="0"/>
              <a:t> </a:t>
            </a:r>
            <a:r>
              <a:rPr lang="en-US" dirty="0" err="1"/>
              <a:t>pumpe</a:t>
            </a:r>
            <a:r>
              <a:rPr lang="en-US" dirty="0"/>
              <a:t> </a:t>
            </a:r>
            <a:r>
              <a:rPr lang="en-US" dirty="0" err="1"/>
              <a:t>umjesto</a:t>
            </a:r>
            <a:r>
              <a:rPr lang="en-US" dirty="0"/>
              <a:t> </a:t>
            </a:r>
            <a:r>
              <a:rPr lang="en-US" dirty="0" err="1"/>
              <a:t>toplotno</a:t>
            </a:r>
            <a:r>
              <a:rPr lang="en-US" dirty="0"/>
              <a:t> </a:t>
            </a:r>
            <a:r>
              <a:rPr lang="en-US" dirty="0" err="1"/>
              <a:t>optere</a:t>
            </a:r>
            <a:r>
              <a:rPr lang="sr-Latn-ME" dirty="0"/>
              <a:t>ć</a:t>
            </a:r>
            <a:r>
              <a:rPr lang="en-US" dirty="0" err="1"/>
              <a:t>enje</a:t>
            </a:r>
            <a:r>
              <a:rPr lang="en-US" dirty="0"/>
              <a:t> </a:t>
            </a:r>
            <a:r>
              <a:rPr lang="en-US" dirty="0" err="1"/>
              <a:t>zgrade</a:t>
            </a:r>
            <a:r>
              <a:rPr lang="en-US" dirty="0"/>
              <a:t>,</a:t>
            </a:r>
            <a:r>
              <a:rPr lang="en-US" baseline="0" dirty="0"/>
              <a:t> </a:t>
            </a:r>
            <a:r>
              <a:rPr lang="en-US" baseline="0" dirty="0" err="1"/>
              <a:t>jer</a:t>
            </a:r>
            <a:r>
              <a:rPr lang="en-US" baseline="0" dirty="0"/>
              <a:t> se </a:t>
            </a:r>
            <a:r>
              <a:rPr lang="en-US" baseline="0" dirty="0" err="1"/>
              <a:t>dio</a:t>
            </a:r>
            <a:r>
              <a:rPr lang="en-US" baseline="0" dirty="0"/>
              <a:t> </a:t>
            </a:r>
            <a:r>
              <a:rPr lang="en-US" baseline="0" dirty="0" err="1"/>
              <a:t>toplotnog</a:t>
            </a:r>
            <a:r>
              <a:rPr lang="en-US" baseline="0" dirty="0"/>
              <a:t> </a:t>
            </a:r>
            <a:r>
              <a:rPr lang="en-US" baseline="0" dirty="0" err="1"/>
              <a:t>optere</a:t>
            </a:r>
            <a:r>
              <a:rPr lang="sr-Latn-ME" baseline="0" dirty="0"/>
              <a:t>ćenja zgrade možda pokriva na drugi način.</a:t>
            </a:r>
          </a:p>
          <a:p>
            <a:r>
              <a:rPr lang="sr-Latn-ME" baseline="0" dirty="0"/>
              <a:t>Toplotna opterećenja tla, qm i qa mogu da se izračunaju posredno, korišćenjem tzv. koncepta faktora opterećenja.</a:t>
            </a:r>
          </a:p>
          <a:p>
            <a:r>
              <a:rPr lang="sr-Latn-ME" baseline="0" dirty="0"/>
              <a:t>Još jednom napomena, toplota koja se odbacuje u zemlju se uzima sa znakom +, dok se toplota koja se uzima iz zemlje uzima sa znakom -. Dakle, toplotno opterećenje tla na nivou godine može da bude i pozitivno i negativno, zavisno od toga da li je dominantno hlađenje ili grijanje.</a:t>
            </a:r>
          </a:p>
        </p:txBody>
      </p:sp>
      <p:sp>
        <p:nvSpPr>
          <p:cNvPr id="4" name="Slide Number Placeholder 3"/>
          <p:cNvSpPr>
            <a:spLocks noGrp="1"/>
          </p:cNvSpPr>
          <p:nvPr>
            <p:ph type="sldNum" sz="quarter" idx="10"/>
          </p:nvPr>
        </p:nvSpPr>
        <p:spPr/>
        <p:txBody>
          <a:bodyPr/>
          <a:lstStyle/>
          <a:p>
            <a:fld id="{A6640469-A81F-43A5-B510-F973978BED2F}" type="slidenum">
              <a:rPr lang="en-US" smtClean="0"/>
              <a:t>38</a:t>
            </a:fld>
            <a:endParaRPr lang="en-US" dirty="0"/>
          </a:p>
        </p:txBody>
      </p:sp>
    </p:spTree>
    <p:extLst>
      <p:ext uri="{BB962C8B-B14F-4D97-AF65-F5344CB8AC3E}">
        <p14:creationId xmlns:p14="http://schemas.microsoft.com/office/powerpoint/2010/main" val="30346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b="0" kern="0" dirty="0">
                <a:solidFill>
                  <a:srgbClr val="FF0000"/>
                </a:solidFill>
                <a:latin typeface="Arial"/>
                <a:cs typeface="Arial"/>
              </a:rPr>
              <a:t>Pretpostavka</a:t>
            </a:r>
            <a:r>
              <a:rPr lang="sr-Latn-ME" b="0" kern="0" baseline="0" dirty="0">
                <a:solidFill>
                  <a:srgbClr val="FF0000"/>
                </a:solidFill>
                <a:latin typeface="Arial"/>
                <a:cs typeface="Arial"/>
              </a:rPr>
              <a:t> je da je zemlja u vrijeme svog nastanka (prije oko 4.5 milijardi godina) bila istopljena masa. Kada osim Sunca spolja, ne bi bilo nekog drugog izvora energije u unutrašnjosti zemlje, ona bi se sasvim ohladila još prije mnogo miliona godina. Ipak, to se nije dogodilo zbog raspada radioaktivnih izotopa u unutrašnjosti zemlje.</a:t>
            </a:r>
            <a:endParaRPr lang="sr-Latn-ME" b="0" kern="0" dirty="0">
              <a:solidFill>
                <a:srgbClr val="FF0000"/>
              </a:solidFill>
              <a:latin typeface="Arial"/>
              <a:cs typeface="Arial"/>
            </a:endParaRPr>
          </a:p>
          <a:p>
            <a:endParaRPr lang="sr-Latn-ME" b="1" kern="0" dirty="0">
              <a:solidFill>
                <a:srgbClr val="FF0000"/>
              </a:solidFill>
              <a:latin typeface="Arial"/>
              <a:cs typeface="Arial"/>
            </a:endParaRPr>
          </a:p>
          <a:p>
            <a:r>
              <a:rPr lang="sr-Latn-ME" b="1" kern="0" dirty="0">
                <a:solidFill>
                  <a:srgbClr val="FF0000"/>
                </a:solidFill>
                <a:latin typeface="Arial"/>
                <a:cs typeface="Arial"/>
              </a:rPr>
              <a:t>Unutrašnje jezgro </a:t>
            </a:r>
            <a:r>
              <a:rPr lang="sr-Latn-ME" kern="0" dirty="0">
                <a:solidFill>
                  <a:srgbClr val="000000"/>
                </a:solidFill>
                <a:latin typeface="Arial"/>
                <a:cs typeface="Arial"/>
              </a:rPr>
              <a:t>je sfera prečnika 2600 km gdje su temperature 5000 do 7000</a:t>
            </a:r>
            <a:r>
              <a:rPr lang="sr-Latn-ME" kern="0" baseline="30000" dirty="0">
                <a:solidFill>
                  <a:srgbClr val="000000"/>
                </a:solidFill>
                <a:latin typeface="Arial"/>
                <a:cs typeface="Arial"/>
              </a:rPr>
              <a:t>o</a:t>
            </a:r>
            <a:r>
              <a:rPr lang="sr-Latn-ME" kern="0" dirty="0">
                <a:solidFill>
                  <a:srgbClr val="000000"/>
                </a:solidFill>
                <a:latin typeface="Arial"/>
                <a:cs typeface="Arial"/>
              </a:rPr>
              <a:t>C. Unutrašnje jezgro se uglavnom astoji od gvožđa, nikla, uranijuma, torijuma i drugih teških metala. Zbog visokih pritisaka, unutrašnje jezgro je čvrstog agregatnog stanja</a:t>
            </a:r>
          </a:p>
          <a:p>
            <a:r>
              <a:rPr lang="sr-Latn-ME" b="1" kern="0" dirty="0">
                <a:solidFill>
                  <a:srgbClr val="FF0000"/>
                </a:solidFill>
                <a:latin typeface="Arial"/>
                <a:cs typeface="Arial"/>
              </a:rPr>
              <a:t>Spoljašnje jezgro </a:t>
            </a:r>
            <a:r>
              <a:rPr lang="sr-Latn-ME" kern="0" dirty="0">
                <a:solidFill>
                  <a:srgbClr val="000000"/>
                </a:solidFill>
                <a:latin typeface="Arial"/>
                <a:cs typeface="Arial"/>
              </a:rPr>
              <a:t>je debljine 2100 km i sastoji se od istopljenih metala gvožđa, nikla i lakših elemenata. Temperatura spoljašnjeg jezgra se kreće od 3000 do 5000</a:t>
            </a:r>
            <a:r>
              <a:rPr lang="sr-Latn-ME" kern="0" baseline="30000" dirty="0">
                <a:solidFill>
                  <a:srgbClr val="000000"/>
                </a:solidFill>
                <a:latin typeface="Arial"/>
                <a:cs typeface="Arial"/>
              </a:rPr>
              <a:t>o</a:t>
            </a:r>
            <a:r>
              <a:rPr lang="sr-Latn-ME" kern="0" dirty="0">
                <a:solidFill>
                  <a:srgbClr val="000000"/>
                </a:solidFill>
                <a:latin typeface="Arial"/>
                <a:cs typeface="Arial"/>
              </a:rPr>
              <a:t>C</a:t>
            </a:r>
          </a:p>
          <a:p>
            <a:r>
              <a:rPr lang="sr-Latn-ME" b="1" kern="0" dirty="0">
                <a:solidFill>
                  <a:srgbClr val="FF0000"/>
                </a:solidFill>
                <a:latin typeface="Arial" charset="0"/>
              </a:rPr>
              <a:t>Omotač jezgra </a:t>
            </a:r>
            <a:r>
              <a:rPr lang="sr-Latn-ME" kern="0" dirty="0">
                <a:latin typeface="Arial" charset="0"/>
              </a:rPr>
              <a:t>čini oko 80% Zemljine zapremine i 2/3 njene mase</a:t>
            </a:r>
          </a:p>
          <a:p>
            <a:pPr marL="662868" indent="-278572">
              <a:buFont typeface="Wingdings" panose="05000000000000000000" pitchFamily="2" charset="2"/>
              <a:buChar char="ü"/>
            </a:pPr>
            <a:r>
              <a:rPr lang="sr-Latn-ME" kern="0" dirty="0">
                <a:solidFill>
                  <a:srgbClr val="FF0000"/>
                </a:solidFill>
                <a:latin typeface="Arial" charset="0"/>
              </a:rPr>
              <a:t>Donji dio omotača</a:t>
            </a:r>
            <a:r>
              <a:rPr lang="sr-Latn-ME" kern="0" dirty="0">
                <a:latin typeface="Arial" charset="0"/>
              </a:rPr>
              <a:t> je debljine 2300 km</a:t>
            </a:r>
          </a:p>
          <a:p>
            <a:pPr marL="662868" indent="-278572">
              <a:buFont typeface="Wingdings" panose="05000000000000000000" pitchFamily="2" charset="2"/>
              <a:buChar char="ü"/>
            </a:pPr>
            <a:r>
              <a:rPr lang="sr-Latn-ME" kern="0" dirty="0">
                <a:solidFill>
                  <a:srgbClr val="FF0000"/>
                </a:solidFill>
                <a:latin typeface="Arial" charset="0"/>
              </a:rPr>
              <a:t>Gornji dio omotača</a:t>
            </a:r>
            <a:r>
              <a:rPr lang="sr-Latn-ME" kern="0" dirty="0">
                <a:latin typeface="Arial" charset="0"/>
              </a:rPr>
              <a:t> je debljine 600 km, čvrst je i sadrži džepove – vulkanske rezervoare visoke temperature. Magma se nalazi na spoljašnjoj granici omorača jezgra na dubinama 5-10 km ispod Zemljine kore i njena temperatura se kreće od 650 do 1300</a:t>
            </a:r>
            <a:r>
              <a:rPr lang="sr-Latn-ME" kern="0" baseline="30000" dirty="0">
                <a:latin typeface="Arial" charset="0"/>
              </a:rPr>
              <a:t>o</a:t>
            </a:r>
            <a:r>
              <a:rPr lang="sr-Latn-ME" kern="0" dirty="0">
                <a:latin typeface="Arial" charset="0"/>
              </a:rPr>
              <a:t>C</a:t>
            </a:r>
          </a:p>
          <a:p>
            <a:r>
              <a:rPr lang="sr-Latn-ME" b="1" kern="0" dirty="0">
                <a:solidFill>
                  <a:srgbClr val="FF0000"/>
                </a:solidFill>
                <a:latin typeface="Arial" charset="0"/>
              </a:rPr>
              <a:t>Zemljina kora </a:t>
            </a:r>
            <a:r>
              <a:rPr lang="sr-Latn-ME" kern="0" dirty="0">
                <a:latin typeface="Arial" charset="0"/>
              </a:rPr>
              <a:t>je površinski čvrst, stjenovit omotač koji čini kontinente i okeanska dna. Nejednake je debljine, oko 30-70 km ispod kontinenata i samo 3-7 km ispod okeanskog dna.</a:t>
            </a:r>
          </a:p>
          <a:p>
            <a:r>
              <a:rPr lang="sr-Latn-ME" kern="0" dirty="0">
                <a:latin typeface="Arial" charset="0"/>
              </a:rPr>
              <a:t>Teorija tektonike ploča pretpostavlja da se Zemljina površina sastoji od nekoliko većih krutih ploča (kontinentalnih i okeanskih) na čijim granicama dolazi do horizontalnog pomjeranja,</a:t>
            </a:r>
            <a:r>
              <a:rPr lang="sr-Latn-ME" kern="0" baseline="0" dirty="0">
                <a:latin typeface="Arial" charset="0"/>
              </a:rPr>
              <a:t> pa su na mjestima dodira ploča česti zemljotresi i tu se nalazi većina aktivnih vulkana.</a:t>
            </a:r>
            <a:endParaRPr lang="en-US" kern="0"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3</a:t>
            </a:fld>
            <a:endParaRPr lang="en-US" dirty="0"/>
          </a:p>
        </p:txBody>
      </p:sp>
    </p:spTree>
    <p:extLst>
      <p:ext uri="{BB962C8B-B14F-4D97-AF65-F5344CB8AC3E}">
        <p14:creationId xmlns:p14="http://schemas.microsoft.com/office/powerpoint/2010/main" val="2272509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Kod proračuna dužine geotermalnog izmjenjivača toplote, koriste se tri superponirana</a:t>
            </a:r>
            <a:r>
              <a:rPr lang="sr-Latn-ME" baseline="0" dirty="0"/>
              <a:t> toplotna opterećenja.</a:t>
            </a:r>
          </a:p>
          <a:p>
            <a:r>
              <a:rPr lang="sr-Latn-ME" baseline="0" dirty="0"/>
              <a:t>Ta slučaj da je životni vijek geotermalnog izmjenjivača 20 godina, superponiraju se sledeći toplotni pulsevi qa, qm i qh.</a:t>
            </a:r>
          </a:p>
          <a:p>
            <a:r>
              <a:rPr lang="sr-Latn-ME" baseline="0" dirty="0"/>
              <a:t>Vršno časovno opterećenje je superponirano na kraju životnog vijeka kako bi se uzeo u obzir „najgori scenario“.</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39</a:t>
            </a:fld>
            <a:endParaRPr lang="en-US" dirty="0"/>
          </a:p>
        </p:txBody>
      </p:sp>
    </p:spTree>
    <p:extLst>
      <p:ext uri="{BB962C8B-B14F-4D97-AF65-F5344CB8AC3E}">
        <p14:creationId xmlns:p14="http://schemas.microsoft.com/office/powerpoint/2010/main" val="1626109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Srednja temperatura fluida je značajan parametar koji diktira dužinu</a:t>
            </a:r>
            <a:r>
              <a:rPr lang="sr-Latn-ME" baseline="0" dirty="0"/>
              <a:t> geotermalnog izmjenjivača toplote. On se javlja u imeniocu izraza za računanje potrebne dužine izmjenjivača. Ovo je parametar na koji projektanti mogu najviše da utiču, naravno unutar ograničenja same toplotne pumpe.</a:t>
            </a:r>
          </a:p>
          <a:p>
            <a:r>
              <a:rPr lang="sr-Latn-ME" baseline="0" dirty="0"/>
              <a:t>Srednja temperatura fluida za prenos toplote je povezana sa projektnom temperaturom fluida na ulazu u toplotnu pumpu, kako bi postigli kompromis između investicije u geotermalni izmjenjivač toplote s jedne strane i efikasnosti toplotne pumpe s druge strane.</a:t>
            </a:r>
          </a:p>
          <a:p>
            <a:r>
              <a:rPr lang="sr-Latn-ME" baseline="0" dirty="0"/>
              <a:t>Toplotne pumpe imaju dobar COP pri grijanju do temperature od 0oC i do temperature od 35oC pri hlađenju.</a:t>
            </a:r>
          </a:p>
          <a:p>
            <a:r>
              <a:rPr lang="sr-Latn-ME" baseline="0" dirty="0"/>
              <a:t>Preporuke IGSHPA u pogledu odabira temperature na ulazu u toplotnu pumpu za režim grijanja i hlađenja:  </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40</a:t>
            </a:fld>
            <a:endParaRPr lang="en-US" dirty="0"/>
          </a:p>
        </p:txBody>
      </p:sp>
    </p:spTree>
    <p:extLst>
      <p:ext uri="{BB962C8B-B14F-4D97-AF65-F5344CB8AC3E}">
        <p14:creationId xmlns:p14="http://schemas.microsoft.com/office/powerpoint/2010/main" val="906583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 </a:t>
            </a:r>
            <a:r>
              <a:rPr lang="en-US" dirty="0" err="1"/>
              <a:t>kraju</a:t>
            </a:r>
            <a:r>
              <a:rPr lang="en-US" dirty="0"/>
              <a:t>, </a:t>
            </a:r>
            <a:r>
              <a:rPr lang="sr-Latn-ME" dirty="0"/>
              <a:t>z</a:t>
            </a:r>
            <a:r>
              <a:rPr lang="en-US" dirty="0"/>
              <a:t>a</a:t>
            </a:r>
            <a:r>
              <a:rPr lang="en-US" baseline="0" dirty="0"/>
              <a:t> </a:t>
            </a:r>
            <a:r>
              <a:rPr lang="en-US" baseline="0" dirty="0" err="1"/>
              <a:t>kona</a:t>
            </a:r>
            <a:r>
              <a:rPr lang="sr-Latn-ME" baseline="0" dirty="0"/>
              <a:t>č</a:t>
            </a:r>
            <a:r>
              <a:rPr lang="en-US" baseline="0" dirty="0"/>
              <a:t>an </a:t>
            </a:r>
            <a:r>
              <a:rPr lang="en-US" baseline="0" dirty="0" err="1"/>
              <a:t>prora</a:t>
            </a:r>
            <a:r>
              <a:rPr lang="sr-Latn-ME" baseline="0" dirty="0"/>
              <a:t>č</a:t>
            </a:r>
            <a:r>
              <a:rPr lang="en-US" baseline="0" dirty="0"/>
              <a:t>un </a:t>
            </a:r>
            <a:r>
              <a:rPr lang="en-US" baseline="0" dirty="0" err="1"/>
              <a:t>potrebne</a:t>
            </a:r>
            <a:r>
              <a:rPr lang="en-US" baseline="0" dirty="0"/>
              <a:t> du</a:t>
            </a:r>
            <a:r>
              <a:rPr lang="sr-Latn-ME" baseline="0" dirty="0"/>
              <a:t>žine izmjenjivača toplote, potrebne su vrijednost toplotnog otpora tla povezane sa toplotnim opterećenjem tla u vršnom satu (ili bolje reći danu jer se toplotno opterećenje u vršnom satu uzima u trajanju od 4-6 h), vršnom mjesecu i godišnje toplotno opterećenje. </a:t>
            </a:r>
          </a:p>
          <a:p>
            <a:r>
              <a:rPr lang="sr-Latn-ME" baseline="0" dirty="0"/>
              <a:t>Već ranije smo vidjeli kako izgleda nestacionarni otpor tla za jednu bušotinu (korišćene su g-funkcije), a sada treba da se izračuna nestacionarni toplotni otpor tla, za slučaj kada imamo više bušotina koje termički interaguju.</a:t>
            </a:r>
          </a:p>
          <a:p>
            <a:r>
              <a:rPr lang="sr-Latn-ME" baseline="0" dirty="0"/>
              <a:t>Koristi se princip prostorne </a:t>
            </a:r>
            <a:r>
              <a:rPr lang="sr-Latn-ME" baseline="0"/>
              <a:t>superpozicije.</a:t>
            </a:r>
            <a:endParaRPr lang="sr-Latn-ME" baseline="0" dirty="0"/>
          </a:p>
        </p:txBody>
      </p:sp>
      <p:sp>
        <p:nvSpPr>
          <p:cNvPr id="4" name="Slide Number Placeholder 3"/>
          <p:cNvSpPr>
            <a:spLocks noGrp="1"/>
          </p:cNvSpPr>
          <p:nvPr>
            <p:ph type="sldNum" sz="quarter" idx="10"/>
          </p:nvPr>
        </p:nvSpPr>
        <p:spPr/>
        <p:txBody>
          <a:bodyPr/>
          <a:lstStyle/>
          <a:p>
            <a:fld id="{A6640469-A81F-43A5-B510-F973978BED2F}" type="slidenum">
              <a:rPr lang="en-US" smtClean="0"/>
              <a:t>41</a:t>
            </a:fld>
            <a:endParaRPr lang="en-US" dirty="0"/>
          </a:p>
        </p:txBody>
      </p:sp>
    </p:spTree>
    <p:extLst>
      <p:ext uri="{BB962C8B-B14F-4D97-AF65-F5344CB8AC3E}">
        <p14:creationId xmlns:p14="http://schemas.microsoft.com/office/powerpoint/2010/main" val="1420310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6640469-A81F-43A5-B510-F973978BED2F}" type="slidenum">
              <a:rPr lang="en-US" smtClean="0"/>
              <a:t>44</a:t>
            </a:fld>
            <a:endParaRPr lang="en-US" dirty="0"/>
          </a:p>
        </p:txBody>
      </p:sp>
    </p:spTree>
    <p:extLst>
      <p:ext uri="{BB962C8B-B14F-4D97-AF65-F5344CB8AC3E}">
        <p14:creationId xmlns:p14="http://schemas.microsoft.com/office/powerpoint/2010/main" val="1924071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Promjena temperature tla sa dubinom je funkcija procesa koji se odigravaju na površini (atmosfera i sunčevo zračenje indirektno).</a:t>
            </a:r>
            <a:r>
              <a:rPr lang="sr-Latn-ME" baseline="0" dirty="0"/>
              <a:t> Pod uslovima pod kojima se geotermalni gradijent smatra normalnim, a to je daleko od granica tektonskih ploča, profil temperature sa dubinom može da se podijeli u tri termalna režima:</a:t>
            </a:r>
          </a:p>
          <a:p>
            <a:pPr marL="181240" indent="-181240">
              <a:buFontTx/>
              <a:buChar char="-"/>
            </a:pPr>
            <a:r>
              <a:rPr lang="sr-Latn-ME" baseline="0" dirty="0"/>
              <a:t>najplići, do dubine od oko 5 m gdje je temperatura tla pod uticajem procesa u atmosferi i fluktuira u toku godine sa magnitudom +/- 10oC. Ove oscilacije se prigušuju sa dubinom i gotovo u potpunosti se gube na dubini od 5 m.</a:t>
            </a:r>
          </a:p>
          <a:p>
            <a:pPr marL="181240" indent="-181240">
              <a:buFontTx/>
              <a:buChar char="-"/>
            </a:pPr>
            <a:r>
              <a:rPr lang="sr-Latn-ME" baseline="0" dirty="0"/>
              <a:t>Prelazna zona koja se pruža na dubini od 5 do 10 m i u kojoj dolaze do izražaja oba termička uticaja, i iznad i ispod ovog sloja. U ovoj zoni, temperatura tla je jednaka približno srednjoj godišnjoj temperaturi vazduha.</a:t>
            </a:r>
          </a:p>
          <a:p>
            <a:pPr marL="181240" indent="-181240">
              <a:buFontTx/>
              <a:buChar char="-"/>
            </a:pPr>
            <a:r>
              <a:rPr lang="sr-Latn-ME" baseline="0" dirty="0"/>
              <a:t>Veća dubina od 10 m gdje je temperatura tla pod uticajem geotermnalnih procesa. Sa povećanjem dubine, temperatura tla se povećava za oko 30oC/km ili 3oC/100 m.</a:t>
            </a:r>
          </a:p>
          <a:p>
            <a:pPr defTabSz="966612">
              <a:defRPr/>
            </a:pPr>
            <a:endParaRPr lang="sr-Latn-ME" dirty="0"/>
          </a:p>
          <a:p>
            <a:pPr defTabSz="966612">
              <a:defRPr/>
            </a:pPr>
            <a:r>
              <a:rPr lang="sr-Latn-ME" dirty="0"/>
              <a:t>Više</a:t>
            </a:r>
            <a:r>
              <a:rPr lang="sr-Latn-ME" baseline="0" dirty="0"/>
              <a:t> je načina na koje možemo koristiti geotermalnu energiju, zavisno od temperature na kojoj se ona nalazi na raspolaganju. Geotermalna energija najviših temperatura (preko 150</a:t>
            </a:r>
            <a:r>
              <a:rPr lang="sr-Latn-ME" baseline="30000" dirty="0"/>
              <a:t>o</a:t>
            </a:r>
            <a:r>
              <a:rPr lang="sr-Latn-ME" baseline="0" dirty="0"/>
              <a:t>C) može se koristiti za dobijanje pregrijane pare i za proizvodnju električne energije u geotermalnim elektranama., Geotermalna energija na srednjim temperaturama (100 do 150</a:t>
            </a:r>
            <a:r>
              <a:rPr lang="sr-Latn-ME" baseline="30000" dirty="0"/>
              <a:t>o</a:t>
            </a:r>
            <a:r>
              <a:rPr lang="sr-Latn-ME" baseline="0" dirty="0"/>
              <a:t>C) se može koristiti direktno za grijanje kuća, grijanje vode u bazenima, za sušenje voća i sl. Geotermalna energija niskih temperatura se moćže koristiti za rad toplotnih pumpi.</a:t>
            </a:r>
            <a:endParaRPr lang="en-US" dirty="0"/>
          </a:p>
          <a:p>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4</a:t>
            </a:fld>
            <a:endParaRPr lang="en-US" dirty="0"/>
          </a:p>
        </p:txBody>
      </p:sp>
    </p:spTree>
    <p:extLst>
      <p:ext uri="{BB962C8B-B14F-4D97-AF65-F5344CB8AC3E}">
        <p14:creationId xmlns:p14="http://schemas.microsoft.com/office/powerpoint/2010/main" val="1590002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baseline="0" dirty="0"/>
              <a:t>Efikasnost toplotne pumpe u režimu grijanja značajno zavisi od temperature izvora toplote (temperatura isparavanja), a u režimu hlađenja od temperature ponora toplote (temperatura kondenzacije). Uobičajeno se kao izvor, odnosno ponor toplote koristi spoljašnji vazduh. Ipak, temperatura spoljašnjeg vazduha značajno varira, kako u toku dana i noći, tako i u toku godine.</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6</a:t>
            </a:fld>
            <a:endParaRPr lang="en-US" dirty="0"/>
          </a:p>
        </p:txBody>
      </p:sp>
    </p:spTree>
    <p:extLst>
      <p:ext uri="{BB962C8B-B14F-4D97-AF65-F5344CB8AC3E}">
        <p14:creationId xmlns:p14="http://schemas.microsoft.com/office/powerpoint/2010/main" val="612903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U cilju veće efikasnosti, kao izvor,</a:t>
            </a:r>
            <a:r>
              <a:rPr lang="sr-Latn-ME" baseline="0" dirty="0"/>
              <a:t> odnosno ponor toplote mogu se koristiti podzemne vode, površinske vode ili tlo. Tlo na većim dubinama ima relativno konstantnu temperaturu koja je približno jednaka srednjoj temperaturi vazduha u toku godine. Zimi je temperatura tla veća od temperature vazduha, dok je ljeti obrnuto, temperatura tla je niža od temperature okolnog vazduha.</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7</a:t>
            </a:fld>
            <a:endParaRPr lang="en-US" dirty="0"/>
          </a:p>
        </p:txBody>
      </p:sp>
    </p:spTree>
    <p:extLst>
      <p:ext uri="{BB962C8B-B14F-4D97-AF65-F5344CB8AC3E}">
        <p14:creationId xmlns:p14="http://schemas.microsoft.com/office/powerpoint/2010/main" val="1276552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dirty="0"/>
              <a:t>Sistemi koji koriste podzemne vode (engl. ground-water heat pump systems, GWHP) se često zovu i otvoreni sistemi. Voda</a:t>
            </a:r>
            <a:r>
              <a:rPr lang="sr-Latn-ME" baseline="0" dirty="0"/>
              <a:t> se pomoću pumpe crpi iz bunara i dovodi do izmjenjivača toplote u toplotnoj pumpi. Često je potrebna koroziona zaštita ukoliko je podzemna voda slabijeg hemijskog kvaliteta. Iskorišćena voda se ispušta u upojni bunar, površinske vode ili kanalizaciju. Ovoj kategoriji pripada i sistem kod kojeg jedan isti bunar ima ulogu i napojnog i upojnog bunara (engl. Standing column well) kod kojeg se voda pomoću napojne cijevi uzima sa veće dubine i nakon prolaska kroz izmjenjivač toplote geotermalne toplotne pumpe se vraća povratnom cijevi na manju dubinu. Prilikom projektovanja treba voditi računa o raspoloživosti podzemnih voda, njihovom hemijskom kvalitetu i načinu ispuštanja. </a:t>
            </a:r>
          </a:p>
          <a:p>
            <a:r>
              <a:rPr lang="sr-Latn-ME" baseline="0" dirty="0"/>
              <a:t>Osnovne prednosti ovih sistema su: niska cijena, jednostavnost i mala potrebna površina zemljišta u odnosu na ostale geotermalne i konvencionalne sisteme.</a:t>
            </a:r>
          </a:p>
          <a:p>
            <a:r>
              <a:rPr lang="sr-Latn-ME" baseline="0" dirty="0"/>
              <a:t>Nedostatak je što u nekim oblastima podzemne vode nisu na raspolaganju u dovoljnoj količini ili ih uopšte nema, a takođe, problem može da bude i njihov slab hemijski hkvalitet. Zbog sve veće brige za zaštitu životne sredine, u poslednjih nekoliko decenija su donešeni propisi koji definišu pod kojim uslovima se podzemne vode mogu koristiti u ove svrhe.</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9</a:t>
            </a:fld>
            <a:endParaRPr lang="en-US" dirty="0"/>
          </a:p>
        </p:txBody>
      </p:sp>
    </p:spTree>
    <p:extLst>
      <p:ext uri="{BB962C8B-B14F-4D97-AF65-F5344CB8AC3E}">
        <p14:creationId xmlns:p14="http://schemas.microsoft.com/office/powerpoint/2010/main" val="183136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Sistemi</a:t>
            </a:r>
            <a:r>
              <a:rPr lang="en-US" dirty="0"/>
              <a:t> </a:t>
            </a:r>
            <a:r>
              <a:rPr lang="en-US" dirty="0" err="1"/>
              <a:t>koji</a:t>
            </a:r>
            <a:r>
              <a:rPr lang="en-US" dirty="0"/>
              <a:t> </a:t>
            </a:r>
            <a:r>
              <a:rPr lang="en-US" dirty="0" err="1"/>
              <a:t>koriste</a:t>
            </a:r>
            <a:r>
              <a:rPr lang="en-US" dirty="0"/>
              <a:t> </a:t>
            </a:r>
            <a:r>
              <a:rPr lang="en-US" dirty="0" err="1"/>
              <a:t>površinske</a:t>
            </a:r>
            <a:r>
              <a:rPr lang="en-US" dirty="0"/>
              <a:t> </a:t>
            </a:r>
            <a:r>
              <a:rPr lang="en-US" dirty="0" err="1"/>
              <a:t>vode</a:t>
            </a:r>
            <a:r>
              <a:rPr lang="en-US" dirty="0"/>
              <a:t> </a:t>
            </a:r>
            <a:r>
              <a:rPr lang="en-US" dirty="0" err="1"/>
              <a:t>kao</a:t>
            </a:r>
            <a:r>
              <a:rPr lang="en-US" dirty="0"/>
              <a:t> </a:t>
            </a:r>
            <a:r>
              <a:rPr lang="en-US" dirty="0" err="1"/>
              <a:t>izvor</a:t>
            </a:r>
            <a:r>
              <a:rPr lang="en-US" dirty="0"/>
              <a:t>/ponor </a:t>
            </a:r>
            <a:r>
              <a:rPr lang="en-US" dirty="0" err="1"/>
              <a:t>toplote</a:t>
            </a:r>
            <a:r>
              <a:rPr lang="en-US" dirty="0"/>
              <a:t> (</a:t>
            </a:r>
            <a:r>
              <a:rPr lang="en-US" dirty="0" err="1"/>
              <a:t>engl.</a:t>
            </a:r>
            <a:r>
              <a:rPr lang="en-US" dirty="0"/>
              <a:t> surface-water heat pump systems, SWHP) </a:t>
            </a:r>
            <a:r>
              <a:rPr lang="en-US" dirty="0" err="1"/>
              <a:t>mogu</a:t>
            </a:r>
            <a:r>
              <a:rPr lang="en-US" dirty="0"/>
              <a:t> da </a:t>
            </a:r>
            <a:r>
              <a:rPr lang="en-US" dirty="0" err="1"/>
              <a:t>budu</a:t>
            </a:r>
            <a:r>
              <a:rPr lang="en-US" dirty="0"/>
              <a:t> </a:t>
            </a:r>
            <a:r>
              <a:rPr lang="en-US" dirty="0" err="1"/>
              <a:t>otvorenog</a:t>
            </a:r>
            <a:r>
              <a:rPr lang="en-US" dirty="0"/>
              <a:t> </a:t>
            </a:r>
            <a:r>
              <a:rPr lang="en-US" dirty="0" err="1"/>
              <a:t>i</a:t>
            </a:r>
            <a:r>
              <a:rPr lang="en-US" dirty="0"/>
              <a:t> </a:t>
            </a:r>
            <a:r>
              <a:rPr lang="en-US" dirty="0" err="1"/>
              <a:t>zatvorenog</a:t>
            </a:r>
            <a:r>
              <a:rPr lang="en-US" dirty="0"/>
              <a:t> </a:t>
            </a:r>
            <a:r>
              <a:rPr lang="en-US" dirty="0" err="1"/>
              <a:t>tipa</a:t>
            </a:r>
            <a:r>
              <a:rPr lang="sr-Latn-ME" dirty="0"/>
              <a:t>.</a:t>
            </a:r>
          </a:p>
          <a:p>
            <a:r>
              <a:rPr lang="en-US" dirty="0" err="1"/>
              <a:t>Kod</a:t>
            </a:r>
            <a:r>
              <a:rPr lang="en-US" dirty="0"/>
              <a:t> </a:t>
            </a:r>
            <a:r>
              <a:rPr lang="en-US" dirty="0" err="1"/>
              <a:t>otvorenih</a:t>
            </a:r>
            <a:r>
              <a:rPr lang="en-US" dirty="0"/>
              <a:t> </a:t>
            </a:r>
            <a:r>
              <a:rPr lang="en-US" dirty="0" err="1"/>
              <a:t>sistema</a:t>
            </a:r>
            <a:r>
              <a:rPr lang="en-US" dirty="0"/>
              <a:t>, </a:t>
            </a:r>
            <a:r>
              <a:rPr lang="en-US" dirty="0" err="1"/>
              <a:t>voda</a:t>
            </a:r>
            <a:r>
              <a:rPr lang="en-US" dirty="0"/>
              <a:t> se </a:t>
            </a:r>
            <a:r>
              <a:rPr lang="en-US" dirty="0" err="1"/>
              <a:t>uzima</a:t>
            </a:r>
            <a:r>
              <a:rPr lang="en-US" dirty="0"/>
              <a:t> </a:t>
            </a:r>
            <a:r>
              <a:rPr lang="en-US" dirty="0" err="1"/>
              <a:t>iz</a:t>
            </a:r>
            <a:r>
              <a:rPr lang="en-US" dirty="0"/>
              <a:t> </a:t>
            </a:r>
            <a:r>
              <a:rPr lang="en-US" dirty="0" err="1"/>
              <a:t>površinskih</a:t>
            </a:r>
            <a:r>
              <a:rPr lang="en-US" dirty="0"/>
              <a:t> </a:t>
            </a:r>
            <a:r>
              <a:rPr lang="en-US" dirty="0" err="1"/>
              <a:t>voda</a:t>
            </a:r>
            <a:r>
              <a:rPr lang="en-US" dirty="0"/>
              <a:t>, </a:t>
            </a:r>
            <a:r>
              <a:rPr lang="en-US" dirty="0" err="1"/>
              <a:t>propušta</a:t>
            </a:r>
            <a:r>
              <a:rPr lang="en-US" dirty="0"/>
              <a:t> </a:t>
            </a:r>
            <a:r>
              <a:rPr lang="en-US" dirty="0" err="1"/>
              <a:t>kroz</a:t>
            </a:r>
            <a:r>
              <a:rPr lang="en-US" dirty="0"/>
              <a:t> </a:t>
            </a:r>
            <a:r>
              <a:rPr lang="en-US" dirty="0" err="1"/>
              <a:t>razmjenjivač</a:t>
            </a:r>
            <a:r>
              <a:rPr lang="en-US" dirty="0"/>
              <a:t> </a:t>
            </a:r>
            <a:r>
              <a:rPr lang="en-US" dirty="0" err="1"/>
              <a:t>toplote</a:t>
            </a:r>
            <a:r>
              <a:rPr lang="en-US" dirty="0"/>
              <a:t> </a:t>
            </a:r>
            <a:r>
              <a:rPr lang="en-US" dirty="0" err="1"/>
              <a:t>i</a:t>
            </a:r>
            <a:r>
              <a:rPr lang="en-US" dirty="0"/>
              <a:t> </a:t>
            </a:r>
            <a:r>
              <a:rPr lang="en-US" dirty="0" err="1"/>
              <a:t>ispušta</a:t>
            </a:r>
            <a:r>
              <a:rPr lang="en-US" dirty="0"/>
              <a:t> u </a:t>
            </a:r>
            <a:r>
              <a:rPr lang="en-US" dirty="0" err="1"/>
              <a:t>odgovarajući</a:t>
            </a:r>
            <a:r>
              <a:rPr lang="en-US" dirty="0"/>
              <a:t> </a:t>
            </a:r>
            <a:r>
              <a:rPr lang="en-US" dirty="0" err="1"/>
              <a:t>prijemnik</a:t>
            </a:r>
            <a:r>
              <a:rPr lang="en-US" dirty="0"/>
              <a:t>. </a:t>
            </a:r>
            <a:r>
              <a:rPr lang="en-US" dirty="0" err="1"/>
              <a:t>Kod</a:t>
            </a:r>
            <a:r>
              <a:rPr lang="en-US" dirty="0"/>
              <a:t> </a:t>
            </a:r>
            <a:r>
              <a:rPr lang="en-US" dirty="0" err="1"/>
              <a:t>zatvorenih</a:t>
            </a:r>
            <a:r>
              <a:rPr lang="en-US" dirty="0"/>
              <a:t> </a:t>
            </a:r>
            <a:r>
              <a:rPr lang="en-US" dirty="0" err="1"/>
              <a:t>sistema</a:t>
            </a:r>
            <a:r>
              <a:rPr lang="en-US" dirty="0"/>
              <a:t>, </a:t>
            </a:r>
            <a:r>
              <a:rPr lang="en-US" dirty="0" err="1"/>
              <a:t>apsorbcija</a:t>
            </a:r>
            <a:r>
              <a:rPr lang="en-US" dirty="0"/>
              <a:t> </a:t>
            </a:r>
            <a:r>
              <a:rPr lang="en-US" dirty="0" err="1"/>
              <a:t>i</a:t>
            </a:r>
            <a:r>
              <a:rPr lang="en-US" dirty="0"/>
              <a:t> </a:t>
            </a:r>
            <a:r>
              <a:rPr lang="en-US" dirty="0" err="1"/>
              <a:t>odbacivanje</a:t>
            </a:r>
            <a:r>
              <a:rPr lang="en-US" dirty="0"/>
              <a:t> </a:t>
            </a:r>
            <a:r>
              <a:rPr lang="en-US" dirty="0" err="1"/>
              <a:t>toplote</a:t>
            </a:r>
            <a:r>
              <a:rPr lang="en-US" dirty="0"/>
              <a:t> </a:t>
            </a:r>
            <a:r>
              <a:rPr lang="en-US" dirty="0" err="1"/>
              <a:t>vrši</a:t>
            </a:r>
            <a:r>
              <a:rPr lang="en-US" dirty="0"/>
              <a:t> se </a:t>
            </a:r>
            <a:r>
              <a:rPr lang="en-US" dirty="0" err="1"/>
              <a:t>strujanjem</a:t>
            </a:r>
            <a:r>
              <a:rPr lang="en-US" dirty="0"/>
              <a:t> </a:t>
            </a:r>
            <a:r>
              <a:rPr lang="en-US" dirty="0" err="1"/>
              <a:t>fluida</a:t>
            </a:r>
            <a:r>
              <a:rPr lang="en-US" dirty="0"/>
              <a:t> </a:t>
            </a:r>
            <a:r>
              <a:rPr lang="en-US" dirty="0" err="1"/>
              <a:t>za</a:t>
            </a:r>
            <a:r>
              <a:rPr lang="en-US" dirty="0"/>
              <a:t> </a:t>
            </a:r>
            <a:r>
              <a:rPr lang="en-US" dirty="0" err="1"/>
              <a:t>razmjenu</a:t>
            </a:r>
            <a:r>
              <a:rPr lang="en-US" dirty="0"/>
              <a:t> </a:t>
            </a:r>
            <a:r>
              <a:rPr lang="en-US" dirty="0" err="1"/>
              <a:t>toplote</a:t>
            </a:r>
            <a:r>
              <a:rPr lang="en-US" dirty="0"/>
              <a:t> </a:t>
            </a:r>
            <a:r>
              <a:rPr lang="en-US" dirty="0" err="1"/>
              <a:t>kroz</a:t>
            </a:r>
            <a:r>
              <a:rPr lang="en-US" dirty="0"/>
              <a:t> </a:t>
            </a:r>
            <a:r>
              <a:rPr lang="en-US" dirty="0" err="1"/>
              <a:t>cijevi</a:t>
            </a:r>
            <a:r>
              <a:rPr lang="en-US" dirty="0"/>
              <a:t> od </a:t>
            </a:r>
            <a:r>
              <a:rPr lang="en-US" dirty="0" err="1"/>
              <a:t>polietilena</a:t>
            </a:r>
            <a:r>
              <a:rPr lang="en-US" dirty="0"/>
              <a:t> </a:t>
            </a:r>
            <a:r>
              <a:rPr lang="en-US" dirty="0" err="1"/>
              <a:t>visoke</a:t>
            </a:r>
            <a:r>
              <a:rPr lang="en-US" dirty="0"/>
              <a:t> </a:t>
            </a:r>
            <a:r>
              <a:rPr lang="en-US" dirty="0" err="1"/>
              <a:t>gustine</a:t>
            </a:r>
            <a:r>
              <a:rPr lang="en-US" dirty="0"/>
              <a:t> </a:t>
            </a:r>
            <a:r>
              <a:rPr lang="en-US" dirty="0" err="1"/>
              <a:t>koje</a:t>
            </a:r>
            <a:r>
              <a:rPr lang="en-US" dirty="0"/>
              <a:t> </a:t>
            </a:r>
            <a:r>
              <a:rPr lang="en-US" dirty="0" err="1"/>
              <a:t>su</a:t>
            </a:r>
            <a:r>
              <a:rPr lang="en-US" dirty="0"/>
              <a:t> </a:t>
            </a:r>
            <a:r>
              <a:rPr lang="en-US" dirty="0" err="1"/>
              <a:t>postavljene</a:t>
            </a:r>
            <a:r>
              <a:rPr lang="en-US" dirty="0"/>
              <a:t> </a:t>
            </a:r>
            <a:r>
              <a:rPr lang="en-US" dirty="0" err="1"/>
              <a:t>na</a:t>
            </a:r>
            <a:r>
              <a:rPr lang="en-US" dirty="0"/>
              <a:t> </a:t>
            </a:r>
            <a:r>
              <a:rPr lang="en-US" dirty="0" err="1"/>
              <a:t>odgovarajućoj</a:t>
            </a:r>
            <a:r>
              <a:rPr lang="en-US" dirty="0"/>
              <a:t> </a:t>
            </a:r>
            <a:r>
              <a:rPr lang="en-US" dirty="0" err="1"/>
              <a:t>dubini</a:t>
            </a:r>
            <a:r>
              <a:rPr lang="en-US" dirty="0"/>
              <a:t> u </a:t>
            </a:r>
            <a:r>
              <a:rPr lang="en-US" dirty="0" err="1"/>
              <a:t>jezeru</a:t>
            </a:r>
            <a:r>
              <a:rPr lang="en-US" dirty="0"/>
              <a:t>, </a:t>
            </a:r>
            <a:r>
              <a:rPr lang="en-US" dirty="0" err="1"/>
              <a:t>rezervoaru</a:t>
            </a:r>
            <a:r>
              <a:rPr lang="en-US" dirty="0"/>
              <a:t> </a:t>
            </a:r>
            <a:r>
              <a:rPr lang="en-US" dirty="0" err="1"/>
              <a:t>ili</a:t>
            </a:r>
            <a:r>
              <a:rPr lang="en-US" dirty="0"/>
              <a:t> </a:t>
            </a:r>
            <a:r>
              <a:rPr lang="en-US" dirty="0" err="1"/>
              <a:t>otvorenom</a:t>
            </a:r>
            <a:r>
              <a:rPr lang="en-US" dirty="0"/>
              <a:t> </a:t>
            </a:r>
            <a:r>
              <a:rPr lang="en-US" dirty="0" err="1"/>
              <a:t>kanalu</a:t>
            </a:r>
            <a:r>
              <a:rPr lang="en-US" dirty="0"/>
              <a:t>. </a:t>
            </a:r>
            <a:r>
              <a:rPr lang="en-US" dirty="0" err="1"/>
              <a:t>Cijevi</a:t>
            </a:r>
            <a:r>
              <a:rPr lang="en-US" dirty="0"/>
              <a:t> </a:t>
            </a:r>
            <a:r>
              <a:rPr lang="en-US" dirty="0" err="1"/>
              <a:t>su</a:t>
            </a:r>
            <a:r>
              <a:rPr lang="en-US" dirty="0"/>
              <a:t> </a:t>
            </a:r>
            <a:r>
              <a:rPr lang="en-US" dirty="0" err="1"/>
              <a:t>obično</a:t>
            </a:r>
            <a:r>
              <a:rPr lang="en-US" dirty="0"/>
              <a:t> </a:t>
            </a:r>
            <a:r>
              <a:rPr lang="en-US" dirty="0" err="1"/>
              <a:t>prečnika</a:t>
            </a:r>
            <a:r>
              <a:rPr lang="en-US" dirty="0"/>
              <a:t> DN20 do DN40 </a:t>
            </a:r>
            <a:r>
              <a:rPr lang="en-US" dirty="0" err="1"/>
              <a:t>i</a:t>
            </a:r>
            <a:r>
              <a:rPr lang="en-US" dirty="0"/>
              <a:t> </a:t>
            </a:r>
            <a:r>
              <a:rPr lang="en-US" dirty="0" err="1"/>
              <a:t>dužine</a:t>
            </a:r>
            <a:r>
              <a:rPr lang="en-US" dirty="0"/>
              <a:t> </a:t>
            </a:r>
            <a:r>
              <a:rPr lang="en-US" dirty="0" err="1"/>
              <a:t>oko</a:t>
            </a:r>
            <a:r>
              <a:rPr lang="en-US" dirty="0"/>
              <a:t> 10 do 30 m </a:t>
            </a:r>
            <a:r>
              <a:rPr lang="en-US" dirty="0" err="1"/>
              <a:t>po</a:t>
            </a:r>
            <a:r>
              <a:rPr lang="en-US" dirty="0"/>
              <a:t> </a:t>
            </a:r>
            <a:r>
              <a:rPr lang="en-US" dirty="0" err="1"/>
              <a:t>jednom</a:t>
            </a:r>
            <a:r>
              <a:rPr lang="en-US" dirty="0"/>
              <a:t> </a:t>
            </a:r>
            <a:r>
              <a:rPr lang="en-US" dirty="0" err="1"/>
              <a:t>kilovatu</a:t>
            </a:r>
            <a:r>
              <a:rPr lang="en-US" dirty="0"/>
              <a:t>, </a:t>
            </a:r>
            <a:r>
              <a:rPr lang="en-US" dirty="0" err="1"/>
              <a:t>zavisno</a:t>
            </a:r>
            <a:r>
              <a:rPr lang="en-US" dirty="0"/>
              <a:t> od </a:t>
            </a:r>
            <a:r>
              <a:rPr lang="en-US" dirty="0" err="1"/>
              <a:t>klimatskih</a:t>
            </a:r>
            <a:r>
              <a:rPr lang="en-US" dirty="0"/>
              <a:t> </a:t>
            </a:r>
            <a:r>
              <a:rPr lang="en-US" dirty="0" err="1"/>
              <a:t>uslova</a:t>
            </a:r>
            <a:r>
              <a:rPr lang="sr-Latn-ME" dirty="0"/>
              <a:t>.</a:t>
            </a:r>
          </a:p>
          <a:p>
            <a:r>
              <a:rPr lang="vi-VN" dirty="0"/>
              <a:t>Prednosti sistema koji koriste površinske vode kao izvor/ponor toplote su niska investicija i mogućnost direktnog hlađenja.</a:t>
            </a:r>
            <a:endParaRPr lang="sr-Latn-ME" dirty="0"/>
          </a:p>
          <a:p>
            <a:r>
              <a:rPr lang="vi-VN" dirty="0"/>
              <a:t>Neki od nedostataka su: fluktuacija temperature površinskih voda u širokom intervalu utiče na efikasnost; primjena kod velikih instalacija zahtijeva veće vodene mase; cijevi postavljene u vodi mogu da predstavljaju problem, npr. za ribolov.</a:t>
            </a:r>
            <a:endParaRPr lang="en-US" dirty="0"/>
          </a:p>
        </p:txBody>
      </p:sp>
      <p:sp>
        <p:nvSpPr>
          <p:cNvPr id="4" name="Slide Number Placeholder 3"/>
          <p:cNvSpPr>
            <a:spLocks noGrp="1"/>
          </p:cNvSpPr>
          <p:nvPr>
            <p:ph type="sldNum" sz="quarter" idx="10"/>
          </p:nvPr>
        </p:nvSpPr>
        <p:spPr/>
        <p:txBody>
          <a:bodyPr/>
          <a:lstStyle/>
          <a:p>
            <a:fld id="{A6640469-A81F-43A5-B510-F973978BED2F}" type="slidenum">
              <a:rPr lang="en-US" smtClean="0"/>
              <a:t>10</a:t>
            </a:fld>
            <a:endParaRPr lang="en-US" dirty="0"/>
          </a:p>
        </p:txBody>
      </p:sp>
    </p:spTree>
    <p:extLst>
      <p:ext uri="{BB962C8B-B14F-4D97-AF65-F5344CB8AC3E}">
        <p14:creationId xmlns:p14="http://schemas.microsoft.com/office/powerpoint/2010/main" val="3191572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Sistemi</a:t>
            </a:r>
            <a:r>
              <a:rPr lang="en-US" dirty="0"/>
              <a:t> </a:t>
            </a:r>
            <a:r>
              <a:rPr lang="en-US" dirty="0" err="1"/>
              <a:t>koji</a:t>
            </a:r>
            <a:r>
              <a:rPr lang="en-US" dirty="0"/>
              <a:t> </a:t>
            </a:r>
            <a:r>
              <a:rPr lang="en-US" dirty="0" err="1"/>
              <a:t>koriste</a:t>
            </a:r>
            <a:r>
              <a:rPr lang="en-US" dirty="0"/>
              <a:t> </a:t>
            </a:r>
            <a:r>
              <a:rPr lang="en-US" dirty="0" err="1"/>
              <a:t>tlo</a:t>
            </a:r>
            <a:r>
              <a:rPr lang="en-US" dirty="0"/>
              <a:t> </a:t>
            </a:r>
            <a:r>
              <a:rPr lang="en-US" dirty="0" err="1"/>
              <a:t>kao</a:t>
            </a:r>
            <a:r>
              <a:rPr lang="en-US" dirty="0"/>
              <a:t> </a:t>
            </a:r>
            <a:r>
              <a:rPr lang="en-US" dirty="0" err="1"/>
              <a:t>izvor</a:t>
            </a:r>
            <a:r>
              <a:rPr lang="en-US" dirty="0"/>
              <a:t>/ponor </a:t>
            </a:r>
            <a:r>
              <a:rPr lang="en-US" dirty="0" err="1"/>
              <a:t>toplote</a:t>
            </a:r>
            <a:r>
              <a:rPr lang="en-US" dirty="0"/>
              <a:t> (</a:t>
            </a:r>
            <a:r>
              <a:rPr lang="en-US" dirty="0" err="1"/>
              <a:t>engl.</a:t>
            </a:r>
            <a:r>
              <a:rPr lang="en-US" dirty="0"/>
              <a:t> ground-coupled heat pump systems, GCHP) </a:t>
            </a:r>
            <a:r>
              <a:rPr lang="en-US" dirty="0" err="1"/>
              <a:t>su</a:t>
            </a:r>
            <a:r>
              <a:rPr lang="en-US" dirty="0"/>
              <a:t> </a:t>
            </a:r>
            <a:r>
              <a:rPr lang="en-US" dirty="0" err="1"/>
              <a:t>zatvorenog</a:t>
            </a:r>
            <a:r>
              <a:rPr lang="en-US" dirty="0"/>
              <a:t> </a:t>
            </a:r>
            <a:r>
              <a:rPr lang="en-US" dirty="0" err="1"/>
              <a:t>tipa</a:t>
            </a:r>
            <a:r>
              <a:rPr lang="en-US" dirty="0"/>
              <a:t> </a:t>
            </a:r>
            <a:r>
              <a:rPr lang="en-US" dirty="0" err="1"/>
              <a:t>i</a:t>
            </a:r>
            <a:r>
              <a:rPr lang="en-US" dirty="0"/>
              <a:t> </a:t>
            </a:r>
            <a:r>
              <a:rPr lang="en-US" dirty="0" err="1"/>
              <a:t>kod</a:t>
            </a:r>
            <a:r>
              <a:rPr lang="en-US" dirty="0"/>
              <a:t> </a:t>
            </a:r>
            <a:r>
              <a:rPr lang="en-US" dirty="0" err="1"/>
              <a:t>njih</a:t>
            </a:r>
            <a:r>
              <a:rPr lang="en-US" dirty="0"/>
              <a:t> se </a:t>
            </a:r>
            <a:r>
              <a:rPr lang="en-US" dirty="0" err="1"/>
              <a:t>apsorbcija</a:t>
            </a:r>
            <a:r>
              <a:rPr lang="en-US" dirty="0"/>
              <a:t> </a:t>
            </a:r>
            <a:r>
              <a:rPr lang="en-US" dirty="0" err="1"/>
              <a:t>i</a:t>
            </a:r>
            <a:r>
              <a:rPr lang="en-US" dirty="0"/>
              <a:t> </a:t>
            </a:r>
            <a:r>
              <a:rPr lang="en-US" dirty="0" err="1"/>
              <a:t>odbacivanje</a:t>
            </a:r>
            <a:r>
              <a:rPr lang="en-US" dirty="0"/>
              <a:t> </a:t>
            </a:r>
            <a:r>
              <a:rPr lang="en-US" dirty="0" err="1"/>
              <a:t>toplote</a:t>
            </a:r>
            <a:r>
              <a:rPr lang="en-US" dirty="0"/>
              <a:t> </a:t>
            </a:r>
            <a:r>
              <a:rPr lang="en-US" dirty="0" err="1"/>
              <a:t>vrši</a:t>
            </a:r>
            <a:r>
              <a:rPr lang="en-US" dirty="0"/>
              <a:t> </a:t>
            </a:r>
            <a:r>
              <a:rPr lang="en-US" dirty="0" err="1"/>
              <a:t>cirkulacijom</a:t>
            </a:r>
            <a:r>
              <a:rPr lang="en-US" dirty="0"/>
              <a:t> </a:t>
            </a:r>
            <a:r>
              <a:rPr lang="en-US" dirty="0" err="1"/>
              <a:t>fluida</a:t>
            </a:r>
            <a:r>
              <a:rPr lang="en-US" dirty="0"/>
              <a:t> </a:t>
            </a:r>
            <a:r>
              <a:rPr lang="en-US" dirty="0" err="1"/>
              <a:t>za</a:t>
            </a:r>
            <a:r>
              <a:rPr lang="en-US" dirty="0"/>
              <a:t> </a:t>
            </a:r>
            <a:r>
              <a:rPr lang="en-US" dirty="0" err="1"/>
              <a:t>razmjenu</a:t>
            </a:r>
            <a:r>
              <a:rPr lang="en-US" dirty="0"/>
              <a:t> </a:t>
            </a:r>
            <a:r>
              <a:rPr lang="en-US" dirty="0" err="1"/>
              <a:t>toplote</a:t>
            </a:r>
            <a:r>
              <a:rPr lang="en-US" dirty="0"/>
              <a:t> </a:t>
            </a:r>
            <a:r>
              <a:rPr lang="en-US" dirty="0" err="1"/>
              <a:t>kroz</a:t>
            </a:r>
            <a:r>
              <a:rPr lang="en-US" dirty="0"/>
              <a:t> </a:t>
            </a:r>
            <a:r>
              <a:rPr lang="en-US" dirty="0" err="1"/>
              <a:t>cijevi</a:t>
            </a:r>
            <a:r>
              <a:rPr lang="en-US" dirty="0"/>
              <a:t> </a:t>
            </a:r>
            <a:r>
              <a:rPr lang="en-US" dirty="0" err="1"/>
              <a:t>koje</a:t>
            </a:r>
            <a:r>
              <a:rPr lang="en-US" dirty="0"/>
              <a:t> </a:t>
            </a:r>
            <a:r>
              <a:rPr lang="en-US" dirty="0" err="1"/>
              <a:t>su</a:t>
            </a:r>
            <a:r>
              <a:rPr lang="en-US" dirty="0"/>
              <a:t> </a:t>
            </a:r>
            <a:r>
              <a:rPr lang="en-US" dirty="0" err="1"/>
              <a:t>ukopane</a:t>
            </a:r>
            <a:r>
              <a:rPr lang="en-US" dirty="0"/>
              <a:t> u </a:t>
            </a:r>
            <a:r>
              <a:rPr lang="en-US" dirty="0" err="1"/>
              <a:t>tlo</a:t>
            </a:r>
            <a:r>
              <a:rPr lang="en-US" dirty="0"/>
              <a:t>. Fluid </a:t>
            </a:r>
            <a:r>
              <a:rPr lang="en-US" dirty="0" err="1"/>
              <a:t>za</a:t>
            </a:r>
            <a:r>
              <a:rPr lang="en-US" dirty="0"/>
              <a:t> </a:t>
            </a:r>
            <a:r>
              <a:rPr lang="en-US" dirty="0" err="1"/>
              <a:t>razmjenu</a:t>
            </a:r>
            <a:r>
              <a:rPr lang="en-US" dirty="0"/>
              <a:t> </a:t>
            </a:r>
            <a:r>
              <a:rPr lang="en-US" dirty="0" err="1"/>
              <a:t>toplote</a:t>
            </a:r>
            <a:r>
              <a:rPr lang="en-US" dirty="0"/>
              <a:t> je </a:t>
            </a:r>
            <a:r>
              <a:rPr lang="en-US" dirty="0" err="1"/>
              <a:t>najčešće</a:t>
            </a:r>
            <a:r>
              <a:rPr lang="en-US" dirty="0"/>
              <a:t> </a:t>
            </a:r>
            <a:r>
              <a:rPr lang="en-US" dirty="0" err="1"/>
              <a:t>čista</a:t>
            </a:r>
            <a:r>
              <a:rPr lang="en-US" dirty="0"/>
              <a:t> </a:t>
            </a:r>
            <a:r>
              <a:rPr lang="en-US" dirty="0" err="1"/>
              <a:t>voda</a:t>
            </a:r>
            <a:r>
              <a:rPr lang="en-US" dirty="0"/>
              <a:t> </a:t>
            </a:r>
            <a:r>
              <a:rPr lang="en-US" dirty="0" err="1"/>
              <a:t>ili</a:t>
            </a:r>
            <a:r>
              <a:rPr lang="en-US" dirty="0"/>
              <a:t> </a:t>
            </a:r>
            <a:r>
              <a:rPr lang="en-US" dirty="0" err="1"/>
              <a:t>rastvor</a:t>
            </a:r>
            <a:r>
              <a:rPr lang="en-US" dirty="0"/>
              <a:t> </a:t>
            </a:r>
            <a:r>
              <a:rPr lang="en-US" dirty="0" err="1"/>
              <a:t>antifriza</a:t>
            </a:r>
            <a:r>
              <a:rPr lang="en-US" dirty="0"/>
              <a:t>. </a:t>
            </a:r>
            <a:r>
              <a:rPr lang="en-US" dirty="0" err="1"/>
              <a:t>Ovi</a:t>
            </a:r>
            <a:r>
              <a:rPr lang="en-US" dirty="0"/>
              <a:t> </a:t>
            </a:r>
            <a:r>
              <a:rPr lang="en-US" dirty="0" err="1"/>
              <a:t>sistemi</a:t>
            </a:r>
            <a:r>
              <a:rPr lang="en-US" dirty="0"/>
              <a:t> </a:t>
            </a:r>
            <a:r>
              <a:rPr lang="en-US" dirty="0" err="1"/>
              <a:t>mogu</a:t>
            </a:r>
            <a:r>
              <a:rPr lang="en-US" dirty="0"/>
              <a:t> da </a:t>
            </a:r>
            <a:r>
              <a:rPr lang="en-US" dirty="0" err="1"/>
              <a:t>budu</a:t>
            </a:r>
            <a:r>
              <a:rPr lang="en-US" dirty="0"/>
              <a:t> </a:t>
            </a:r>
            <a:r>
              <a:rPr lang="en-US" dirty="0" err="1"/>
              <a:t>horizontalni</a:t>
            </a:r>
            <a:r>
              <a:rPr lang="en-US" dirty="0"/>
              <a:t> </a:t>
            </a:r>
            <a:r>
              <a:rPr lang="en-US" dirty="0" err="1"/>
              <a:t>i</a:t>
            </a:r>
            <a:r>
              <a:rPr lang="en-US" dirty="0"/>
              <a:t> </a:t>
            </a:r>
            <a:r>
              <a:rPr lang="en-US" dirty="0" err="1"/>
              <a:t>vertikalni</a:t>
            </a:r>
            <a:r>
              <a:rPr lang="en-US" dirty="0"/>
              <a:t>, </a:t>
            </a:r>
            <a:r>
              <a:rPr lang="en-US" dirty="0" err="1"/>
              <a:t>zavisno</a:t>
            </a:r>
            <a:r>
              <a:rPr lang="en-US" dirty="0"/>
              <a:t> od toga  da li se </a:t>
            </a:r>
            <a:r>
              <a:rPr lang="en-US" dirty="0" err="1"/>
              <a:t>cijevi</a:t>
            </a:r>
            <a:r>
              <a:rPr lang="en-US" dirty="0"/>
              <a:t> </a:t>
            </a:r>
            <a:r>
              <a:rPr lang="en-US" dirty="0" err="1"/>
              <a:t>postavljaju</a:t>
            </a:r>
            <a:r>
              <a:rPr lang="en-US" dirty="0"/>
              <a:t> u </a:t>
            </a:r>
            <a:r>
              <a:rPr lang="en-US" dirty="0" err="1"/>
              <a:t>horizontalnim</a:t>
            </a:r>
            <a:r>
              <a:rPr lang="en-US" dirty="0"/>
              <a:t> </a:t>
            </a:r>
            <a:r>
              <a:rPr lang="en-US" dirty="0" err="1"/>
              <a:t>kanalima</a:t>
            </a:r>
            <a:r>
              <a:rPr lang="en-US" dirty="0"/>
              <a:t> </a:t>
            </a:r>
            <a:r>
              <a:rPr lang="en-US" dirty="0" err="1"/>
              <a:t>i</a:t>
            </a:r>
            <a:r>
              <a:rPr lang="en-US" dirty="0"/>
              <a:t> u </a:t>
            </a:r>
            <a:r>
              <a:rPr lang="en-US" dirty="0" err="1"/>
              <a:t>vertikalnim</a:t>
            </a:r>
            <a:r>
              <a:rPr lang="en-US" dirty="0"/>
              <a:t> </a:t>
            </a:r>
            <a:r>
              <a:rPr lang="en-US" dirty="0" err="1"/>
              <a:t>bušotinama</a:t>
            </a:r>
            <a:r>
              <a:rPr lang="en-US" dirty="0"/>
              <a:t>. </a:t>
            </a:r>
            <a:r>
              <a:rPr lang="en-US" dirty="0" err="1"/>
              <a:t>Osnovna</a:t>
            </a:r>
            <a:r>
              <a:rPr lang="en-US" dirty="0"/>
              <a:t> </a:t>
            </a:r>
            <a:r>
              <a:rPr lang="en-US" dirty="0" err="1"/>
              <a:t>prednost</a:t>
            </a:r>
            <a:r>
              <a:rPr lang="en-US" dirty="0"/>
              <a:t> u </a:t>
            </a:r>
            <a:r>
              <a:rPr lang="en-US" dirty="0" err="1"/>
              <a:t>odnosu</a:t>
            </a:r>
            <a:r>
              <a:rPr lang="en-US" dirty="0"/>
              <a:t> </a:t>
            </a:r>
            <a:r>
              <a:rPr lang="en-US" dirty="0" err="1"/>
              <a:t>na</a:t>
            </a:r>
            <a:r>
              <a:rPr lang="en-US" dirty="0"/>
              <a:t> </a:t>
            </a:r>
            <a:r>
              <a:rPr lang="en-US" dirty="0" err="1"/>
              <a:t>bunarske</a:t>
            </a:r>
            <a:r>
              <a:rPr lang="en-US" dirty="0"/>
              <a:t> </a:t>
            </a:r>
            <a:r>
              <a:rPr lang="en-US" dirty="0" err="1"/>
              <a:t>otvorene</a:t>
            </a:r>
            <a:r>
              <a:rPr lang="en-US" dirty="0"/>
              <a:t> </a:t>
            </a:r>
            <a:r>
              <a:rPr lang="en-US" dirty="0" err="1"/>
              <a:t>sisteme</a:t>
            </a:r>
            <a:r>
              <a:rPr lang="en-US" dirty="0"/>
              <a:t> je </a:t>
            </a:r>
            <a:r>
              <a:rPr lang="en-US" dirty="0" err="1"/>
              <a:t>što</a:t>
            </a:r>
            <a:r>
              <a:rPr lang="en-US" dirty="0"/>
              <a:t> </a:t>
            </a:r>
            <a:r>
              <a:rPr lang="en-US" dirty="0" err="1"/>
              <a:t>su</a:t>
            </a:r>
            <a:r>
              <a:rPr lang="en-US" dirty="0"/>
              <a:t> </a:t>
            </a:r>
            <a:r>
              <a:rPr lang="en-US" dirty="0" err="1"/>
              <a:t>na</a:t>
            </a:r>
            <a:r>
              <a:rPr lang="en-US" dirty="0"/>
              <a:t> </a:t>
            </a:r>
            <a:r>
              <a:rPr lang="en-US" dirty="0" err="1"/>
              <a:t>ovaj</a:t>
            </a:r>
            <a:r>
              <a:rPr lang="en-US" dirty="0"/>
              <a:t> </a:t>
            </a:r>
            <a:r>
              <a:rPr lang="en-US" dirty="0" err="1"/>
              <a:t>način</a:t>
            </a:r>
            <a:r>
              <a:rPr lang="en-US" dirty="0"/>
              <a:t> </a:t>
            </a:r>
            <a:r>
              <a:rPr lang="en-US" dirty="0" err="1"/>
              <a:t>eliminisani</a:t>
            </a:r>
            <a:r>
              <a:rPr lang="en-US" dirty="0"/>
              <a:t> </a:t>
            </a:r>
            <a:r>
              <a:rPr lang="en-US" dirty="0" err="1"/>
              <a:t>problemi</a:t>
            </a:r>
            <a:r>
              <a:rPr lang="en-US" dirty="0"/>
              <a:t> </a:t>
            </a:r>
            <a:r>
              <a:rPr lang="en-US" dirty="0" err="1"/>
              <a:t>vezani</a:t>
            </a:r>
            <a:r>
              <a:rPr lang="en-US" dirty="0"/>
              <a:t> </a:t>
            </a:r>
            <a:r>
              <a:rPr lang="en-US" dirty="0" err="1"/>
              <a:t>za</a:t>
            </a:r>
            <a:r>
              <a:rPr lang="en-US" dirty="0"/>
              <a:t> slab </a:t>
            </a:r>
            <a:r>
              <a:rPr lang="en-US" dirty="0" err="1"/>
              <a:t>hemijski</a:t>
            </a:r>
            <a:r>
              <a:rPr lang="en-US" dirty="0"/>
              <a:t> </a:t>
            </a:r>
            <a:r>
              <a:rPr lang="en-US" dirty="0" err="1"/>
              <a:t>kvalitet</a:t>
            </a:r>
            <a:r>
              <a:rPr lang="en-US" dirty="0"/>
              <a:t> </a:t>
            </a:r>
            <a:r>
              <a:rPr lang="en-US" dirty="0" err="1"/>
              <a:t>i</a:t>
            </a:r>
            <a:r>
              <a:rPr lang="en-US" dirty="0"/>
              <a:t> </a:t>
            </a:r>
            <a:r>
              <a:rPr lang="en-US" dirty="0" err="1"/>
              <a:t>mali</a:t>
            </a:r>
            <a:r>
              <a:rPr lang="en-US" dirty="0"/>
              <a:t> </a:t>
            </a:r>
            <a:r>
              <a:rPr lang="en-US" dirty="0" err="1"/>
              <a:t>protok</a:t>
            </a:r>
            <a:r>
              <a:rPr lang="en-US" dirty="0"/>
              <a:t> </a:t>
            </a:r>
            <a:r>
              <a:rPr lang="en-US" dirty="0" err="1"/>
              <a:t>podzemnih</a:t>
            </a:r>
            <a:r>
              <a:rPr lang="en-US" dirty="0"/>
              <a:t> </a:t>
            </a:r>
            <a:r>
              <a:rPr lang="en-US" dirty="0" err="1"/>
              <a:t>voda</a:t>
            </a:r>
            <a:r>
              <a:rPr lang="en-US" dirty="0"/>
              <a:t>. </a:t>
            </a:r>
            <a:r>
              <a:rPr lang="en-US" dirty="0" err="1"/>
              <a:t>Osim</a:t>
            </a:r>
            <a:r>
              <a:rPr lang="en-US" dirty="0"/>
              <a:t> toga, </a:t>
            </a:r>
            <a:r>
              <a:rPr lang="en-US" dirty="0" err="1"/>
              <a:t>kako</a:t>
            </a:r>
            <a:r>
              <a:rPr lang="en-US" dirty="0"/>
              <a:t> </a:t>
            </a:r>
            <a:r>
              <a:rPr lang="en-US" dirty="0" err="1"/>
              <a:t>voda</a:t>
            </a:r>
            <a:r>
              <a:rPr lang="en-US" dirty="0"/>
              <a:t> </a:t>
            </a:r>
            <a:r>
              <a:rPr lang="en-US" dirty="0" err="1"/>
              <a:t>struji</a:t>
            </a:r>
            <a:r>
              <a:rPr lang="en-US" dirty="0"/>
              <a:t> u </a:t>
            </a:r>
            <a:r>
              <a:rPr lang="en-US" dirty="0" err="1"/>
              <a:t>zatvorenom</a:t>
            </a:r>
            <a:r>
              <a:rPr lang="en-US" dirty="0"/>
              <a:t> </a:t>
            </a:r>
            <a:r>
              <a:rPr lang="en-US" dirty="0" err="1"/>
              <a:t>krugu</a:t>
            </a:r>
            <a:r>
              <a:rPr lang="en-US" dirty="0"/>
              <a:t>, </a:t>
            </a:r>
            <a:r>
              <a:rPr lang="en-US" dirty="0" err="1"/>
              <a:t>potrebna</a:t>
            </a:r>
            <a:r>
              <a:rPr lang="en-US" dirty="0"/>
              <a:t> je </a:t>
            </a:r>
            <a:r>
              <a:rPr lang="en-US" dirty="0" err="1"/>
              <a:t>mnogo</a:t>
            </a:r>
            <a:r>
              <a:rPr lang="en-US" dirty="0"/>
              <a:t> </a:t>
            </a:r>
            <a:r>
              <a:rPr lang="en-US" dirty="0" err="1"/>
              <a:t>manja</a:t>
            </a:r>
            <a:r>
              <a:rPr lang="en-US" dirty="0"/>
              <a:t> </a:t>
            </a:r>
            <a:r>
              <a:rPr lang="en-US" dirty="0" err="1"/>
              <a:t>energija</a:t>
            </a:r>
            <a:r>
              <a:rPr lang="en-US" dirty="0"/>
              <a:t> </a:t>
            </a:r>
            <a:r>
              <a:rPr lang="en-US" dirty="0" err="1"/>
              <a:t>za</a:t>
            </a:r>
            <a:r>
              <a:rPr lang="en-US" dirty="0"/>
              <a:t> rad </a:t>
            </a:r>
            <a:r>
              <a:rPr lang="en-US" dirty="0" err="1"/>
              <a:t>cirkulacione</a:t>
            </a:r>
            <a:r>
              <a:rPr lang="en-US" dirty="0"/>
              <a:t> </a:t>
            </a:r>
            <a:r>
              <a:rPr lang="en-US" dirty="0" err="1"/>
              <a:t>pumpe</a:t>
            </a:r>
            <a:r>
              <a:rPr lang="en-US" dirty="0"/>
              <a:t>. </a:t>
            </a:r>
            <a:r>
              <a:rPr lang="en-US" dirty="0" err="1"/>
              <a:t>Sistemi</a:t>
            </a:r>
            <a:r>
              <a:rPr lang="en-US" dirty="0"/>
              <a:t> </a:t>
            </a:r>
            <a:r>
              <a:rPr lang="en-US" dirty="0" err="1"/>
              <a:t>ovog</a:t>
            </a:r>
            <a:r>
              <a:rPr lang="en-US" dirty="0"/>
              <a:t> </a:t>
            </a:r>
            <a:r>
              <a:rPr lang="en-US" dirty="0" err="1"/>
              <a:t>tipa</a:t>
            </a:r>
            <a:r>
              <a:rPr lang="en-US" dirty="0"/>
              <a:t> </a:t>
            </a:r>
            <a:r>
              <a:rPr lang="en-US" dirty="0" err="1"/>
              <a:t>mogu</a:t>
            </a:r>
            <a:r>
              <a:rPr lang="en-US" dirty="0"/>
              <a:t> da se </a:t>
            </a:r>
            <a:r>
              <a:rPr lang="en-US" dirty="0" err="1"/>
              <a:t>izvode</a:t>
            </a:r>
            <a:r>
              <a:rPr lang="en-US" dirty="0"/>
              <a:t> </a:t>
            </a:r>
            <a:r>
              <a:rPr lang="en-US" dirty="0" err="1"/>
              <a:t>na</a:t>
            </a:r>
            <a:r>
              <a:rPr lang="en-US" dirty="0"/>
              <a:t> </a:t>
            </a:r>
            <a:r>
              <a:rPr lang="en-US" dirty="0" err="1"/>
              <a:t>svim</a:t>
            </a:r>
            <a:r>
              <a:rPr lang="en-US" dirty="0"/>
              <a:t> </a:t>
            </a:r>
            <a:r>
              <a:rPr lang="en-US" dirty="0" err="1"/>
              <a:t>lokacijama</a:t>
            </a:r>
            <a:r>
              <a:rPr lang="en-US" dirty="0"/>
              <a:t> </a:t>
            </a:r>
            <a:r>
              <a:rPr lang="en-US" dirty="0" err="1"/>
              <a:t>gdje</a:t>
            </a:r>
            <a:r>
              <a:rPr lang="en-US" dirty="0"/>
              <a:t> je </a:t>
            </a:r>
            <a:r>
              <a:rPr lang="en-US" dirty="0" err="1"/>
              <a:t>bušenje</a:t>
            </a:r>
            <a:r>
              <a:rPr lang="en-US" dirty="0"/>
              <a:t> </a:t>
            </a:r>
            <a:r>
              <a:rPr lang="en-US" dirty="0" err="1"/>
              <a:t>i</a:t>
            </a:r>
            <a:r>
              <a:rPr lang="en-US" dirty="0"/>
              <a:t> </a:t>
            </a:r>
            <a:r>
              <a:rPr lang="en-US" dirty="0" err="1"/>
              <a:t>prekopavanje</a:t>
            </a:r>
            <a:r>
              <a:rPr lang="en-US" dirty="0"/>
              <a:t> </a:t>
            </a:r>
            <a:r>
              <a:rPr lang="en-US" dirty="0" err="1"/>
              <a:t>zemlje</a:t>
            </a:r>
            <a:r>
              <a:rPr lang="en-US" dirty="0"/>
              <a:t> </a:t>
            </a:r>
            <a:r>
              <a:rPr lang="en-US" dirty="0" err="1"/>
              <a:t>tehnički</a:t>
            </a:r>
            <a:r>
              <a:rPr lang="en-US" dirty="0"/>
              <a:t> </a:t>
            </a:r>
            <a:r>
              <a:rPr lang="en-US" dirty="0" err="1"/>
              <a:t>izvodljivo</a:t>
            </a:r>
            <a:r>
              <a:rPr lang="en-US" dirty="0"/>
              <a:t>.</a:t>
            </a:r>
            <a:endParaRPr lang="sr-Latn-ME" dirty="0"/>
          </a:p>
          <a:p>
            <a:endParaRPr lang="sr-Latn-ME" dirty="0"/>
          </a:p>
          <a:p>
            <a:r>
              <a:rPr lang="en-US" dirty="0" err="1"/>
              <a:t>Kod</a:t>
            </a:r>
            <a:r>
              <a:rPr lang="en-US" dirty="0"/>
              <a:t> </a:t>
            </a:r>
            <a:r>
              <a:rPr lang="en-US" dirty="0" err="1"/>
              <a:t>horizontalnih</a:t>
            </a:r>
            <a:r>
              <a:rPr lang="en-US" dirty="0"/>
              <a:t> </a:t>
            </a:r>
            <a:r>
              <a:rPr lang="en-US" dirty="0" err="1"/>
              <a:t>sistema</a:t>
            </a:r>
            <a:r>
              <a:rPr lang="en-US" dirty="0"/>
              <a:t> </a:t>
            </a:r>
            <a:r>
              <a:rPr lang="sr-Latn-ME" dirty="0"/>
              <a:t>r</a:t>
            </a:r>
            <a:r>
              <a:rPr lang="en-US" dirty="0" err="1"/>
              <a:t>azmjenjivač</a:t>
            </a:r>
            <a:r>
              <a:rPr lang="en-US" dirty="0"/>
              <a:t> </a:t>
            </a:r>
            <a:r>
              <a:rPr lang="en-US" dirty="0" err="1"/>
              <a:t>toplote</a:t>
            </a:r>
            <a:r>
              <a:rPr lang="en-US" dirty="0"/>
              <a:t> se </a:t>
            </a:r>
            <a:r>
              <a:rPr lang="en-US" dirty="0" err="1"/>
              <a:t>obično</a:t>
            </a:r>
            <a:r>
              <a:rPr lang="en-US" dirty="0"/>
              <a:t> </a:t>
            </a:r>
            <a:r>
              <a:rPr lang="en-US" dirty="0" err="1"/>
              <a:t>sastoji</a:t>
            </a:r>
            <a:r>
              <a:rPr lang="en-US" dirty="0"/>
              <a:t> od </a:t>
            </a:r>
            <a:r>
              <a:rPr lang="en-US" dirty="0" err="1"/>
              <a:t>niza</a:t>
            </a:r>
            <a:r>
              <a:rPr lang="en-US" dirty="0"/>
              <a:t> </a:t>
            </a:r>
            <a:r>
              <a:rPr lang="en-US" dirty="0" err="1"/>
              <a:t>paralelno</a:t>
            </a:r>
            <a:r>
              <a:rPr lang="en-US" dirty="0"/>
              <a:t> </a:t>
            </a:r>
            <a:r>
              <a:rPr lang="en-US" dirty="0" err="1"/>
              <a:t>ili</a:t>
            </a:r>
            <a:r>
              <a:rPr lang="en-US" dirty="0"/>
              <a:t> </a:t>
            </a:r>
            <a:r>
              <a:rPr lang="en-US" dirty="0" err="1"/>
              <a:t>redno</a:t>
            </a:r>
            <a:r>
              <a:rPr lang="en-US" dirty="0"/>
              <a:t> </a:t>
            </a:r>
            <a:r>
              <a:rPr lang="en-US" dirty="0" err="1"/>
              <a:t>povezanih</a:t>
            </a:r>
            <a:r>
              <a:rPr lang="en-US" dirty="0"/>
              <a:t> </a:t>
            </a:r>
            <a:r>
              <a:rPr lang="en-US" dirty="0" err="1"/>
              <a:t>cijevi</a:t>
            </a:r>
            <a:r>
              <a:rPr lang="en-US" dirty="0"/>
              <a:t>, </a:t>
            </a:r>
            <a:r>
              <a:rPr lang="en-US" dirty="0" err="1"/>
              <a:t>prečnika</a:t>
            </a:r>
            <a:r>
              <a:rPr lang="en-US" dirty="0"/>
              <a:t> od DN20 do DN40, </a:t>
            </a:r>
            <a:r>
              <a:rPr lang="en-US" dirty="0" err="1"/>
              <a:t>položenih</a:t>
            </a:r>
            <a:r>
              <a:rPr lang="en-US" dirty="0"/>
              <a:t> </a:t>
            </a:r>
            <a:r>
              <a:rPr lang="en-US" dirty="0" err="1"/>
              <a:t>na</a:t>
            </a:r>
            <a:r>
              <a:rPr lang="en-US" dirty="0"/>
              <a:t> </a:t>
            </a:r>
            <a:r>
              <a:rPr lang="en-US" dirty="0" err="1"/>
              <a:t>dubini</a:t>
            </a:r>
            <a:r>
              <a:rPr lang="en-US" dirty="0"/>
              <a:t> od 1 do 2 m. </a:t>
            </a:r>
            <a:r>
              <a:rPr lang="en-US" dirty="0" err="1"/>
              <a:t>Mogući</a:t>
            </a:r>
            <a:r>
              <a:rPr lang="en-US" dirty="0"/>
              <a:t> </a:t>
            </a:r>
            <a:r>
              <a:rPr lang="en-US" dirty="0" err="1"/>
              <a:t>su</a:t>
            </a:r>
            <a:r>
              <a:rPr lang="en-US" dirty="0"/>
              <a:t> </a:t>
            </a:r>
            <a:r>
              <a:rPr lang="en-US" dirty="0" err="1"/>
              <a:t>različiti</a:t>
            </a:r>
            <a:r>
              <a:rPr lang="en-US" dirty="0"/>
              <a:t> </a:t>
            </a:r>
            <a:r>
              <a:rPr lang="en-US" dirty="0" err="1"/>
              <a:t>načini</a:t>
            </a:r>
            <a:r>
              <a:rPr lang="en-US" dirty="0"/>
              <a:t> </a:t>
            </a:r>
            <a:r>
              <a:rPr lang="en-US" dirty="0" err="1"/>
              <a:t>postavljanja</a:t>
            </a:r>
            <a:r>
              <a:rPr lang="en-US" dirty="0"/>
              <a:t> </a:t>
            </a:r>
            <a:r>
              <a:rPr lang="en-US" dirty="0" err="1"/>
              <a:t>cijevi</a:t>
            </a:r>
            <a:r>
              <a:rPr lang="en-US" dirty="0"/>
              <a:t>, a </a:t>
            </a:r>
            <a:r>
              <a:rPr lang="en-US" dirty="0" err="1"/>
              <a:t>neki</a:t>
            </a:r>
            <a:r>
              <a:rPr lang="en-US" dirty="0"/>
              <a:t> od </a:t>
            </a:r>
            <a:r>
              <a:rPr lang="en-US" dirty="0" err="1"/>
              <a:t>njih</a:t>
            </a:r>
            <a:r>
              <a:rPr lang="en-US" dirty="0"/>
              <a:t> </a:t>
            </a:r>
            <a:r>
              <a:rPr lang="en-US" dirty="0" err="1"/>
              <a:t>su</a:t>
            </a:r>
            <a:r>
              <a:rPr lang="en-US" dirty="0"/>
              <a:t> </a:t>
            </a:r>
            <a:r>
              <a:rPr lang="en-US" dirty="0" err="1"/>
              <a:t>prikazani</a:t>
            </a:r>
            <a:r>
              <a:rPr lang="en-US" dirty="0"/>
              <a:t> </a:t>
            </a:r>
            <a:r>
              <a:rPr lang="en-US" dirty="0" err="1"/>
              <a:t>na</a:t>
            </a:r>
            <a:r>
              <a:rPr lang="en-US" dirty="0"/>
              <a:t> </a:t>
            </a:r>
            <a:r>
              <a:rPr lang="en-US" dirty="0" err="1"/>
              <a:t>Slici</a:t>
            </a:r>
            <a:r>
              <a:rPr lang="en-US" dirty="0"/>
              <a:t> XXX.</a:t>
            </a:r>
            <a:endParaRPr lang="sr-Latn-ME" dirty="0"/>
          </a:p>
          <a:p>
            <a:r>
              <a:rPr lang="en-US" dirty="0" err="1"/>
              <a:t>Iako</a:t>
            </a:r>
            <a:r>
              <a:rPr lang="en-US" dirty="0"/>
              <a:t> je </a:t>
            </a:r>
            <a:r>
              <a:rPr lang="en-US" dirty="0" err="1"/>
              <a:t>instalacija</a:t>
            </a:r>
            <a:r>
              <a:rPr lang="en-US" dirty="0"/>
              <a:t> </a:t>
            </a:r>
            <a:r>
              <a:rPr lang="en-US" dirty="0" err="1"/>
              <a:t>horizontalnih</a:t>
            </a:r>
            <a:r>
              <a:rPr lang="en-US" dirty="0"/>
              <a:t> </a:t>
            </a:r>
            <a:r>
              <a:rPr lang="en-US" dirty="0" err="1"/>
              <a:t>sistema</a:t>
            </a:r>
            <a:r>
              <a:rPr lang="en-US" dirty="0"/>
              <a:t> </a:t>
            </a:r>
            <a:r>
              <a:rPr lang="en-US" dirty="0" err="1"/>
              <a:t>jednostavna</a:t>
            </a:r>
            <a:r>
              <a:rPr lang="en-US" dirty="0"/>
              <a:t> </a:t>
            </a:r>
            <a:r>
              <a:rPr lang="en-US" dirty="0" err="1"/>
              <a:t>i</a:t>
            </a:r>
            <a:r>
              <a:rPr lang="en-US" dirty="0"/>
              <a:t> </a:t>
            </a:r>
            <a:r>
              <a:rPr lang="en-US" dirty="0" err="1"/>
              <a:t>relativno</a:t>
            </a:r>
            <a:r>
              <a:rPr lang="en-US" dirty="0"/>
              <a:t> </a:t>
            </a:r>
            <a:r>
              <a:rPr lang="en-US" dirty="0" err="1"/>
              <a:t>jeftina</a:t>
            </a:r>
            <a:r>
              <a:rPr lang="en-US" dirty="0"/>
              <a:t>, </a:t>
            </a:r>
            <a:r>
              <a:rPr lang="en-US" dirty="0" err="1"/>
              <a:t>oni</a:t>
            </a:r>
            <a:r>
              <a:rPr lang="en-US" dirty="0"/>
              <a:t> </a:t>
            </a:r>
            <a:r>
              <a:rPr lang="en-US" dirty="0" err="1"/>
              <a:t>imaju</a:t>
            </a:r>
            <a:r>
              <a:rPr lang="en-US" dirty="0"/>
              <a:t> </a:t>
            </a:r>
            <a:r>
              <a:rPr lang="en-US" dirty="0" err="1"/>
              <a:t>i</a:t>
            </a:r>
            <a:r>
              <a:rPr lang="en-US" dirty="0"/>
              <a:t> </a:t>
            </a:r>
            <a:r>
              <a:rPr lang="en-US" dirty="0" err="1"/>
              <a:t>svoje</a:t>
            </a:r>
            <a:r>
              <a:rPr lang="en-US" dirty="0"/>
              <a:t> </a:t>
            </a:r>
            <a:r>
              <a:rPr lang="en-US" dirty="0" err="1"/>
              <a:t>nedostatke</a:t>
            </a:r>
            <a:r>
              <a:rPr lang="en-US" dirty="0"/>
              <a:t>. </a:t>
            </a:r>
            <a:r>
              <a:rPr lang="en-US" dirty="0" err="1"/>
              <a:t>Prije</a:t>
            </a:r>
            <a:r>
              <a:rPr lang="en-US" dirty="0"/>
              <a:t> </a:t>
            </a:r>
            <a:r>
              <a:rPr lang="en-US" dirty="0" err="1"/>
              <a:t>svega</a:t>
            </a:r>
            <a:r>
              <a:rPr lang="en-US" dirty="0"/>
              <a:t> </a:t>
            </a:r>
            <a:r>
              <a:rPr lang="en-US" dirty="0" err="1"/>
              <a:t>potrebna</a:t>
            </a:r>
            <a:r>
              <a:rPr lang="en-US" dirty="0"/>
              <a:t> je </a:t>
            </a:r>
            <a:r>
              <a:rPr lang="en-US" dirty="0" err="1"/>
              <a:t>relativno</a:t>
            </a:r>
            <a:r>
              <a:rPr lang="en-US" dirty="0"/>
              <a:t> </a:t>
            </a:r>
            <a:r>
              <a:rPr lang="en-US" dirty="0" err="1"/>
              <a:t>veća</a:t>
            </a:r>
            <a:r>
              <a:rPr lang="en-US" dirty="0"/>
              <a:t> </a:t>
            </a:r>
            <a:r>
              <a:rPr lang="en-US" dirty="0" err="1"/>
              <a:t>površina</a:t>
            </a:r>
            <a:r>
              <a:rPr lang="en-US" dirty="0"/>
              <a:t> </a:t>
            </a:r>
            <a:r>
              <a:rPr lang="en-US" dirty="0" err="1"/>
              <a:t>tla</a:t>
            </a:r>
            <a:r>
              <a:rPr lang="en-US" dirty="0"/>
              <a:t>, </a:t>
            </a:r>
            <a:r>
              <a:rPr lang="en-US" dirty="0" err="1"/>
              <a:t>koja</a:t>
            </a:r>
            <a:r>
              <a:rPr lang="en-US" dirty="0"/>
              <a:t> </a:t>
            </a:r>
            <a:r>
              <a:rPr lang="en-US" dirty="0" err="1"/>
              <a:t>nije</a:t>
            </a:r>
            <a:r>
              <a:rPr lang="en-US" dirty="0"/>
              <a:t> </a:t>
            </a:r>
            <a:r>
              <a:rPr lang="en-US" dirty="0" err="1"/>
              <a:t>uvijek</a:t>
            </a:r>
            <a:r>
              <a:rPr lang="en-US" dirty="0"/>
              <a:t> </a:t>
            </a:r>
            <a:r>
              <a:rPr lang="en-US" dirty="0" err="1"/>
              <a:t>na</a:t>
            </a:r>
            <a:r>
              <a:rPr lang="en-US" dirty="0"/>
              <a:t> </a:t>
            </a:r>
            <a:r>
              <a:rPr lang="en-US" dirty="0" err="1"/>
              <a:t>raspolaganju</a:t>
            </a:r>
            <a:r>
              <a:rPr lang="en-US" dirty="0"/>
              <a:t>. </a:t>
            </a:r>
            <a:r>
              <a:rPr lang="en-US" dirty="0" err="1"/>
              <a:t>Kako</a:t>
            </a:r>
            <a:r>
              <a:rPr lang="en-US" dirty="0"/>
              <a:t> </a:t>
            </a:r>
            <a:r>
              <a:rPr lang="en-US" dirty="0" err="1"/>
              <a:t>su</a:t>
            </a:r>
            <a:r>
              <a:rPr lang="en-US" dirty="0"/>
              <a:t> </a:t>
            </a:r>
            <a:r>
              <a:rPr lang="en-US" dirty="0" err="1"/>
              <a:t>horizontalni</a:t>
            </a:r>
            <a:r>
              <a:rPr lang="en-US" dirty="0"/>
              <a:t> </a:t>
            </a:r>
            <a:r>
              <a:rPr lang="en-US" dirty="0" err="1"/>
              <a:t>razmjenjivači</a:t>
            </a:r>
            <a:r>
              <a:rPr lang="en-US" dirty="0"/>
              <a:t> </a:t>
            </a:r>
            <a:r>
              <a:rPr lang="en-US" dirty="0" err="1"/>
              <a:t>toplote</a:t>
            </a:r>
            <a:r>
              <a:rPr lang="en-US" dirty="0"/>
              <a:t> </a:t>
            </a:r>
            <a:r>
              <a:rPr lang="en-US" dirty="0" err="1"/>
              <a:t>postavljeni</a:t>
            </a:r>
            <a:r>
              <a:rPr lang="en-US" dirty="0"/>
              <a:t> </a:t>
            </a:r>
            <a:r>
              <a:rPr lang="en-US" dirty="0" err="1"/>
              <a:t>blizu</a:t>
            </a:r>
            <a:r>
              <a:rPr lang="en-US" dirty="0"/>
              <a:t> same </a:t>
            </a:r>
            <a:r>
              <a:rPr lang="en-US" dirty="0" err="1"/>
              <a:t>površine</a:t>
            </a:r>
            <a:r>
              <a:rPr lang="en-US" dirty="0"/>
              <a:t> </a:t>
            </a:r>
            <a:r>
              <a:rPr lang="en-US" dirty="0" err="1"/>
              <a:t>tla</a:t>
            </a:r>
            <a:r>
              <a:rPr lang="en-US" dirty="0"/>
              <a:t>, </a:t>
            </a:r>
            <a:r>
              <a:rPr lang="en-US" dirty="0" err="1"/>
              <a:t>njihov</a:t>
            </a:r>
            <a:r>
              <a:rPr lang="en-US" dirty="0"/>
              <a:t> rad je </a:t>
            </a:r>
            <a:r>
              <a:rPr lang="en-US" dirty="0" err="1"/>
              <a:t>više</a:t>
            </a:r>
            <a:r>
              <a:rPr lang="en-US" dirty="0"/>
              <a:t> pod </a:t>
            </a:r>
            <a:r>
              <a:rPr lang="en-US" dirty="0" err="1"/>
              <a:t>uticajem</a:t>
            </a:r>
            <a:r>
              <a:rPr lang="en-US" dirty="0"/>
              <a:t> </a:t>
            </a:r>
            <a:r>
              <a:rPr lang="en-US" dirty="0" err="1"/>
              <a:t>vremenskih</a:t>
            </a:r>
            <a:r>
              <a:rPr lang="en-US" dirty="0"/>
              <a:t> </a:t>
            </a:r>
            <a:r>
              <a:rPr lang="en-US" dirty="0" err="1"/>
              <a:t>prilika</a:t>
            </a:r>
            <a:r>
              <a:rPr lang="en-US" dirty="0"/>
              <a:t> </a:t>
            </a:r>
            <a:r>
              <a:rPr lang="en-US" dirty="0" err="1"/>
              <a:t>i</a:t>
            </a:r>
            <a:r>
              <a:rPr lang="en-US" dirty="0"/>
              <a:t> </a:t>
            </a:r>
            <a:r>
              <a:rPr lang="en-US" dirty="0" err="1"/>
              <a:t>fluktuacija</a:t>
            </a:r>
            <a:r>
              <a:rPr lang="en-US" dirty="0"/>
              <a:t> </a:t>
            </a:r>
            <a:r>
              <a:rPr lang="en-US" dirty="0" err="1"/>
              <a:t>spoljašnje</a:t>
            </a:r>
            <a:r>
              <a:rPr lang="en-US" dirty="0"/>
              <a:t> temperature </a:t>
            </a:r>
            <a:r>
              <a:rPr lang="en-US" dirty="0" err="1"/>
              <a:t>vazduha</a:t>
            </a:r>
            <a:r>
              <a:rPr lang="en-US" dirty="0"/>
              <a:t>. </a:t>
            </a:r>
            <a:r>
              <a:rPr lang="en-US" dirty="0" err="1"/>
              <a:t>Posljedica</a:t>
            </a:r>
            <a:r>
              <a:rPr lang="en-US" dirty="0"/>
              <a:t> </a:t>
            </a:r>
            <a:r>
              <a:rPr lang="en-US" dirty="0" err="1"/>
              <a:t>ovoga</a:t>
            </a:r>
            <a:r>
              <a:rPr lang="en-US" dirty="0"/>
              <a:t> </a:t>
            </a:r>
            <a:r>
              <a:rPr lang="en-US" dirty="0" err="1"/>
              <a:t>su</a:t>
            </a:r>
            <a:r>
              <a:rPr lang="en-US" dirty="0"/>
              <a:t> </a:t>
            </a:r>
            <a:r>
              <a:rPr lang="en-US" dirty="0" err="1"/>
              <a:t>veće</a:t>
            </a:r>
            <a:r>
              <a:rPr lang="en-US" dirty="0"/>
              <a:t> </a:t>
            </a:r>
            <a:r>
              <a:rPr lang="en-US" dirty="0" err="1"/>
              <a:t>fluktuacije</a:t>
            </a:r>
            <a:r>
              <a:rPr lang="en-US" dirty="0"/>
              <a:t> temperature </a:t>
            </a:r>
            <a:r>
              <a:rPr lang="en-US" dirty="0" err="1"/>
              <a:t>fluida</a:t>
            </a:r>
            <a:r>
              <a:rPr lang="en-US" dirty="0"/>
              <a:t> </a:t>
            </a:r>
            <a:r>
              <a:rPr lang="en-US" dirty="0" err="1"/>
              <a:t>za</a:t>
            </a:r>
            <a:r>
              <a:rPr lang="en-US" dirty="0"/>
              <a:t> </a:t>
            </a:r>
            <a:r>
              <a:rPr lang="en-US" dirty="0" err="1"/>
              <a:t>razmjenu</a:t>
            </a:r>
            <a:r>
              <a:rPr lang="en-US" dirty="0"/>
              <a:t> </a:t>
            </a:r>
            <a:r>
              <a:rPr lang="en-US" dirty="0" err="1"/>
              <a:t>toplote</a:t>
            </a:r>
            <a:r>
              <a:rPr lang="en-US" dirty="0"/>
              <a:t> </a:t>
            </a:r>
            <a:r>
              <a:rPr lang="en-US" dirty="0" err="1"/>
              <a:t>i</a:t>
            </a:r>
            <a:r>
              <a:rPr lang="en-US" dirty="0"/>
              <a:t> </a:t>
            </a:r>
            <a:r>
              <a:rPr lang="en-US" dirty="0" err="1"/>
              <a:t>manja</a:t>
            </a:r>
            <a:r>
              <a:rPr lang="en-US" dirty="0"/>
              <a:t> </a:t>
            </a:r>
            <a:r>
              <a:rPr lang="en-US" dirty="0" err="1"/>
              <a:t>efikasnost</a:t>
            </a:r>
            <a:r>
              <a:rPr lang="en-US" dirty="0"/>
              <a:t> </a:t>
            </a:r>
            <a:r>
              <a:rPr lang="en-US" dirty="0" err="1"/>
              <a:t>toplotne</a:t>
            </a:r>
            <a:r>
              <a:rPr lang="en-US" dirty="0"/>
              <a:t> </a:t>
            </a:r>
            <a:r>
              <a:rPr lang="en-US" dirty="0" err="1"/>
              <a:t>pumpe</a:t>
            </a:r>
            <a:r>
              <a:rPr lang="en-US" dirty="0"/>
              <a:t>. </a:t>
            </a:r>
            <a:r>
              <a:rPr lang="en-US" dirty="0" err="1"/>
              <a:t>Konačno</a:t>
            </a:r>
            <a:r>
              <a:rPr lang="en-US" dirty="0"/>
              <a:t>, </a:t>
            </a:r>
            <a:r>
              <a:rPr lang="en-US" dirty="0" err="1"/>
              <a:t>zbog</a:t>
            </a:r>
            <a:r>
              <a:rPr lang="en-US" dirty="0"/>
              <a:t> </a:t>
            </a:r>
            <a:r>
              <a:rPr lang="en-US" dirty="0" err="1"/>
              <a:t>veće</a:t>
            </a:r>
            <a:r>
              <a:rPr lang="en-US" dirty="0"/>
              <a:t> </a:t>
            </a:r>
            <a:r>
              <a:rPr lang="en-US" dirty="0" err="1"/>
              <a:t>dužine</a:t>
            </a:r>
            <a:r>
              <a:rPr lang="en-US" dirty="0"/>
              <a:t> </a:t>
            </a:r>
            <a:r>
              <a:rPr lang="en-US" dirty="0" err="1"/>
              <a:t>cijevi</a:t>
            </a:r>
            <a:r>
              <a:rPr lang="en-US" dirty="0"/>
              <a:t> u </a:t>
            </a:r>
            <a:r>
              <a:rPr lang="en-US" dirty="0" err="1"/>
              <a:t>odnosu</a:t>
            </a:r>
            <a:r>
              <a:rPr lang="en-US" dirty="0"/>
              <a:t> </a:t>
            </a:r>
            <a:r>
              <a:rPr lang="en-US" dirty="0" err="1"/>
              <a:t>na</a:t>
            </a:r>
            <a:r>
              <a:rPr lang="en-US" dirty="0"/>
              <a:t> </a:t>
            </a:r>
            <a:r>
              <a:rPr lang="en-US" dirty="0" err="1"/>
              <a:t>vertikalne</a:t>
            </a:r>
            <a:r>
              <a:rPr lang="en-US" dirty="0"/>
              <a:t> </a:t>
            </a:r>
            <a:r>
              <a:rPr lang="en-US" dirty="0" err="1"/>
              <a:t>sisteme</a:t>
            </a:r>
            <a:r>
              <a:rPr lang="en-US" dirty="0"/>
              <a:t>, </a:t>
            </a:r>
            <a:r>
              <a:rPr lang="en-US" dirty="0" err="1"/>
              <a:t>veća</a:t>
            </a:r>
            <a:r>
              <a:rPr lang="en-US" dirty="0"/>
              <a:t> je </a:t>
            </a:r>
            <a:r>
              <a:rPr lang="en-US" dirty="0" err="1"/>
              <a:t>potrošnja</a:t>
            </a:r>
            <a:r>
              <a:rPr lang="en-US" dirty="0"/>
              <a:t> </a:t>
            </a:r>
            <a:r>
              <a:rPr lang="en-US" dirty="0" err="1"/>
              <a:t>energije</a:t>
            </a:r>
            <a:r>
              <a:rPr lang="en-US" dirty="0"/>
              <a:t> </a:t>
            </a:r>
            <a:r>
              <a:rPr lang="en-US" dirty="0" err="1"/>
              <a:t>cirkulacionih</a:t>
            </a:r>
            <a:r>
              <a:rPr lang="en-US" dirty="0"/>
              <a:t> </a:t>
            </a:r>
            <a:r>
              <a:rPr lang="en-US" dirty="0" err="1"/>
              <a:t>pumpi</a:t>
            </a:r>
            <a:r>
              <a:rPr lang="en-US" dirty="0"/>
              <a:t>.</a:t>
            </a:r>
            <a:endParaRPr lang="sr-Latn-ME" dirty="0"/>
          </a:p>
        </p:txBody>
      </p:sp>
      <p:sp>
        <p:nvSpPr>
          <p:cNvPr id="4" name="Slide Number Placeholder 3"/>
          <p:cNvSpPr>
            <a:spLocks noGrp="1"/>
          </p:cNvSpPr>
          <p:nvPr>
            <p:ph type="sldNum" sz="quarter" idx="10"/>
          </p:nvPr>
        </p:nvSpPr>
        <p:spPr/>
        <p:txBody>
          <a:bodyPr/>
          <a:lstStyle/>
          <a:p>
            <a:fld id="{A6640469-A81F-43A5-B510-F973978BED2F}" type="slidenum">
              <a:rPr lang="en-US" smtClean="0"/>
              <a:t>12</a:t>
            </a:fld>
            <a:endParaRPr lang="en-US" dirty="0"/>
          </a:p>
        </p:txBody>
      </p:sp>
    </p:spTree>
    <p:extLst>
      <p:ext uri="{BB962C8B-B14F-4D97-AF65-F5344CB8AC3E}">
        <p14:creationId xmlns:p14="http://schemas.microsoft.com/office/powerpoint/2010/main" val="1766949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4D6B1CC-BE21-4A80-97A3-45312730FB81}"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EA3F37-BC53-4EEF-A0EB-2B062E780ABF}" type="slidenum">
              <a:rPr lang="en-US" smtClean="0"/>
              <a:t>‹#›</a:t>
            </a:fld>
            <a:endParaRPr lang="en-US" dirty="0"/>
          </a:p>
        </p:txBody>
      </p:sp>
    </p:spTree>
    <p:extLst>
      <p:ext uri="{BB962C8B-B14F-4D97-AF65-F5344CB8AC3E}">
        <p14:creationId xmlns:p14="http://schemas.microsoft.com/office/powerpoint/2010/main" val="29660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D6B1CC-BE21-4A80-97A3-45312730FB81}"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EA3F37-BC53-4EEF-A0EB-2B062E780ABF}" type="slidenum">
              <a:rPr lang="en-US" smtClean="0"/>
              <a:t>‹#›</a:t>
            </a:fld>
            <a:endParaRPr lang="en-US" dirty="0"/>
          </a:p>
        </p:txBody>
      </p:sp>
    </p:spTree>
    <p:extLst>
      <p:ext uri="{BB962C8B-B14F-4D97-AF65-F5344CB8AC3E}">
        <p14:creationId xmlns:p14="http://schemas.microsoft.com/office/powerpoint/2010/main" val="838790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D6B1CC-BE21-4A80-97A3-45312730FB81}"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EA3F37-BC53-4EEF-A0EB-2B062E780ABF}" type="slidenum">
              <a:rPr lang="en-US" smtClean="0"/>
              <a:t>‹#›</a:t>
            </a:fld>
            <a:endParaRPr lang="en-US" dirty="0"/>
          </a:p>
        </p:txBody>
      </p:sp>
    </p:spTree>
    <p:extLst>
      <p:ext uri="{BB962C8B-B14F-4D97-AF65-F5344CB8AC3E}">
        <p14:creationId xmlns:p14="http://schemas.microsoft.com/office/powerpoint/2010/main" val="95002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D6B1CC-BE21-4A80-97A3-45312730FB81}"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EA3F37-BC53-4EEF-A0EB-2B062E780ABF}" type="slidenum">
              <a:rPr lang="en-US" smtClean="0"/>
              <a:t>‹#›</a:t>
            </a:fld>
            <a:endParaRPr lang="en-US" dirty="0"/>
          </a:p>
        </p:txBody>
      </p:sp>
    </p:spTree>
    <p:extLst>
      <p:ext uri="{BB962C8B-B14F-4D97-AF65-F5344CB8AC3E}">
        <p14:creationId xmlns:p14="http://schemas.microsoft.com/office/powerpoint/2010/main" val="4065876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D6B1CC-BE21-4A80-97A3-45312730FB81}"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EA3F37-BC53-4EEF-A0EB-2B062E780ABF}" type="slidenum">
              <a:rPr lang="en-US" smtClean="0"/>
              <a:t>‹#›</a:t>
            </a:fld>
            <a:endParaRPr lang="en-US" dirty="0"/>
          </a:p>
        </p:txBody>
      </p:sp>
    </p:spTree>
    <p:extLst>
      <p:ext uri="{BB962C8B-B14F-4D97-AF65-F5344CB8AC3E}">
        <p14:creationId xmlns:p14="http://schemas.microsoft.com/office/powerpoint/2010/main" val="3531685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D6B1CC-BE21-4A80-97A3-45312730FB81}" type="datetimeFigureOut">
              <a:rPr lang="en-US" smtClean="0"/>
              <a:t>6/13/2024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EA3F37-BC53-4EEF-A0EB-2B062E780ABF}" type="slidenum">
              <a:rPr lang="en-US" smtClean="0"/>
              <a:t>‹#›</a:t>
            </a:fld>
            <a:endParaRPr lang="en-US" dirty="0"/>
          </a:p>
        </p:txBody>
      </p:sp>
    </p:spTree>
    <p:extLst>
      <p:ext uri="{BB962C8B-B14F-4D97-AF65-F5344CB8AC3E}">
        <p14:creationId xmlns:p14="http://schemas.microsoft.com/office/powerpoint/2010/main" val="2016816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D6B1CC-BE21-4A80-97A3-45312730FB81}" type="datetimeFigureOut">
              <a:rPr lang="en-US" smtClean="0"/>
              <a:t>6/13/2024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EA3F37-BC53-4EEF-A0EB-2B062E780ABF}" type="slidenum">
              <a:rPr lang="en-US" smtClean="0"/>
              <a:t>‹#›</a:t>
            </a:fld>
            <a:endParaRPr lang="en-US" dirty="0"/>
          </a:p>
        </p:txBody>
      </p:sp>
    </p:spTree>
    <p:extLst>
      <p:ext uri="{BB962C8B-B14F-4D97-AF65-F5344CB8AC3E}">
        <p14:creationId xmlns:p14="http://schemas.microsoft.com/office/powerpoint/2010/main" val="998880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D6B1CC-BE21-4A80-97A3-45312730FB81}" type="datetimeFigureOut">
              <a:rPr lang="en-US" smtClean="0"/>
              <a:t>6/13/2024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EA3F37-BC53-4EEF-A0EB-2B062E780ABF}" type="slidenum">
              <a:rPr lang="en-US" smtClean="0"/>
              <a:t>‹#›</a:t>
            </a:fld>
            <a:endParaRPr lang="en-US" dirty="0"/>
          </a:p>
        </p:txBody>
      </p:sp>
    </p:spTree>
    <p:extLst>
      <p:ext uri="{BB962C8B-B14F-4D97-AF65-F5344CB8AC3E}">
        <p14:creationId xmlns:p14="http://schemas.microsoft.com/office/powerpoint/2010/main" val="2693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D6B1CC-BE21-4A80-97A3-45312730FB81}" type="datetimeFigureOut">
              <a:rPr lang="en-US" smtClean="0"/>
              <a:t>6/13/2024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6EA3F37-BC53-4EEF-A0EB-2B062E780ABF}" type="slidenum">
              <a:rPr lang="en-US" smtClean="0"/>
              <a:t>‹#›</a:t>
            </a:fld>
            <a:endParaRPr lang="en-US" dirty="0"/>
          </a:p>
        </p:txBody>
      </p:sp>
    </p:spTree>
    <p:extLst>
      <p:ext uri="{BB962C8B-B14F-4D97-AF65-F5344CB8AC3E}">
        <p14:creationId xmlns:p14="http://schemas.microsoft.com/office/powerpoint/2010/main" val="1555235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D6B1CC-BE21-4A80-97A3-45312730FB81}" type="datetimeFigureOut">
              <a:rPr lang="en-US" smtClean="0"/>
              <a:t>6/13/2024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EA3F37-BC53-4EEF-A0EB-2B062E780ABF}" type="slidenum">
              <a:rPr lang="en-US" smtClean="0"/>
              <a:t>‹#›</a:t>
            </a:fld>
            <a:endParaRPr lang="en-US" dirty="0"/>
          </a:p>
        </p:txBody>
      </p:sp>
    </p:spTree>
    <p:extLst>
      <p:ext uri="{BB962C8B-B14F-4D97-AF65-F5344CB8AC3E}">
        <p14:creationId xmlns:p14="http://schemas.microsoft.com/office/powerpoint/2010/main" val="2678524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D6B1CC-BE21-4A80-97A3-45312730FB81}" type="datetimeFigureOut">
              <a:rPr lang="en-US" smtClean="0"/>
              <a:t>6/13/2024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EA3F37-BC53-4EEF-A0EB-2B062E780ABF}" type="slidenum">
              <a:rPr lang="en-US" smtClean="0"/>
              <a:t>‹#›</a:t>
            </a:fld>
            <a:endParaRPr lang="en-US" dirty="0"/>
          </a:p>
        </p:txBody>
      </p:sp>
    </p:spTree>
    <p:extLst>
      <p:ext uri="{BB962C8B-B14F-4D97-AF65-F5344CB8AC3E}">
        <p14:creationId xmlns:p14="http://schemas.microsoft.com/office/powerpoint/2010/main" val="203518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6B1CC-BE21-4A80-97A3-45312730FB81}" type="datetimeFigureOut">
              <a:rPr lang="en-US" smtClean="0"/>
              <a:t>6/13/2024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A3F37-BC53-4EEF-A0EB-2B062E780ABF}" type="slidenum">
              <a:rPr lang="en-US" smtClean="0"/>
              <a:t>‹#›</a:t>
            </a:fld>
            <a:endParaRPr lang="en-US" dirty="0"/>
          </a:p>
        </p:txBody>
      </p:sp>
    </p:spTree>
    <p:extLst>
      <p:ext uri="{BB962C8B-B14F-4D97-AF65-F5344CB8AC3E}">
        <p14:creationId xmlns:p14="http://schemas.microsoft.com/office/powerpoint/2010/main" val="3175451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sad.tombarevic@ucg.ac.me"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ingkomora.me/ikcg_mne/public/index.php/index/inde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41.wmf"/></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47.wmf"/></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53.wmf"/></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9.wmf"/><Relationship Id="rId13" Type="http://schemas.openxmlformats.org/officeDocument/2006/relationships/oleObject" Target="../embeddings/oleObject9.bin"/><Relationship Id="rId3" Type="http://schemas.openxmlformats.org/officeDocument/2006/relationships/image" Target="../media/image76.jpeg"/><Relationship Id="rId7" Type="http://schemas.openxmlformats.org/officeDocument/2006/relationships/oleObject" Target="../embeddings/oleObject6.bin"/><Relationship Id="rId12" Type="http://schemas.openxmlformats.org/officeDocument/2006/relationships/image" Target="../media/image81.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8.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80.wmf"/><Relationship Id="rId4" Type="http://schemas.openxmlformats.org/officeDocument/2006/relationships/image" Target="../media/image77.png"/><Relationship Id="rId9" Type="http://schemas.openxmlformats.org/officeDocument/2006/relationships/oleObject" Target="../embeddings/oleObject7.bin"/><Relationship Id="rId14" Type="http://schemas.openxmlformats.org/officeDocument/2006/relationships/image" Target="../media/image82.wmf"/></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oleObject" Target="../embeddings/oleObject11.bin"/><Relationship Id="rId5" Type="http://schemas.openxmlformats.org/officeDocument/2006/relationships/image" Target="../media/image86.wmf"/><Relationship Id="rId4" Type="http://schemas.openxmlformats.org/officeDocument/2006/relationships/oleObject" Target="../embeddings/oleObject10.bin"/></Relationships>
</file>

<file path=ppt/slides/_rels/slide23.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9.wmf"/><Relationship Id="rId11" Type="http://schemas.openxmlformats.org/officeDocument/2006/relationships/image" Target="../media/image91.wmf"/><Relationship Id="rId5" Type="http://schemas.openxmlformats.org/officeDocument/2006/relationships/oleObject" Target="../embeddings/oleObject13.bin"/><Relationship Id="rId10" Type="http://schemas.openxmlformats.org/officeDocument/2006/relationships/oleObject" Target="../embeddings/oleObject15.bin"/><Relationship Id="rId4" Type="http://schemas.openxmlformats.org/officeDocument/2006/relationships/image" Target="../media/image88.wmf"/><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wmf"/></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6.wmf"/><Relationship Id="rId4" Type="http://schemas.openxmlformats.org/officeDocument/2006/relationships/oleObject" Target="../embeddings/oleObject17.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9.wmf"/><Relationship Id="rId13" Type="http://schemas.openxmlformats.org/officeDocument/2006/relationships/oleObject" Target="../embeddings/oleObject23.bin"/><Relationship Id="rId18" Type="http://schemas.openxmlformats.org/officeDocument/2006/relationships/image" Target="../media/image104.wmf"/><Relationship Id="rId26" Type="http://schemas.openxmlformats.org/officeDocument/2006/relationships/image" Target="../media/image108.wmf"/><Relationship Id="rId3" Type="http://schemas.openxmlformats.org/officeDocument/2006/relationships/oleObject" Target="../embeddings/oleObject18.bin"/><Relationship Id="rId21" Type="http://schemas.openxmlformats.org/officeDocument/2006/relationships/oleObject" Target="../embeddings/oleObject27.bin"/><Relationship Id="rId7" Type="http://schemas.openxmlformats.org/officeDocument/2006/relationships/oleObject" Target="../embeddings/oleObject20.bin"/><Relationship Id="rId12" Type="http://schemas.openxmlformats.org/officeDocument/2006/relationships/image" Target="../media/image101.wmf"/><Relationship Id="rId17" Type="http://schemas.openxmlformats.org/officeDocument/2006/relationships/oleObject" Target="../embeddings/oleObject25.bin"/><Relationship Id="rId25" Type="http://schemas.openxmlformats.org/officeDocument/2006/relationships/oleObject" Target="../embeddings/oleObject29.bin"/><Relationship Id="rId2" Type="http://schemas.openxmlformats.org/officeDocument/2006/relationships/notesSlide" Target="../notesSlides/notesSlide19.xml"/><Relationship Id="rId16" Type="http://schemas.openxmlformats.org/officeDocument/2006/relationships/image" Target="../media/image103.wmf"/><Relationship Id="rId20" Type="http://schemas.openxmlformats.org/officeDocument/2006/relationships/image" Target="../media/image105.wmf"/><Relationship Id="rId29" Type="http://schemas.openxmlformats.org/officeDocument/2006/relationships/oleObject" Target="../embeddings/oleObject31.bin"/><Relationship Id="rId1" Type="http://schemas.openxmlformats.org/officeDocument/2006/relationships/slideLayout" Target="../slideLayouts/slideLayout2.xml"/><Relationship Id="rId6" Type="http://schemas.openxmlformats.org/officeDocument/2006/relationships/image" Target="../media/image98.wmf"/><Relationship Id="rId11" Type="http://schemas.openxmlformats.org/officeDocument/2006/relationships/oleObject" Target="../embeddings/oleObject22.bin"/><Relationship Id="rId24" Type="http://schemas.openxmlformats.org/officeDocument/2006/relationships/image" Target="../media/image107.wmf"/><Relationship Id="rId32" Type="http://schemas.openxmlformats.org/officeDocument/2006/relationships/image" Target="../media/image111.wmf"/><Relationship Id="rId5" Type="http://schemas.openxmlformats.org/officeDocument/2006/relationships/oleObject" Target="../embeddings/oleObject19.bin"/><Relationship Id="rId15" Type="http://schemas.openxmlformats.org/officeDocument/2006/relationships/oleObject" Target="../embeddings/oleObject24.bin"/><Relationship Id="rId23" Type="http://schemas.openxmlformats.org/officeDocument/2006/relationships/oleObject" Target="../embeddings/oleObject28.bin"/><Relationship Id="rId28" Type="http://schemas.openxmlformats.org/officeDocument/2006/relationships/image" Target="../media/image109.wmf"/><Relationship Id="rId10" Type="http://schemas.openxmlformats.org/officeDocument/2006/relationships/image" Target="../media/image100.wmf"/><Relationship Id="rId19" Type="http://schemas.openxmlformats.org/officeDocument/2006/relationships/oleObject" Target="../embeddings/oleObject26.bin"/><Relationship Id="rId31" Type="http://schemas.openxmlformats.org/officeDocument/2006/relationships/oleObject" Target="../embeddings/oleObject32.bin"/><Relationship Id="rId4" Type="http://schemas.openxmlformats.org/officeDocument/2006/relationships/image" Target="../media/image97.wmf"/><Relationship Id="rId9" Type="http://schemas.openxmlformats.org/officeDocument/2006/relationships/oleObject" Target="../embeddings/oleObject21.bin"/><Relationship Id="rId14" Type="http://schemas.openxmlformats.org/officeDocument/2006/relationships/image" Target="../media/image102.wmf"/><Relationship Id="rId22" Type="http://schemas.openxmlformats.org/officeDocument/2006/relationships/image" Target="../media/image106.wmf"/><Relationship Id="rId27" Type="http://schemas.openxmlformats.org/officeDocument/2006/relationships/oleObject" Target="../embeddings/oleObject30.bin"/><Relationship Id="rId30" Type="http://schemas.openxmlformats.org/officeDocument/2006/relationships/image" Target="../media/image110.wmf"/></Relationships>
</file>

<file path=ppt/slides/_rels/slide28.xml.rels><?xml version="1.0" encoding="UTF-8" standalone="yes"?>
<Relationships xmlns="http://schemas.openxmlformats.org/package/2006/relationships"><Relationship Id="rId8" Type="http://schemas.openxmlformats.org/officeDocument/2006/relationships/image" Target="../media/image114.wmf"/><Relationship Id="rId13" Type="http://schemas.openxmlformats.org/officeDocument/2006/relationships/oleObject" Target="../embeddings/oleObject38.bin"/><Relationship Id="rId18" Type="http://schemas.openxmlformats.org/officeDocument/2006/relationships/image" Target="../media/image119.wmf"/><Relationship Id="rId3" Type="http://schemas.openxmlformats.org/officeDocument/2006/relationships/oleObject" Target="../embeddings/oleObject33.bin"/><Relationship Id="rId21" Type="http://schemas.openxmlformats.org/officeDocument/2006/relationships/oleObject" Target="../embeddings/oleObject42.bin"/><Relationship Id="rId7" Type="http://schemas.openxmlformats.org/officeDocument/2006/relationships/oleObject" Target="../embeddings/oleObject35.bin"/><Relationship Id="rId12" Type="http://schemas.openxmlformats.org/officeDocument/2006/relationships/image" Target="../media/image116.wmf"/><Relationship Id="rId17" Type="http://schemas.openxmlformats.org/officeDocument/2006/relationships/oleObject" Target="../embeddings/oleObject40.bin"/><Relationship Id="rId2" Type="http://schemas.openxmlformats.org/officeDocument/2006/relationships/notesSlide" Target="../notesSlides/notesSlide20.xml"/><Relationship Id="rId16" Type="http://schemas.openxmlformats.org/officeDocument/2006/relationships/image" Target="../media/image118.wmf"/><Relationship Id="rId20" Type="http://schemas.openxmlformats.org/officeDocument/2006/relationships/image" Target="../media/image120.wmf"/><Relationship Id="rId1" Type="http://schemas.openxmlformats.org/officeDocument/2006/relationships/slideLayout" Target="../slideLayouts/slideLayout2.xml"/><Relationship Id="rId6" Type="http://schemas.openxmlformats.org/officeDocument/2006/relationships/image" Target="../media/image113.wmf"/><Relationship Id="rId11" Type="http://schemas.openxmlformats.org/officeDocument/2006/relationships/oleObject" Target="../embeddings/oleObject37.bin"/><Relationship Id="rId5" Type="http://schemas.openxmlformats.org/officeDocument/2006/relationships/oleObject" Target="../embeddings/oleObject34.bin"/><Relationship Id="rId15" Type="http://schemas.openxmlformats.org/officeDocument/2006/relationships/oleObject" Target="../embeddings/oleObject39.bin"/><Relationship Id="rId10" Type="http://schemas.openxmlformats.org/officeDocument/2006/relationships/image" Target="../media/image115.wmf"/><Relationship Id="rId19" Type="http://schemas.openxmlformats.org/officeDocument/2006/relationships/oleObject" Target="../embeddings/oleObject41.bin"/><Relationship Id="rId4" Type="http://schemas.openxmlformats.org/officeDocument/2006/relationships/image" Target="../media/image112.wmf"/><Relationship Id="rId9" Type="http://schemas.openxmlformats.org/officeDocument/2006/relationships/oleObject" Target="../embeddings/oleObject36.bin"/><Relationship Id="rId14" Type="http://schemas.openxmlformats.org/officeDocument/2006/relationships/image" Target="../media/image117.wmf"/><Relationship Id="rId22" Type="http://schemas.openxmlformats.org/officeDocument/2006/relationships/image" Target="../media/image121.wmf"/></Relationships>
</file>

<file path=ppt/slides/_rels/slide29.xml.rels><?xml version="1.0" encoding="UTF-8" standalone="yes"?>
<Relationships xmlns="http://schemas.openxmlformats.org/package/2006/relationships"><Relationship Id="rId8" Type="http://schemas.openxmlformats.org/officeDocument/2006/relationships/image" Target="../media/image124.wmf"/><Relationship Id="rId13" Type="http://schemas.openxmlformats.org/officeDocument/2006/relationships/oleObject" Target="../embeddings/oleObject48.bin"/><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126.wmf"/><Relationship Id="rId2" Type="http://schemas.openxmlformats.org/officeDocument/2006/relationships/notesSlide" Target="../notesSlides/notesSlide21.xml"/><Relationship Id="rId16" Type="http://schemas.openxmlformats.org/officeDocument/2006/relationships/image" Target="../media/image128.wmf"/><Relationship Id="rId1" Type="http://schemas.openxmlformats.org/officeDocument/2006/relationships/slideLayout" Target="../slideLayouts/slideLayout2.xml"/><Relationship Id="rId6" Type="http://schemas.openxmlformats.org/officeDocument/2006/relationships/image" Target="../media/image123.wmf"/><Relationship Id="rId11" Type="http://schemas.openxmlformats.org/officeDocument/2006/relationships/oleObject" Target="../embeddings/oleObject47.bin"/><Relationship Id="rId5" Type="http://schemas.openxmlformats.org/officeDocument/2006/relationships/oleObject" Target="../embeddings/oleObject44.bin"/><Relationship Id="rId15" Type="http://schemas.openxmlformats.org/officeDocument/2006/relationships/oleObject" Target="../embeddings/oleObject49.bin"/><Relationship Id="rId10" Type="http://schemas.openxmlformats.org/officeDocument/2006/relationships/image" Target="../media/image125.wmf"/><Relationship Id="rId4" Type="http://schemas.openxmlformats.org/officeDocument/2006/relationships/image" Target="../media/image122.wmf"/><Relationship Id="rId9" Type="http://schemas.openxmlformats.org/officeDocument/2006/relationships/oleObject" Target="../embeddings/oleObject46.bin"/><Relationship Id="rId14" Type="http://schemas.openxmlformats.org/officeDocument/2006/relationships/image" Target="../media/image127.wm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image" Target="../media/image135.png"/><Relationship Id="rId3" Type="http://schemas.openxmlformats.org/officeDocument/2006/relationships/oleObject" Target="../embeddings/oleObject50.bin"/><Relationship Id="rId7" Type="http://schemas.openxmlformats.org/officeDocument/2006/relationships/oleObject" Target="../embeddings/oleObject52.bin"/><Relationship Id="rId12" Type="http://schemas.openxmlformats.org/officeDocument/2006/relationships/image" Target="../media/image1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0.wmf"/><Relationship Id="rId11" Type="http://schemas.openxmlformats.org/officeDocument/2006/relationships/image" Target="../media/image133.png"/><Relationship Id="rId5" Type="http://schemas.openxmlformats.org/officeDocument/2006/relationships/oleObject" Target="../embeddings/oleObject51.bin"/><Relationship Id="rId10" Type="http://schemas.openxmlformats.org/officeDocument/2006/relationships/image" Target="../media/image132.wmf"/><Relationship Id="rId4" Type="http://schemas.openxmlformats.org/officeDocument/2006/relationships/image" Target="../media/image129.wmf"/><Relationship Id="rId9" Type="http://schemas.openxmlformats.org/officeDocument/2006/relationships/oleObject" Target="../embeddings/oleObject53.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image" Target="../media/image141.wmf"/><Relationship Id="rId3" Type="http://schemas.openxmlformats.org/officeDocument/2006/relationships/image" Target="../media/image136.png"/><Relationship Id="rId7" Type="http://schemas.openxmlformats.org/officeDocument/2006/relationships/image" Target="../media/image138.wmf"/><Relationship Id="rId12" Type="http://schemas.openxmlformats.org/officeDocument/2006/relationships/oleObject" Target="../embeddings/oleObject58.bin"/><Relationship Id="rId17" Type="http://schemas.openxmlformats.org/officeDocument/2006/relationships/image" Target="../media/image143.wmf"/><Relationship Id="rId2" Type="http://schemas.openxmlformats.org/officeDocument/2006/relationships/notesSlide" Target="../notesSlides/notesSlide23.xml"/><Relationship Id="rId16" Type="http://schemas.openxmlformats.org/officeDocument/2006/relationships/oleObject" Target="../embeddings/oleObject60.bin"/><Relationship Id="rId1" Type="http://schemas.openxmlformats.org/officeDocument/2006/relationships/slideLayout" Target="../slideLayouts/slideLayout2.xml"/><Relationship Id="rId6" Type="http://schemas.openxmlformats.org/officeDocument/2006/relationships/oleObject" Target="../embeddings/oleObject55.bin"/><Relationship Id="rId11" Type="http://schemas.openxmlformats.org/officeDocument/2006/relationships/image" Target="../media/image140.wmf"/><Relationship Id="rId5" Type="http://schemas.openxmlformats.org/officeDocument/2006/relationships/image" Target="../media/image137.wmf"/><Relationship Id="rId15" Type="http://schemas.openxmlformats.org/officeDocument/2006/relationships/image" Target="../media/image142.wmf"/><Relationship Id="rId10" Type="http://schemas.openxmlformats.org/officeDocument/2006/relationships/oleObject" Target="../embeddings/oleObject57.bin"/><Relationship Id="rId4" Type="http://schemas.openxmlformats.org/officeDocument/2006/relationships/oleObject" Target="../embeddings/oleObject54.bin"/><Relationship Id="rId9" Type="http://schemas.openxmlformats.org/officeDocument/2006/relationships/image" Target="../media/image139.wmf"/><Relationship Id="rId14" Type="http://schemas.openxmlformats.org/officeDocument/2006/relationships/oleObject" Target="../embeddings/oleObject59.bin"/></Relationships>
</file>

<file path=ppt/slides/_rels/slide32.xml.rels><?xml version="1.0" encoding="UTF-8" standalone="yes"?>
<Relationships xmlns="http://schemas.openxmlformats.org/package/2006/relationships"><Relationship Id="rId8" Type="http://schemas.openxmlformats.org/officeDocument/2006/relationships/image" Target="../media/image146.wmf"/><Relationship Id="rId13" Type="http://schemas.openxmlformats.org/officeDocument/2006/relationships/oleObject" Target="../embeddings/oleObject66.bin"/><Relationship Id="rId18" Type="http://schemas.openxmlformats.org/officeDocument/2006/relationships/image" Target="../media/image151.wmf"/><Relationship Id="rId3" Type="http://schemas.openxmlformats.org/officeDocument/2006/relationships/oleObject" Target="../embeddings/oleObject61.bin"/><Relationship Id="rId7" Type="http://schemas.openxmlformats.org/officeDocument/2006/relationships/oleObject" Target="../embeddings/oleObject63.bin"/><Relationship Id="rId12" Type="http://schemas.openxmlformats.org/officeDocument/2006/relationships/image" Target="../media/image148.wmf"/><Relationship Id="rId17" Type="http://schemas.openxmlformats.org/officeDocument/2006/relationships/oleObject" Target="../embeddings/oleObject68.bin"/><Relationship Id="rId2" Type="http://schemas.openxmlformats.org/officeDocument/2006/relationships/notesSlide" Target="../notesSlides/notesSlide24.xml"/><Relationship Id="rId16" Type="http://schemas.openxmlformats.org/officeDocument/2006/relationships/image" Target="../media/image150.wmf"/><Relationship Id="rId1" Type="http://schemas.openxmlformats.org/officeDocument/2006/relationships/slideLayout" Target="../slideLayouts/slideLayout2.xml"/><Relationship Id="rId6" Type="http://schemas.openxmlformats.org/officeDocument/2006/relationships/image" Target="../media/image145.wmf"/><Relationship Id="rId11" Type="http://schemas.openxmlformats.org/officeDocument/2006/relationships/oleObject" Target="../embeddings/oleObject65.bin"/><Relationship Id="rId5" Type="http://schemas.openxmlformats.org/officeDocument/2006/relationships/oleObject" Target="../embeddings/oleObject62.bin"/><Relationship Id="rId15" Type="http://schemas.openxmlformats.org/officeDocument/2006/relationships/oleObject" Target="../embeddings/oleObject67.bin"/><Relationship Id="rId10" Type="http://schemas.openxmlformats.org/officeDocument/2006/relationships/image" Target="../media/image147.wmf"/><Relationship Id="rId19" Type="http://schemas.openxmlformats.org/officeDocument/2006/relationships/image" Target="../media/image152.jpeg"/><Relationship Id="rId4" Type="http://schemas.openxmlformats.org/officeDocument/2006/relationships/image" Target="../media/image144.wmf"/><Relationship Id="rId9" Type="http://schemas.openxmlformats.org/officeDocument/2006/relationships/oleObject" Target="../embeddings/oleObject64.bin"/><Relationship Id="rId14" Type="http://schemas.openxmlformats.org/officeDocument/2006/relationships/image" Target="../media/image149.wmf"/></Relationships>
</file>

<file path=ppt/slides/_rels/slide3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5.png"/><Relationship Id="rId7" Type="http://schemas.openxmlformats.org/officeDocument/2006/relationships/image" Target="../media/image157.w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oleObject" Target="../embeddings/oleObject70.bin"/><Relationship Id="rId5" Type="http://schemas.openxmlformats.org/officeDocument/2006/relationships/image" Target="../media/image156.wmf"/><Relationship Id="rId10" Type="http://schemas.openxmlformats.org/officeDocument/2006/relationships/image" Target="../media/image159.wmf"/><Relationship Id="rId4" Type="http://schemas.openxmlformats.org/officeDocument/2006/relationships/oleObject" Target="../embeddings/oleObject69.bin"/><Relationship Id="rId9" Type="http://schemas.openxmlformats.org/officeDocument/2006/relationships/oleObject" Target="../embeddings/oleObject71.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74.bin"/><Relationship Id="rId13" Type="http://schemas.openxmlformats.org/officeDocument/2006/relationships/image" Target="../media/image165.wmf"/><Relationship Id="rId3" Type="http://schemas.openxmlformats.org/officeDocument/2006/relationships/image" Target="../media/image160.png"/><Relationship Id="rId7" Type="http://schemas.openxmlformats.org/officeDocument/2006/relationships/image" Target="../media/image162.wmf"/><Relationship Id="rId12" Type="http://schemas.openxmlformats.org/officeDocument/2006/relationships/oleObject" Target="../embeddings/oleObject76.bin"/><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oleObject" Target="../embeddings/oleObject73.bin"/><Relationship Id="rId11" Type="http://schemas.openxmlformats.org/officeDocument/2006/relationships/image" Target="../media/image164.wmf"/><Relationship Id="rId5" Type="http://schemas.openxmlformats.org/officeDocument/2006/relationships/image" Target="../media/image161.wmf"/><Relationship Id="rId10" Type="http://schemas.openxmlformats.org/officeDocument/2006/relationships/oleObject" Target="../embeddings/oleObject75.bin"/><Relationship Id="rId4" Type="http://schemas.openxmlformats.org/officeDocument/2006/relationships/oleObject" Target="../embeddings/oleObject72.bin"/><Relationship Id="rId9" Type="http://schemas.openxmlformats.org/officeDocument/2006/relationships/image" Target="../media/image163.wmf"/></Relationships>
</file>

<file path=ppt/slides/_rels/slide3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37.xml.rels><?xml version="1.0" encoding="UTF-8" standalone="yes"?>
<Relationships xmlns="http://schemas.openxmlformats.org/package/2006/relationships"><Relationship Id="rId8" Type="http://schemas.openxmlformats.org/officeDocument/2006/relationships/image" Target="../media/image170.wmf"/><Relationship Id="rId13" Type="http://schemas.openxmlformats.org/officeDocument/2006/relationships/oleObject" Target="../embeddings/oleObject82.bin"/><Relationship Id="rId3" Type="http://schemas.openxmlformats.org/officeDocument/2006/relationships/oleObject" Target="../embeddings/oleObject77.bin"/><Relationship Id="rId7" Type="http://schemas.openxmlformats.org/officeDocument/2006/relationships/oleObject" Target="../embeddings/oleObject79.bin"/><Relationship Id="rId12" Type="http://schemas.openxmlformats.org/officeDocument/2006/relationships/image" Target="../media/image172.w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69.w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171.wmf"/><Relationship Id="rId4" Type="http://schemas.openxmlformats.org/officeDocument/2006/relationships/image" Target="../media/image168.wmf"/><Relationship Id="rId9" Type="http://schemas.openxmlformats.org/officeDocument/2006/relationships/oleObject" Target="../embeddings/oleObject80.bin"/><Relationship Id="rId14" Type="http://schemas.openxmlformats.org/officeDocument/2006/relationships/image" Target="../media/image173.wmf"/></Relationships>
</file>

<file path=ppt/slides/_rels/slide38.xml.rels><?xml version="1.0" encoding="UTF-8" standalone="yes"?>
<Relationships xmlns="http://schemas.openxmlformats.org/package/2006/relationships"><Relationship Id="rId8" Type="http://schemas.openxmlformats.org/officeDocument/2006/relationships/image" Target="../media/image176.wmf"/><Relationship Id="rId13" Type="http://schemas.openxmlformats.org/officeDocument/2006/relationships/oleObject" Target="../embeddings/oleObject88.bin"/><Relationship Id="rId18" Type="http://schemas.openxmlformats.org/officeDocument/2006/relationships/image" Target="../media/image181.wmf"/><Relationship Id="rId26" Type="http://schemas.openxmlformats.org/officeDocument/2006/relationships/image" Target="../media/image185.wmf"/><Relationship Id="rId3" Type="http://schemas.openxmlformats.org/officeDocument/2006/relationships/oleObject" Target="../embeddings/oleObject83.bin"/><Relationship Id="rId21" Type="http://schemas.openxmlformats.org/officeDocument/2006/relationships/oleObject" Target="../embeddings/oleObject92.bin"/><Relationship Id="rId7" Type="http://schemas.openxmlformats.org/officeDocument/2006/relationships/oleObject" Target="../embeddings/oleObject85.bin"/><Relationship Id="rId12" Type="http://schemas.openxmlformats.org/officeDocument/2006/relationships/image" Target="../media/image178.wmf"/><Relationship Id="rId17" Type="http://schemas.openxmlformats.org/officeDocument/2006/relationships/oleObject" Target="../embeddings/oleObject90.bin"/><Relationship Id="rId25" Type="http://schemas.openxmlformats.org/officeDocument/2006/relationships/oleObject" Target="../embeddings/oleObject94.bin"/><Relationship Id="rId2" Type="http://schemas.openxmlformats.org/officeDocument/2006/relationships/notesSlide" Target="../notesSlides/notesSlide29.xml"/><Relationship Id="rId16" Type="http://schemas.openxmlformats.org/officeDocument/2006/relationships/image" Target="../media/image180.wmf"/><Relationship Id="rId20" Type="http://schemas.openxmlformats.org/officeDocument/2006/relationships/image" Target="../media/image182.wmf"/><Relationship Id="rId29" Type="http://schemas.openxmlformats.org/officeDocument/2006/relationships/oleObject" Target="../embeddings/oleObject96.bin"/><Relationship Id="rId1" Type="http://schemas.openxmlformats.org/officeDocument/2006/relationships/slideLayout" Target="../slideLayouts/slideLayout2.xml"/><Relationship Id="rId6" Type="http://schemas.openxmlformats.org/officeDocument/2006/relationships/image" Target="../media/image175.wmf"/><Relationship Id="rId11" Type="http://schemas.openxmlformats.org/officeDocument/2006/relationships/oleObject" Target="../embeddings/oleObject87.bin"/><Relationship Id="rId24" Type="http://schemas.openxmlformats.org/officeDocument/2006/relationships/image" Target="../media/image184.wmf"/><Relationship Id="rId5" Type="http://schemas.openxmlformats.org/officeDocument/2006/relationships/oleObject" Target="../embeddings/oleObject84.bin"/><Relationship Id="rId15" Type="http://schemas.openxmlformats.org/officeDocument/2006/relationships/oleObject" Target="../embeddings/oleObject89.bin"/><Relationship Id="rId23" Type="http://schemas.openxmlformats.org/officeDocument/2006/relationships/oleObject" Target="../embeddings/oleObject93.bin"/><Relationship Id="rId28" Type="http://schemas.openxmlformats.org/officeDocument/2006/relationships/image" Target="../media/image186.wmf"/><Relationship Id="rId10" Type="http://schemas.openxmlformats.org/officeDocument/2006/relationships/image" Target="../media/image177.wmf"/><Relationship Id="rId19" Type="http://schemas.openxmlformats.org/officeDocument/2006/relationships/oleObject" Target="../embeddings/oleObject91.bin"/><Relationship Id="rId4" Type="http://schemas.openxmlformats.org/officeDocument/2006/relationships/image" Target="../media/image174.wmf"/><Relationship Id="rId9" Type="http://schemas.openxmlformats.org/officeDocument/2006/relationships/oleObject" Target="../embeddings/oleObject86.bin"/><Relationship Id="rId14" Type="http://schemas.openxmlformats.org/officeDocument/2006/relationships/image" Target="../media/image179.wmf"/><Relationship Id="rId22" Type="http://schemas.openxmlformats.org/officeDocument/2006/relationships/image" Target="../media/image183.wmf"/><Relationship Id="rId27" Type="http://schemas.openxmlformats.org/officeDocument/2006/relationships/oleObject" Target="../embeddings/oleObject95.bin"/><Relationship Id="rId30" Type="http://schemas.openxmlformats.org/officeDocument/2006/relationships/image" Target="../media/image187.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99.bin"/><Relationship Id="rId3" Type="http://schemas.openxmlformats.org/officeDocument/2006/relationships/image" Target="../media/image188.png"/><Relationship Id="rId7" Type="http://schemas.openxmlformats.org/officeDocument/2006/relationships/image" Target="../media/image190.w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oleObject" Target="../embeddings/oleObject98.bin"/><Relationship Id="rId11" Type="http://schemas.openxmlformats.org/officeDocument/2006/relationships/image" Target="../media/image191.wmf"/><Relationship Id="rId5" Type="http://schemas.openxmlformats.org/officeDocument/2006/relationships/image" Target="../media/image189.wmf"/><Relationship Id="rId10" Type="http://schemas.openxmlformats.org/officeDocument/2006/relationships/oleObject" Target="../embeddings/oleObject100.bin"/><Relationship Id="rId4" Type="http://schemas.openxmlformats.org/officeDocument/2006/relationships/oleObject" Target="../embeddings/oleObject97.bin"/><Relationship Id="rId9" Type="http://schemas.openxmlformats.org/officeDocument/2006/relationships/image" Target="../media/image178.wmf"/></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gif"/><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gif"/></Relationships>
</file>

<file path=ppt/slides/_rels/slide40.xml.rels><?xml version="1.0" encoding="UTF-8" standalone="yes"?>
<Relationships xmlns="http://schemas.openxmlformats.org/package/2006/relationships"><Relationship Id="rId8" Type="http://schemas.openxmlformats.org/officeDocument/2006/relationships/image" Target="../media/image194.wmf"/><Relationship Id="rId13" Type="http://schemas.openxmlformats.org/officeDocument/2006/relationships/oleObject" Target="../embeddings/oleObject106.bin"/><Relationship Id="rId3" Type="http://schemas.openxmlformats.org/officeDocument/2006/relationships/oleObject" Target="../embeddings/oleObject101.bin"/><Relationship Id="rId7" Type="http://schemas.openxmlformats.org/officeDocument/2006/relationships/oleObject" Target="../embeddings/oleObject103.bin"/><Relationship Id="rId12" Type="http://schemas.openxmlformats.org/officeDocument/2006/relationships/image" Target="../media/image196.wmf"/><Relationship Id="rId2" Type="http://schemas.openxmlformats.org/officeDocument/2006/relationships/notesSlide" Target="../notesSlides/notesSlide31.xml"/><Relationship Id="rId16" Type="http://schemas.openxmlformats.org/officeDocument/2006/relationships/image" Target="../media/image198.wmf"/><Relationship Id="rId1" Type="http://schemas.openxmlformats.org/officeDocument/2006/relationships/slideLayout" Target="../slideLayouts/slideLayout2.xml"/><Relationship Id="rId6" Type="http://schemas.openxmlformats.org/officeDocument/2006/relationships/image" Target="../media/image193.wmf"/><Relationship Id="rId11" Type="http://schemas.openxmlformats.org/officeDocument/2006/relationships/oleObject" Target="../embeddings/oleObject105.bin"/><Relationship Id="rId5" Type="http://schemas.openxmlformats.org/officeDocument/2006/relationships/oleObject" Target="../embeddings/oleObject102.bin"/><Relationship Id="rId15" Type="http://schemas.openxmlformats.org/officeDocument/2006/relationships/oleObject" Target="../embeddings/oleObject107.bin"/><Relationship Id="rId10" Type="http://schemas.openxmlformats.org/officeDocument/2006/relationships/image" Target="../media/image195.wmf"/><Relationship Id="rId4" Type="http://schemas.openxmlformats.org/officeDocument/2006/relationships/image" Target="../media/image192.wmf"/><Relationship Id="rId9" Type="http://schemas.openxmlformats.org/officeDocument/2006/relationships/oleObject" Target="../embeddings/oleObject104.bin"/><Relationship Id="rId14" Type="http://schemas.openxmlformats.org/officeDocument/2006/relationships/image" Target="../media/image197.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10.bin"/><Relationship Id="rId3" Type="http://schemas.openxmlformats.org/officeDocument/2006/relationships/oleObject" Target="../embeddings/oleObject108.bin"/><Relationship Id="rId7" Type="http://schemas.openxmlformats.org/officeDocument/2006/relationships/image" Target="../media/image20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00.wmf"/><Relationship Id="rId5" Type="http://schemas.openxmlformats.org/officeDocument/2006/relationships/oleObject" Target="../embeddings/oleObject109.bin"/><Relationship Id="rId4" Type="http://schemas.openxmlformats.org/officeDocument/2006/relationships/image" Target="../media/image199.wmf"/><Relationship Id="rId9" Type="http://schemas.openxmlformats.org/officeDocument/2006/relationships/image" Target="../media/image202.wmf"/></Relationships>
</file>

<file path=ppt/slides/_rels/slide4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 Id="rId4" Type="http://schemas.openxmlformats.org/officeDocument/2006/relationships/image" Target="../media/image20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5.jpg"/><Relationship Id="rId7"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wmf"/><Relationship Id="rId5" Type="http://schemas.openxmlformats.org/officeDocument/2006/relationships/oleObject" Target="../embeddings/oleObject1.bin"/><Relationship Id="rId10" Type="http://schemas.openxmlformats.org/officeDocument/2006/relationships/image" Target="../media/image30.gif"/><Relationship Id="rId4" Type="http://schemas.openxmlformats.org/officeDocument/2006/relationships/image" Target="../media/image26.jpg"/><Relationship Id="rId9" Type="http://schemas.openxmlformats.org/officeDocument/2006/relationships/image" Target="../media/image29.gif"/></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gif"/></Relationships>
</file>

<file path=ppt/slides/_rels/slide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3257" y="4587418"/>
            <a:ext cx="10145486" cy="936770"/>
          </a:xfrm>
        </p:spPr>
        <p:txBody>
          <a:bodyPr>
            <a:noAutofit/>
          </a:bodyPr>
          <a:lstStyle/>
          <a:p>
            <a:r>
              <a:rPr lang="sr-Latn-ME" sz="4800" b="1" dirty="0"/>
              <a:t>Geotermalne toplotne pumpe</a:t>
            </a:r>
            <a:endParaRPr lang="en-US" sz="4800" b="1" dirty="0"/>
          </a:p>
        </p:txBody>
      </p:sp>
      <p:sp>
        <p:nvSpPr>
          <p:cNvPr id="3" name="Subtitle 2"/>
          <p:cNvSpPr>
            <a:spLocks noGrp="1"/>
          </p:cNvSpPr>
          <p:nvPr>
            <p:ph type="subTitle" idx="1"/>
          </p:nvPr>
        </p:nvSpPr>
        <p:spPr>
          <a:xfrm>
            <a:off x="1524000" y="5719975"/>
            <a:ext cx="9144000" cy="1139543"/>
          </a:xfrm>
        </p:spPr>
        <p:txBody>
          <a:bodyPr>
            <a:normAutofit/>
          </a:bodyPr>
          <a:lstStyle/>
          <a:p>
            <a:r>
              <a:rPr lang="sr-Latn-ME" sz="1800" dirty="0"/>
              <a:t>Prof. dr Esad Tombarević</a:t>
            </a:r>
          </a:p>
          <a:p>
            <a:r>
              <a:rPr lang="sr-Latn-ME" sz="1800" dirty="0">
                <a:hlinkClick r:id="rId3"/>
              </a:rPr>
              <a:t>esad.tombarevic@ucg.ac.me</a:t>
            </a:r>
            <a:endParaRPr lang="en-US" sz="1800" dirty="0"/>
          </a:p>
        </p:txBody>
      </p:sp>
      <p:sp>
        <p:nvSpPr>
          <p:cNvPr id="7" name="TextBox 6"/>
          <p:cNvSpPr txBox="1"/>
          <p:nvPr/>
        </p:nvSpPr>
        <p:spPr>
          <a:xfrm>
            <a:off x="9144000" y="6076920"/>
            <a:ext cx="2656114" cy="369332"/>
          </a:xfrm>
          <a:prstGeom prst="rect">
            <a:avLst/>
          </a:prstGeom>
          <a:noFill/>
        </p:spPr>
        <p:txBody>
          <a:bodyPr wrap="square" rtlCol="0">
            <a:spAutoFit/>
          </a:bodyPr>
          <a:lstStyle/>
          <a:p>
            <a:r>
              <a:rPr lang="sr-Latn-ME" dirty="0"/>
              <a:t>Podgorica, j</a:t>
            </a:r>
            <a:r>
              <a:rPr lang="en-GB" dirty="0"/>
              <a:t>un</a:t>
            </a:r>
            <a:r>
              <a:rPr lang="sr-Latn-ME" dirty="0"/>
              <a:t> 2024.</a:t>
            </a:r>
            <a:endParaRPr lang="en-US" dirty="0"/>
          </a:p>
        </p:txBody>
      </p:sp>
      <p:sp>
        <p:nvSpPr>
          <p:cNvPr id="9" name="TextBox 8"/>
          <p:cNvSpPr txBox="1"/>
          <p:nvPr/>
        </p:nvSpPr>
        <p:spPr>
          <a:xfrm>
            <a:off x="0" y="12714"/>
            <a:ext cx="12192000" cy="1080000"/>
          </a:xfrm>
          <a:prstGeom prst="rect">
            <a:avLst/>
          </a:prstGeom>
          <a:solidFill>
            <a:schemeClr val="accent5">
              <a:lumMod val="75000"/>
            </a:schemeClr>
          </a:solidFill>
        </p:spPr>
        <p:txBody>
          <a:bodyPr wrap="square" rtlCol="0">
            <a:spAutoFit/>
          </a:bodyPr>
          <a:lstStyle/>
          <a:p>
            <a:endParaRPr lang="en-US" dirty="0"/>
          </a:p>
        </p:txBody>
      </p:sp>
      <p:pic>
        <p:nvPicPr>
          <p:cNvPr id="1030" name="Picture 6" descr="http://www.ingkomora.me/ikcg_mne/public/images/logo.png">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4987" y="88677"/>
            <a:ext cx="4943475" cy="9239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ogo"/>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7974" b="18693"/>
          <a:stretch/>
        </p:blipFill>
        <p:spPr bwMode="auto">
          <a:xfrm>
            <a:off x="7052377" y="90114"/>
            <a:ext cx="4747737" cy="92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4232" y="1204157"/>
            <a:ext cx="6165327" cy="3708000"/>
          </a:xfrm>
          <a:prstGeom prst="rect">
            <a:avLst/>
          </a:prstGeom>
        </p:spPr>
      </p:pic>
    </p:spTree>
    <p:extLst>
      <p:ext uri="{BB962C8B-B14F-4D97-AF65-F5344CB8AC3E}">
        <p14:creationId xmlns:p14="http://schemas.microsoft.com/office/powerpoint/2010/main" val="180195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12192000" cy="1325563"/>
          </a:xfrm>
        </p:spPr>
        <p:txBody>
          <a:bodyPr>
            <a:noAutofit/>
          </a:bodyPr>
          <a:lstStyle/>
          <a:p>
            <a:r>
              <a:rPr lang="sr-Latn-ME" sz="3600" dirty="0"/>
              <a:t>Sistemi koji koriste površinske vode kao izvor/ponor toplote</a:t>
            </a:r>
            <a:br>
              <a:rPr lang="sr-Latn-ME" sz="3600" dirty="0"/>
            </a:br>
            <a:r>
              <a:rPr lang="sr-Latn-ME" sz="2400" dirty="0"/>
              <a:t>(Surface Water Heat Pump - SWHP)</a:t>
            </a:r>
            <a:br>
              <a:rPr lang="en-US" sz="3600" dirty="0"/>
            </a:br>
            <a:endParaRPr lang="en-US" sz="3600" dirty="0"/>
          </a:p>
        </p:txBody>
      </p:sp>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0" y="0"/>
            <a:ext cx="9144000"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980354"/>
            <a:ext cx="3600000" cy="315032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4000" y="838200"/>
            <a:ext cx="3600000" cy="3150321"/>
          </a:xfrm>
          <a:prstGeom prst="rect">
            <a:avLst/>
          </a:prstGeom>
        </p:spPr>
      </p:pic>
      <p:grpSp>
        <p:nvGrpSpPr>
          <p:cNvPr id="8" name="Group 7"/>
          <p:cNvGrpSpPr/>
          <p:nvPr/>
        </p:nvGrpSpPr>
        <p:grpSpPr>
          <a:xfrm>
            <a:off x="850900" y="4191000"/>
            <a:ext cx="4495800" cy="1447800"/>
            <a:chOff x="317500" y="4572000"/>
            <a:chExt cx="4495800" cy="1447800"/>
          </a:xfrm>
        </p:grpSpPr>
        <p:pic>
          <p:nvPicPr>
            <p:cNvPr id="9" name="Picture 2" descr="C:\Users\Intel\Desktop\71993623-plus-and-minus-sign-and-icon-business-benefit-cost-balance-concept-3d-illustration.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877" t="12477" r="69661" b="56033"/>
            <a:stretch/>
          </p:blipFill>
          <p:spPr bwMode="auto">
            <a:xfrm>
              <a:off x="317500" y="4648200"/>
              <a:ext cx="368300" cy="3365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685800" y="4572000"/>
              <a:ext cx="41275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eaLnBrk="1" hangingPunct="1">
                <a:spcBef>
                  <a:spcPts val="600"/>
                </a:spcBef>
                <a:spcAft>
                  <a:spcPts val="600"/>
                </a:spcAft>
                <a:buClrTx/>
                <a:buFont typeface="Arial" pitchFamily="34" charset="0"/>
                <a:buChar char="•"/>
              </a:pPr>
              <a:r>
                <a:rPr lang="sr-Latn-RS" sz="2000" kern="0" dirty="0">
                  <a:latin typeface="Arial" charset="0"/>
                </a:rPr>
                <a:t>Mala investicija</a:t>
              </a:r>
            </a:p>
            <a:p>
              <a:pPr eaLnBrk="1" hangingPunct="1">
                <a:spcBef>
                  <a:spcPts val="600"/>
                </a:spcBef>
                <a:spcAft>
                  <a:spcPts val="600"/>
                </a:spcAft>
                <a:buClrTx/>
                <a:buFont typeface="Arial" pitchFamily="34" charset="0"/>
                <a:buChar char="•"/>
              </a:pPr>
              <a:r>
                <a:rPr lang="sr-Latn-RS" sz="2000" kern="0" dirty="0">
                  <a:latin typeface="Arial" charset="0"/>
                </a:rPr>
                <a:t>Mogućnost direktnog hlađenja</a:t>
              </a:r>
              <a:endParaRPr lang="en-US" sz="2000" kern="0" dirty="0">
                <a:latin typeface="Arial" charset="0"/>
              </a:endParaRPr>
            </a:p>
          </p:txBody>
        </p:sp>
      </p:grpSp>
      <p:grpSp>
        <p:nvGrpSpPr>
          <p:cNvPr id="11" name="Group 10"/>
          <p:cNvGrpSpPr/>
          <p:nvPr/>
        </p:nvGrpSpPr>
        <p:grpSpPr>
          <a:xfrm>
            <a:off x="6672768" y="4216400"/>
            <a:ext cx="5270500" cy="2209800"/>
            <a:chOff x="4667250" y="4648200"/>
            <a:chExt cx="4324350" cy="2209800"/>
          </a:xfrm>
        </p:grpSpPr>
        <p:pic>
          <p:nvPicPr>
            <p:cNvPr id="12" name="Picture 2" descr="C:\Users\Intel\Desktop\71993623-plus-and-minus-sign-and-icon-business-benefit-cost-balance-concept-3d-illustration.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0379" t="13072" r="9512" b="55735"/>
            <a:stretch/>
          </p:blipFill>
          <p:spPr bwMode="auto">
            <a:xfrm>
              <a:off x="4667250" y="4724400"/>
              <a:ext cx="361950" cy="3333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txBox="1">
              <a:spLocks noChangeArrowheads="1"/>
            </p:cNvSpPr>
            <p:nvPr/>
          </p:nvSpPr>
          <p:spPr bwMode="auto">
            <a:xfrm>
              <a:off x="5092700" y="4648200"/>
              <a:ext cx="38989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eaLnBrk="1" hangingPunct="1">
                <a:spcBef>
                  <a:spcPts val="600"/>
                </a:spcBef>
                <a:spcAft>
                  <a:spcPts val="600"/>
                </a:spcAft>
                <a:buClrTx/>
                <a:buFont typeface="Arial" pitchFamily="34" charset="0"/>
                <a:buChar char="•"/>
              </a:pPr>
              <a:r>
                <a:rPr lang="sr-Latn-RS" sz="2000" kern="0" dirty="0">
                  <a:latin typeface="Arial" charset="0"/>
                </a:rPr>
                <a:t>Fluktuacije temperature površinskih voda utiču na efikasnost</a:t>
              </a:r>
            </a:p>
            <a:p>
              <a:pPr eaLnBrk="1" hangingPunct="1">
                <a:spcBef>
                  <a:spcPts val="600"/>
                </a:spcBef>
                <a:spcAft>
                  <a:spcPts val="600"/>
                </a:spcAft>
                <a:buClrTx/>
                <a:buFont typeface="Arial" pitchFamily="34" charset="0"/>
                <a:buChar char="•"/>
              </a:pPr>
              <a:r>
                <a:rPr lang="sr-Latn-RS" sz="2000" kern="0" dirty="0">
                  <a:latin typeface="Arial" charset="0"/>
                </a:rPr>
                <a:t>Za veće sisteme potrebne velike vodene mase</a:t>
              </a:r>
            </a:p>
            <a:p>
              <a:pPr eaLnBrk="1" hangingPunct="1">
                <a:spcBef>
                  <a:spcPts val="600"/>
                </a:spcBef>
                <a:spcAft>
                  <a:spcPts val="600"/>
                </a:spcAft>
                <a:buClrTx/>
                <a:buFont typeface="Arial" pitchFamily="34" charset="0"/>
                <a:buChar char="•"/>
              </a:pPr>
              <a:r>
                <a:rPr lang="sr-Latn-RS" sz="2000" kern="0" dirty="0">
                  <a:latin typeface="Arial" charset="0"/>
                </a:rPr>
                <a:t>Cijevi postavljene u površinskim vodama mogu da predstavljaju problem, npr. za ribolov</a:t>
              </a:r>
              <a:endParaRPr lang="en-US" sz="2000" kern="0" dirty="0">
                <a:latin typeface="Arial" charset="0"/>
              </a:endParaRPr>
            </a:p>
          </p:txBody>
        </p:sp>
      </p:grpSp>
    </p:spTree>
    <p:extLst>
      <p:ext uri="{BB962C8B-B14F-4D97-AF65-F5344CB8AC3E}">
        <p14:creationId xmlns:p14="http://schemas.microsoft.com/office/powerpoint/2010/main" val="194136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8"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9222" t="-816" r="11667" b="815"/>
          <a:stretch/>
        </p:blipFill>
        <p:spPr bwMode="auto">
          <a:xfrm>
            <a:off x="1688523" y="3616413"/>
            <a:ext cx="432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upload.wikimedia.org/wikipedia/commons/8/81/Pond_Loop_Being_Su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9223" y="3618000"/>
            <a:ext cx="432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8523" y="284250"/>
            <a:ext cx="432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6287" r="3427" b="3266"/>
          <a:stretch/>
        </p:blipFill>
        <p:spPr bwMode="auto">
          <a:xfrm>
            <a:off x="6779223" y="284250"/>
            <a:ext cx="4320000"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975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02195"/>
          </a:xfrm>
        </p:spPr>
        <p:txBody>
          <a:bodyPr>
            <a:normAutofit/>
          </a:bodyPr>
          <a:lstStyle/>
          <a:p>
            <a:r>
              <a:rPr lang="sr-Latn-ME" sz="3600" dirty="0"/>
              <a:t>Sistemi koji koriste tlo kao izvor/ponor toplote</a:t>
            </a:r>
            <a:br>
              <a:rPr lang="sr-Latn-ME" dirty="0"/>
            </a:br>
            <a:r>
              <a:rPr lang="sr-Latn-ME" sz="2400" dirty="0"/>
              <a:t>(Ground-Coupled Heat Pump - GCHP)</a:t>
            </a:r>
            <a:endParaRPr lang="en-US" sz="2400"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896" y="1438244"/>
            <a:ext cx="3600000" cy="31503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7800" y="1143000"/>
            <a:ext cx="3600000" cy="3150321"/>
          </a:xfrm>
          <a:prstGeom prst="rect">
            <a:avLst/>
          </a:prstGeom>
        </p:spPr>
      </p:pic>
      <p:sp>
        <p:nvSpPr>
          <p:cNvPr id="7" name="Title 1"/>
          <p:cNvSpPr txBox="1">
            <a:spLocks/>
          </p:cNvSpPr>
          <p:nvPr/>
        </p:nvSpPr>
        <p:spPr bwMode="auto">
          <a:xfrm>
            <a:off x="0" y="1143000"/>
            <a:ext cx="121920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0000"/>
                </a:solidFill>
                <a:latin typeface="+mj-lt"/>
                <a:ea typeface="+mj-ea"/>
                <a:cs typeface="+mj-cs"/>
              </a:defRPr>
            </a:lvl1pPr>
            <a:lvl2pPr algn="l" rtl="0" eaLnBrk="0" fontAlgn="base" hangingPunct="0">
              <a:spcBef>
                <a:spcPct val="0"/>
              </a:spcBef>
              <a:spcAft>
                <a:spcPct val="0"/>
              </a:spcAft>
              <a:defRPr sz="3600" b="1">
                <a:solidFill>
                  <a:srgbClr val="FF0000"/>
                </a:solidFill>
                <a:latin typeface="Arial" charset="0"/>
              </a:defRPr>
            </a:lvl2pPr>
            <a:lvl3pPr algn="l" rtl="0" eaLnBrk="0" fontAlgn="base" hangingPunct="0">
              <a:spcBef>
                <a:spcPct val="0"/>
              </a:spcBef>
              <a:spcAft>
                <a:spcPct val="0"/>
              </a:spcAft>
              <a:defRPr sz="3600" b="1">
                <a:solidFill>
                  <a:srgbClr val="FF0000"/>
                </a:solidFill>
                <a:latin typeface="Arial" charset="0"/>
              </a:defRPr>
            </a:lvl3pPr>
            <a:lvl4pPr algn="l" rtl="0" eaLnBrk="0" fontAlgn="base" hangingPunct="0">
              <a:spcBef>
                <a:spcPct val="0"/>
              </a:spcBef>
              <a:spcAft>
                <a:spcPct val="0"/>
              </a:spcAft>
              <a:defRPr sz="3600" b="1">
                <a:solidFill>
                  <a:srgbClr val="FF0000"/>
                </a:solidFill>
                <a:latin typeface="Arial" charset="0"/>
              </a:defRPr>
            </a:lvl4pPr>
            <a:lvl5pPr algn="l" rtl="0" eaLnBrk="0" fontAlgn="base" hangingPunct="0">
              <a:spcBef>
                <a:spcPct val="0"/>
              </a:spcBef>
              <a:spcAft>
                <a:spcPct val="0"/>
              </a:spcAft>
              <a:defRPr sz="3600" b="1">
                <a:solidFill>
                  <a:srgbClr val="FF0000"/>
                </a:solidFill>
                <a:latin typeface="Arial" charset="0"/>
              </a:defRPr>
            </a:lvl5pPr>
            <a:lvl6pPr marL="457200" algn="l" rtl="0" fontAlgn="base">
              <a:spcBef>
                <a:spcPct val="0"/>
              </a:spcBef>
              <a:spcAft>
                <a:spcPct val="0"/>
              </a:spcAft>
              <a:defRPr sz="3600" b="1">
                <a:solidFill>
                  <a:srgbClr val="FF0000"/>
                </a:solidFill>
                <a:latin typeface="Arial" charset="0"/>
              </a:defRPr>
            </a:lvl6pPr>
            <a:lvl7pPr marL="914400" algn="l" rtl="0" fontAlgn="base">
              <a:spcBef>
                <a:spcPct val="0"/>
              </a:spcBef>
              <a:spcAft>
                <a:spcPct val="0"/>
              </a:spcAft>
              <a:defRPr sz="3600" b="1">
                <a:solidFill>
                  <a:srgbClr val="FF0000"/>
                </a:solidFill>
                <a:latin typeface="Arial" charset="0"/>
              </a:defRPr>
            </a:lvl7pPr>
            <a:lvl8pPr marL="1371600" algn="l" rtl="0" fontAlgn="base">
              <a:spcBef>
                <a:spcPct val="0"/>
              </a:spcBef>
              <a:spcAft>
                <a:spcPct val="0"/>
              </a:spcAft>
              <a:defRPr sz="3600" b="1">
                <a:solidFill>
                  <a:srgbClr val="FF0000"/>
                </a:solidFill>
                <a:latin typeface="Arial" charset="0"/>
              </a:defRPr>
            </a:lvl8pPr>
            <a:lvl9pPr marL="1828800" algn="l" rtl="0" fontAlgn="base">
              <a:spcBef>
                <a:spcPct val="0"/>
              </a:spcBef>
              <a:spcAft>
                <a:spcPct val="0"/>
              </a:spcAft>
              <a:defRPr sz="3600" b="1">
                <a:solidFill>
                  <a:srgbClr val="FF0000"/>
                </a:solidFill>
                <a:latin typeface="Arial" charset="0"/>
              </a:defRPr>
            </a:lvl9pPr>
          </a:lstStyle>
          <a:p>
            <a:pPr algn="ctr"/>
            <a:r>
              <a:rPr lang="sr-Latn-ME" sz="2400" kern="0" dirty="0"/>
              <a:t>Horizontalni sistemi</a:t>
            </a:r>
            <a:endParaRPr lang="en-US" sz="2400" kern="0" dirty="0"/>
          </a:p>
        </p:txBody>
      </p:sp>
      <p:grpSp>
        <p:nvGrpSpPr>
          <p:cNvPr id="8" name="Group 7"/>
          <p:cNvGrpSpPr/>
          <p:nvPr/>
        </p:nvGrpSpPr>
        <p:grpSpPr>
          <a:xfrm>
            <a:off x="665922" y="4439493"/>
            <a:ext cx="4495800" cy="2209800"/>
            <a:chOff x="317500" y="4572000"/>
            <a:chExt cx="4495800" cy="2209800"/>
          </a:xfrm>
        </p:grpSpPr>
        <p:pic>
          <p:nvPicPr>
            <p:cNvPr id="9" name="Picture 2" descr="C:\Users\Intel\Desktop\71993623-plus-and-minus-sign-and-icon-business-benefit-cost-balance-concept-3d-illustration.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877" t="12477" r="69661" b="56033"/>
            <a:stretch/>
          </p:blipFill>
          <p:spPr bwMode="auto">
            <a:xfrm>
              <a:off x="317500" y="4648200"/>
              <a:ext cx="368300" cy="3365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685800" y="4572000"/>
              <a:ext cx="41275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eaLnBrk="1" hangingPunct="1">
                <a:spcBef>
                  <a:spcPts val="600"/>
                </a:spcBef>
                <a:spcAft>
                  <a:spcPts val="600"/>
                </a:spcAft>
                <a:buClrTx/>
                <a:buFont typeface="Arial" pitchFamily="34" charset="0"/>
                <a:buChar char="•"/>
              </a:pPr>
              <a:r>
                <a:rPr lang="sr-Latn-RS" sz="2000" kern="0" dirty="0">
                  <a:latin typeface="Arial" charset="0"/>
                </a:rPr>
                <a:t>Ne zavise od hemijskog kvaliteta i izdašnosti podzemnih voda</a:t>
              </a:r>
            </a:p>
            <a:p>
              <a:pPr eaLnBrk="1" hangingPunct="1">
                <a:spcBef>
                  <a:spcPts val="600"/>
                </a:spcBef>
                <a:spcAft>
                  <a:spcPts val="600"/>
                </a:spcAft>
                <a:buClrTx/>
                <a:buFont typeface="Arial" pitchFamily="34" charset="0"/>
                <a:buChar char="•"/>
              </a:pPr>
              <a:r>
                <a:rPr lang="sr-Latn-RS" sz="2000" kern="0" dirty="0">
                  <a:latin typeface="Arial" charset="0"/>
                </a:rPr>
                <a:t>Mala snaga cirkulacionih pumpi</a:t>
              </a:r>
            </a:p>
            <a:p>
              <a:pPr eaLnBrk="1" hangingPunct="1">
                <a:spcBef>
                  <a:spcPts val="600"/>
                </a:spcBef>
                <a:spcAft>
                  <a:spcPts val="600"/>
                </a:spcAft>
                <a:buClrTx/>
                <a:buFont typeface="Arial" pitchFamily="34" charset="0"/>
                <a:buChar char="•"/>
              </a:pPr>
              <a:r>
                <a:rPr lang="sr-Latn-RS" sz="2000" kern="0" dirty="0">
                  <a:latin typeface="Arial" charset="0"/>
                </a:rPr>
                <a:t>Jednostavno izvođenje i relativno mala investicija</a:t>
              </a:r>
              <a:endParaRPr lang="en-US" sz="2000" kern="0" dirty="0">
                <a:latin typeface="Arial" charset="0"/>
              </a:endParaRPr>
            </a:p>
          </p:txBody>
        </p:sp>
      </p:grpSp>
      <p:grpSp>
        <p:nvGrpSpPr>
          <p:cNvPr id="11" name="Group 10"/>
          <p:cNvGrpSpPr/>
          <p:nvPr/>
        </p:nvGrpSpPr>
        <p:grpSpPr>
          <a:xfrm>
            <a:off x="7026965" y="4325193"/>
            <a:ext cx="4724400" cy="2438400"/>
            <a:chOff x="4667250" y="4648200"/>
            <a:chExt cx="4324350" cy="2438400"/>
          </a:xfrm>
        </p:grpSpPr>
        <p:pic>
          <p:nvPicPr>
            <p:cNvPr id="12" name="Picture 2" descr="C:\Users\Intel\Desktop\71993623-plus-and-minus-sign-and-icon-business-benefit-cost-balance-concept-3d-illustration.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0379" t="13072" r="9512" b="55735"/>
            <a:stretch/>
          </p:blipFill>
          <p:spPr bwMode="auto">
            <a:xfrm>
              <a:off x="4667250" y="4724400"/>
              <a:ext cx="361950" cy="3333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txBox="1">
              <a:spLocks noChangeArrowheads="1"/>
            </p:cNvSpPr>
            <p:nvPr/>
          </p:nvSpPr>
          <p:spPr bwMode="auto">
            <a:xfrm>
              <a:off x="5092700" y="4648200"/>
              <a:ext cx="3898900"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eaLnBrk="1" hangingPunct="1">
                <a:spcBef>
                  <a:spcPts val="600"/>
                </a:spcBef>
                <a:spcAft>
                  <a:spcPts val="600"/>
                </a:spcAft>
                <a:buClrTx/>
                <a:buFont typeface="Arial" pitchFamily="34" charset="0"/>
                <a:buChar char="•"/>
              </a:pPr>
              <a:r>
                <a:rPr lang="sr-Latn-RS" sz="2000" kern="0" dirty="0">
                  <a:latin typeface="Arial" charset="0"/>
                </a:rPr>
                <a:t>Fluktuacije temperature tla utiču na efikasnost</a:t>
              </a:r>
            </a:p>
            <a:p>
              <a:pPr eaLnBrk="1" hangingPunct="1">
                <a:spcBef>
                  <a:spcPts val="600"/>
                </a:spcBef>
                <a:spcAft>
                  <a:spcPts val="600"/>
                </a:spcAft>
                <a:buClrTx/>
                <a:buFont typeface="Arial" pitchFamily="34" charset="0"/>
                <a:buChar char="•"/>
              </a:pPr>
              <a:r>
                <a:rPr lang="sr-Latn-RS" sz="2000" kern="0" dirty="0">
                  <a:latin typeface="Arial" charset="0"/>
                </a:rPr>
                <a:t>Potrebna relativno velika površina tla</a:t>
              </a:r>
            </a:p>
            <a:p>
              <a:pPr eaLnBrk="1" hangingPunct="1">
                <a:spcBef>
                  <a:spcPts val="600"/>
                </a:spcBef>
                <a:spcAft>
                  <a:spcPts val="600"/>
                </a:spcAft>
                <a:buClrTx/>
                <a:buFont typeface="Arial" pitchFamily="34" charset="0"/>
                <a:buChar char="•"/>
              </a:pPr>
              <a:r>
                <a:rPr lang="sr-Latn-RS" sz="2000" kern="0" dirty="0">
                  <a:latin typeface="Arial" charset="0"/>
                </a:rPr>
                <a:t>U odnosu na vertikalne sisteme, zbog veće dužine cijevi, veća je snaga cirkulacionih pumpi</a:t>
              </a:r>
              <a:endParaRPr lang="en-US" sz="2000" kern="0" dirty="0">
                <a:latin typeface="Arial" charset="0"/>
              </a:endParaRPr>
            </a:p>
          </p:txBody>
        </p:sp>
      </p:grpSp>
    </p:spTree>
    <p:extLst>
      <p:ext uri="{BB962C8B-B14F-4D97-AF65-F5344CB8AC3E}">
        <p14:creationId xmlns:p14="http://schemas.microsoft.com/office/powerpoint/2010/main" val="3565888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ttp://www.mesh-energy.com/wp-content/uploads/2015/07/Ground-loops.jpg"/>
          <p:cNvPicPr>
            <a:picLocks noChangeAspect="1" noChangeArrowheads="1"/>
          </p:cNvPicPr>
          <p:nvPr/>
        </p:nvPicPr>
        <p:blipFill rotWithShape="1">
          <a:blip r:embed="rId3">
            <a:extLst>
              <a:ext uri="{28A0092B-C50C-407E-A947-70E740481C1C}">
                <a14:useLocalDpi xmlns:a14="http://schemas.microsoft.com/office/drawing/2010/main" val="0"/>
              </a:ext>
            </a:extLst>
          </a:blip>
          <a:srcRect b="22604"/>
          <a:stretch/>
        </p:blipFill>
        <p:spPr bwMode="auto">
          <a:xfrm>
            <a:off x="1669962" y="692780"/>
            <a:ext cx="4320000" cy="25076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762" y="692780"/>
            <a:ext cx="4320000" cy="25076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o geothermal | Green Built Alliance"/>
          <p:cNvPicPr>
            <a:picLocks noChangeAspect="1" noChangeArrowheads="1"/>
          </p:cNvPicPr>
          <p:nvPr/>
        </p:nvPicPr>
        <p:blipFill rotWithShape="1">
          <a:blip r:embed="rId5">
            <a:extLst>
              <a:ext uri="{28A0092B-C50C-407E-A947-70E740481C1C}">
                <a14:useLocalDpi xmlns:a14="http://schemas.microsoft.com/office/drawing/2010/main" val="0"/>
              </a:ext>
            </a:extLst>
          </a:blip>
          <a:srcRect t="12352" b="9482"/>
          <a:stretch/>
        </p:blipFill>
        <p:spPr bwMode="auto">
          <a:xfrm>
            <a:off x="6329060" y="3716446"/>
            <a:ext cx="4285702" cy="250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EDERAL GEOTHERMAL TAX CREDITS ARE BACK"/>
          <p:cNvPicPr>
            <a:picLocks noChangeAspect="1" noChangeArrowheads="1"/>
          </p:cNvPicPr>
          <p:nvPr/>
        </p:nvPicPr>
        <p:blipFill rotWithShape="1">
          <a:blip r:embed="rId6">
            <a:extLst>
              <a:ext uri="{28A0092B-C50C-407E-A947-70E740481C1C}">
                <a14:useLocalDpi xmlns:a14="http://schemas.microsoft.com/office/drawing/2010/main" val="0"/>
              </a:ext>
            </a:extLst>
          </a:blip>
          <a:srcRect t="22437" b="282"/>
          <a:stretch/>
        </p:blipFill>
        <p:spPr bwMode="auto">
          <a:xfrm>
            <a:off x="1669962" y="3716444"/>
            <a:ext cx="4320000" cy="250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432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612265"/>
            <a:ext cx="10515600" cy="4351338"/>
          </a:xfrm>
        </p:spPr>
        <p:txBody>
          <a:bodyPr/>
          <a:lstStyle/>
          <a:p>
            <a:endParaRPr lang="en-US"/>
          </a:p>
        </p:txBody>
      </p:sp>
      <p:sp>
        <p:nvSpPr>
          <p:cNvPr id="4" name="Title 1"/>
          <p:cNvSpPr txBox="1">
            <a:spLocks/>
          </p:cNvSpPr>
          <p:nvPr/>
        </p:nvSpPr>
        <p:spPr bwMode="auto">
          <a:xfrm>
            <a:off x="11288" y="0"/>
            <a:ext cx="12180711"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0000"/>
                </a:solidFill>
                <a:latin typeface="+mj-lt"/>
                <a:ea typeface="+mj-ea"/>
                <a:cs typeface="+mj-cs"/>
              </a:defRPr>
            </a:lvl1pPr>
            <a:lvl2pPr algn="l" rtl="0" eaLnBrk="0" fontAlgn="base" hangingPunct="0">
              <a:spcBef>
                <a:spcPct val="0"/>
              </a:spcBef>
              <a:spcAft>
                <a:spcPct val="0"/>
              </a:spcAft>
              <a:defRPr sz="3600" b="1">
                <a:solidFill>
                  <a:srgbClr val="FF0000"/>
                </a:solidFill>
                <a:latin typeface="Arial" charset="0"/>
              </a:defRPr>
            </a:lvl2pPr>
            <a:lvl3pPr algn="l" rtl="0" eaLnBrk="0" fontAlgn="base" hangingPunct="0">
              <a:spcBef>
                <a:spcPct val="0"/>
              </a:spcBef>
              <a:spcAft>
                <a:spcPct val="0"/>
              </a:spcAft>
              <a:defRPr sz="3600" b="1">
                <a:solidFill>
                  <a:srgbClr val="FF0000"/>
                </a:solidFill>
                <a:latin typeface="Arial" charset="0"/>
              </a:defRPr>
            </a:lvl3pPr>
            <a:lvl4pPr algn="l" rtl="0" eaLnBrk="0" fontAlgn="base" hangingPunct="0">
              <a:spcBef>
                <a:spcPct val="0"/>
              </a:spcBef>
              <a:spcAft>
                <a:spcPct val="0"/>
              </a:spcAft>
              <a:defRPr sz="3600" b="1">
                <a:solidFill>
                  <a:srgbClr val="FF0000"/>
                </a:solidFill>
                <a:latin typeface="Arial" charset="0"/>
              </a:defRPr>
            </a:lvl4pPr>
            <a:lvl5pPr algn="l" rtl="0" eaLnBrk="0" fontAlgn="base" hangingPunct="0">
              <a:spcBef>
                <a:spcPct val="0"/>
              </a:spcBef>
              <a:spcAft>
                <a:spcPct val="0"/>
              </a:spcAft>
              <a:defRPr sz="3600" b="1">
                <a:solidFill>
                  <a:srgbClr val="FF0000"/>
                </a:solidFill>
                <a:latin typeface="Arial" charset="0"/>
              </a:defRPr>
            </a:lvl5pPr>
            <a:lvl6pPr marL="457200" algn="l" rtl="0" fontAlgn="base">
              <a:spcBef>
                <a:spcPct val="0"/>
              </a:spcBef>
              <a:spcAft>
                <a:spcPct val="0"/>
              </a:spcAft>
              <a:defRPr sz="3600" b="1">
                <a:solidFill>
                  <a:srgbClr val="FF0000"/>
                </a:solidFill>
                <a:latin typeface="Arial" charset="0"/>
              </a:defRPr>
            </a:lvl6pPr>
            <a:lvl7pPr marL="914400" algn="l" rtl="0" fontAlgn="base">
              <a:spcBef>
                <a:spcPct val="0"/>
              </a:spcBef>
              <a:spcAft>
                <a:spcPct val="0"/>
              </a:spcAft>
              <a:defRPr sz="3600" b="1">
                <a:solidFill>
                  <a:srgbClr val="FF0000"/>
                </a:solidFill>
                <a:latin typeface="Arial" charset="0"/>
              </a:defRPr>
            </a:lvl7pPr>
            <a:lvl8pPr marL="1371600" algn="l" rtl="0" fontAlgn="base">
              <a:spcBef>
                <a:spcPct val="0"/>
              </a:spcBef>
              <a:spcAft>
                <a:spcPct val="0"/>
              </a:spcAft>
              <a:defRPr sz="3600" b="1">
                <a:solidFill>
                  <a:srgbClr val="FF0000"/>
                </a:solidFill>
                <a:latin typeface="Arial" charset="0"/>
              </a:defRPr>
            </a:lvl8pPr>
            <a:lvl9pPr marL="1828800" algn="l" rtl="0" fontAlgn="base">
              <a:spcBef>
                <a:spcPct val="0"/>
              </a:spcBef>
              <a:spcAft>
                <a:spcPct val="0"/>
              </a:spcAft>
              <a:defRPr sz="3600" b="1">
                <a:solidFill>
                  <a:srgbClr val="FF0000"/>
                </a:solidFill>
                <a:latin typeface="Arial" charset="0"/>
              </a:defRPr>
            </a:lvl9pPr>
          </a:lstStyle>
          <a:p>
            <a:pPr algn="ctr"/>
            <a:r>
              <a:rPr lang="sr-Latn-ME" sz="2400" kern="0" dirty="0"/>
              <a:t>Vertikalni sistemi</a:t>
            </a:r>
            <a:endParaRPr lang="en-US" sz="2400" kern="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017" y="830025"/>
            <a:ext cx="3600000" cy="31503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1565" y="732719"/>
            <a:ext cx="3600000" cy="3344932"/>
          </a:xfrm>
          <a:prstGeom prst="rect">
            <a:avLst/>
          </a:prstGeom>
        </p:spPr>
      </p:pic>
      <p:grpSp>
        <p:nvGrpSpPr>
          <p:cNvPr id="7" name="Group 6"/>
          <p:cNvGrpSpPr/>
          <p:nvPr/>
        </p:nvGrpSpPr>
        <p:grpSpPr>
          <a:xfrm>
            <a:off x="674582" y="4130040"/>
            <a:ext cx="4495800" cy="2209800"/>
            <a:chOff x="317500" y="4572000"/>
            <a:chExt cx="4495800" cy="2209800"/>
          </a:xfrm>
        </p:grpSpPr>
        <p:pic>
          <p:nvPicPr>
            <p:cNvPr id="8" name="Picture 2" descr="C:\Users\Intel\Desktop\71993623-plus-and-minus-sign-and-icon-business-benefit-cost-balance-concept-3d-illustration.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877" t="12477" r="69661" b="56033"/>
            <a:stretch/>
          </p:blipFill>
          <p:spPr bwMode="auto">
            <a:xfrm>
              <a:off x="317500" y="4648200"/>
              <a:ext cx="368300" cy="3365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685800" y="4572000"/>
              <a:ext cx="41275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eaLnBrk="1" hangingPunct="1">
                <a:spcBef>
                  <a:spcPts val="600"/>
                </a:spcBef>
                <a:spcAft>
                  <a:spcPts val="600"/>
                </a:spcAft>
                <a:buClrTx/>
                <a:buFont typeface="Arial" pitchFamily="34" charset="0"/>
                <a:buChar char="•"/>
              </a:pPr>
              <a:r>
                <a:rPr lang="sr-Latn-RS" sz="2000" kern="0" dirty="0">
                  <a:latin typeface="Arial" charset="0"/>
                </a:rPr>
                <a:t>Konstantna temperatura tla</a:t>
              </a:r>
            </a:p>
            <a:p>
              <a:pPr eaLnBrk="1" hangingPunct="1">
                <a:spcBef>
                  <a:spcPts val="600"/>
                </a:spcBef>
                <a:spcAft>
                  <a:spcPts val="600"/>
                </a:spcAft>
                <a:buClrTx/>
                <a:buFont typeface="Arial" pitchFamily="34" charset="0"/>
                <a:buChar char="•"/>
              </a:pPr>
              <a:r>
                <a:rPr lang="sr-Latn-RS" sz="2000" kern="0" dirty="0">
                  <a:latin typeface="Arial" charset="0"/>
                </a:rPr>
                <a:t>Potrebna relativno mala površina tla</a:t>
              </a:r>
            </a:p>
            <a:p>
              <a:pPr eaLnBrk="1" hangingPunct="1">
                <a:spcBef>
                  <a:spcPts val="600"/>
                </a:spcBef>
                <a:spcAft>
                  <a:spcPts val="600"/>
                </a:spcAft>
                <a:buClrTx/>
                <a:buFont typeface="Arial" pitchFamily="34" charset="0"/>
                <a:buChar char="•"/>
              </a:pPr>
              <a:r>
                <a:rPr lang="sr-Latn-RS" sz="2000" kern="0" dirty="0">
                  <a:latin typeface="Arial" charset="0"/>
                </a:rPr>
                <a:t>U odnosu na horizontalne sisteme, zbog manje dužine cijevi, manja je snaga cirkulacionih pumpi</a:t>
              </a:r>
              <a:endParaRPr lang="en-US" sz="2000" kern="0" dirty="0">
                <a:latin typeface="Arial" charset="0"/>
              </a:endParaRPr>
            </a:p>
          </p:txBody>
        </p:sp>
      </p:grpSp>
      <p:grpSp>
        <p:nvGrpSpPr>
          <p:cNvPr id="10" name="Group 9"/>
          <p:cNvGrpSpPr/>
          <p:nvPr/>
        </p:nvGrpSpPr>
        <p:grpSpPr>
          <a:xfrm>
            <a:off x="7089913" y="4077651"/>
            <a:ext cx="4724400" cy="2438400"/>
            <a:chOff x="4667250" y="4648200"/>
            <a:chExt cx="4324350" cy="2438400"/>
          </a:xfrm>
        </p:grpSpPr>
        <p:pic>
          <p:nvPicPr>
            <p:cNvPr id="11" name="Picture 2" descr="C:\Users\Intel\Desktop\71993623-plus-and-minus-sign-and-icon-business-benefit-cost-balance-concept-3d-illustration.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0379" t="13072" r="9512" b="55735"/>
            <a:stretch/>
          </p:blipFill>
          <p:spPr bwMode="auto">
            <a:xfrm>
              <a:off x="4667250" y="4724400"/>
              <a:ext cx="361950" cy="3333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bwMode="auto">
            <a:xfrm>
              <a:off x="5092700" y="4648200"/>
              <a:ext cx="3898900"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eaLnBrk="1" hangingPunct="1">
                <a:spcBef>
                  <a:spcPts val="600"/>
                </a:spcBef>
                <a:spcAft>
                  <a:spcPts val="600"/>
                </a:spcAft>
                <a:buClrTx/>
                <a:buFont typeface="Arial" pitchFamily="34" charset="0"/>
                <a:buChar char="•"/>
              </a:pPr>
              <a:r>
                <a:rPr lang="sr-Latn-RS" sz="2000" kern="0" dirty="0">
                  <a:latin typeface="Arial" charset="0"/>
                </a:rPr>
                <a:t>Velika investicija</a:t>
              </a:r>
              <a:endParaRPr lang="en-US" sz="2000" kern="0" dirty="0">
                <a:latin typeface="Arial" charset="0"/>
              </a:endParaRPr>
            </a:p>
          </p:txBody>
        </p:sp>
      </p:grpSp>
    </p:spTree>
    <p:extLst>
      <p:ext uri="{BB962C8B-B14F-4D97-AF65-F5344CB8AC3E}">
        <p14:creationId xmlns:p14="http://schemas.microsoft.com/office/powerpoint/2010/main" val="314792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2711" y="533400"/>
            <a:ext cx="2148922" cy="28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vertical bhe hdpe"/>
          <p:cNvPicPr>
            <a:picLocks noChangeAspect="1" noChangeArrowheads="1"/>
          </p:cNvPicPr>
          <p:nvPr/>
        </p:nvPicPr>
        <p:blipFill rotWithShape="1">
          <a:blip r:embed="rId3">
            <a:extLst>
              <a:ext uri="{28A0092B-C50C-407E-A947-70E740481C1C}">
                <a14:useLocalDpi xmlns:a14="http://schemas.microsoft.com/office/drawing/2010/main" val="0"/>
              </a:ext>
            </a:extLst>
          </a:blip>
          <a:srcRect r="14224"/>
          <a:stretch/>
        </p:blipFill>
        <p:spPr bwMode="auto">
          <a:xfrm>
            <a:off x="5214711" y="549000"/>
            <a:ext cx="2868786" cy="288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s://i.ytimg.com/vi/ZSp5GaQbiRk/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4711" y="3581400"/>
            <a:ext cx="5248000" cy="295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www.oldhouseonline.com/.image/t_share/MTU3Nzk5MzY3MDAzMDg4NjA3/opener_drilling-rigs-on-lawn_naturalsystemsengineering_gn.jpg"/>
          <p:cNvPicPr>
            <a:picLocks noChangeAspect="1" noChangeArrowheads="1"/>
          </p:cNvPicPr>
          <p:nvPr/>
        </p:nvPicPr>
        <p:blipFill rotWithShape="1">
          <a:blip r:embed="rId5">
            <a:extLst>
              <a:ext uri="{28A0092B-C50C-407E-A947-70E740481C1C}">
                <a14:useLocalDpi xmlns:a14="http://schemas.microsoft.com/office/drawing/2010/main" val="0"/>
              </a:ext>
            </a:extLst>
          </a:blip>
          <a:srcRect r="23283"/>
          <a:stretch/>
        </p:blipFill>
        <p:spPr bwMode="auto">
          <a:xfrm>
            <a:off x="1614694" y="533400"/>
            <a:ext cx="3459138" cy="60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336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hat Are The Different Types Of AC &amp; Heating Systems? | Service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099373" y="2787701"/>
            <a:ext cx="2700000" cy="1800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3063"/>
            <a:ext cx="12192000" cy="720000"/>
          </a:xfrm>
        </p:spPr>
        <p:txBody>
          <a:bodyPr>
            <a:normAutofit/>
          </a:bodyPr>
          <a:lstStyle/>
          <a:p>
            <a:r>
              <a:rPr lang="sr-Latn-ME" dirty="0"/>
              <a:t>Prednosti korišćenja geotermalnih toplotnih pumpi</a:t>
            </a:r>
            <a:endParaRPr lang="en-US" dirty="0"/>
          </a:p>
        </p:txBody>
      </p:sp>
      <p:sp>
        <p:nvSpPr>
          <p:cNvPr id="3" name="Content Placeholder 2"/>
          <p:cNvSpPr>
            <a:spLocks noGrp="1"/>
          </p:cNvSpPr>
          <p:nvPr>
            <p:ph idx="1"/>
          </p:nvPr>
        </p:nvSpPr>
        <p:spPr>
          <a:xfrm>
            <a:off x="-1" y="1043609"/>
            <a:ext cx="5546035" cy="5812804"/>
          </a:xfrm>
        </p:spPr>
        <p:txBody>
          <a:bodyPr>
            <a:normAutofit/>
          </a:bodyPr>
          <a:lstStyle/>
          <a:p>
            <a:r>
              <a:rPr lang="sr-Latn-ME" sz="2400" dirty="0"/>
              <a:t>Veća efikasnost u odnosu na sisteme koji koriste vazduh kao izvor/ponor toplote</a:t>
            </a:r>
          </a:p>
          <a:p>
            <a:r>
              <a:rPr lang="sr-Latn-ME" sz="2400" dirty="0"/>
              <a:t>Manja emisija gasova staklene bašte</a:t>
            </a:r>
          </a:p>
          <a:p>
            <a:r>
              <a:rPr lang="sr-Latn-ME" sz="2400" dirty="0"/>
              <a:t>Duži vijek trajanja i visoka pouzdanost – svi pokretni elementi su u objektu</a:t>
            </a:r>
          </a:p>
          <a:p>
            <a:r>
              <a:rPr lang="sr-Latn-ME" sz="2400" dirty="0"/>
              <a:t>Nema buke uslijed jer nemamo spoljašnje jedinice sa ventilatorima</a:t>
            </a:r>
          </a:p>
          <a:p>
            <a:r>
              <a:rPr lang="sr-Latn-ME" sz="2400" dirty="0"/>
              <a:t>Manji vizuelni uticaj – svi djelovi su ispod zemlje ili unutar objekta</a:t>
            </a:r>
          </a:p>
          <a:p>
            <a:r>
              <a:rPr lang="sr-Latn-ME" sz="2400" dirty="0"/>
              <a:t>Mogućnost korišćenja toplotne pumpe i u područjima sa nižim temperaturama  - nema problema sa stvaranjem inja na isparivaču</a:t>
            </a:r>
            <a:endParaRPr lang="en-US" sz="2400" dirty="0"/>
          </a:p>
          <a:p>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7244" y="2099166"/>
            <a:ext cx="2700000" cy="2025000"/>
          </a:xfrm>
          <a:prstGeom prst="rect">
            <a:avLst/>
          </a:prstGeom>
        </p:spPr>
      </p:pic>
      <p:pic>
        <p:nvPicPr>
          <p:cNvPr id="9" name="Picture 16" descr="Image result for nois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0593" y="285427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wedish Match - Reduce greenhouse gas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3091" y="1165856"/>
            <a:ext cx="900000" cy="9190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ow Energy Information Systems Bring Energy Savings - Facilities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529" r="20507"/>
          <a:stretch/>
        </p:blipFill>
        <p:spPr bwMode="auto">
          <a:xfrm>
            <a:off x="6773091" y="1118090"/>
            <a:ext cx="9000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s://www.free-energy.com/uploads/images/energimerke.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3151" t="23551" r="6519" b="40676"/>
          <a:stretch/>
        </p:blipFill>
        <p:spPr bwMode="auto">
          <a:xfrm>
            <a:off x="5807244" y="1140313"/>
            <a:ext cx="900000" cy="904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tlj-eng.com/uploads/images/tlj-engineering-geotherma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9099373" y="651434"/>
            <a:ext cx="2700000" cy="20234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zgrada puno klima uredjaja"/>
          <p:cNvPicPr>
            <a:picLocks noChangeAspect="1" noChangeArrowheads="1"/>
          </p:cNvPicPr>
          <p:nvPr/>
        </p:nvPicPr>
        <p:blipFill rotWithShape="1">
          <a:blip r:embed="rId9">
            <a:extLst>
              <a:ext uri="{28A0092B-C50C-407E-A947-70E740481C1C}">
                <a14:useLocalDpi xmlns:a14="http://schemas.microsoft.com/office/drawing/2010/main" val="0"/>
              </a:ext>
            </a:extLst>
          </a:blip>
          <a:srcRect l="51667" t="11204" b="27096"/>
          <a:stretch/>
        </p:blipFill>
        <p:spPr bwMode="auto">
          <a:xfrm>
            <a:off x="5646000" y="4699541"/>
            <a:ext cx="3022489" cy="201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noise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99373" y="2919104"/>
            <a:ext cx="80718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s://static.elitesecurity.org/uploads/2/1/2171233/27122008(005)%20(528%20x%2039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99373" y="4699541"/>
            <a:ext cx="2700000" cy="202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782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21"/>
            <a:ext cx="12192000" cy="720000"/>
          </a:xfrm>
        </p:spPr>
        <p:txBody>
          <a:bodyPr/>
          <a:lstStyle/>
          <a:p>
            <a:r>
              <a:rPr lang="sr-Latn-ME" dirty="0"/>
              <a:t>Geotermalne toplotne pumpe u Crnoj Gori</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8" t="2863" r="195" b="9595"/>
          <a:stretch/>
        </p:blipFill>
        <p:spPr bwMode="auto">
          <a:xfrm>
            <a:off x="2385391" y="698443"/>
            <a:ext cx="2880000" cy="198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329" y="698443"/>
            <a:ext cx="2880000" cy="200696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5329" y="4314000"/>
            <a:ext cx="3600000" cy="24468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991" y="4399912"/>
            <a:ext cx="3600000" cy="2399063"/>
          </a:xfrm>
          <a:prstGeom prst="rect">
            <a:avLst/>
          </a:prstGeom>
        </p:spPr>
      </p:pic>
      <p:pic>
        <p:nvPicPr>
          <p:cNvPr id="8" name="Picture 7" descr="PORTADA_10 (1).jpg"/>
          <p:cNvPicPr>
            <a:picLocks noChangeAspect="1"/>
          </p:cNvPicPr>
          <p:nvPr/>
        </p:nvPicPr>
        <p:blipFill>
          <a:blip r:embed="rId6" cstate="print"/>
          <a:stretch>
            <a:fillRect/>
          </a:stretch>
        </p:blipFill>
        <p:spPr>
          <a:xfrm>
            <a:off x="4671391" y="2603443"/>
            <a:ext cx="3600000" cy="1875600"/>
          </a:xfrm>
          <a:prstGeom prst="rect">
            <a:avLst/>
          </a:prstGeom>
        </p:spPr>
      </p:pic>
    </p:spTree>
    <p:extLst>
      <p:ext uri="{BB962C8B-B14F-4D97-AF65-F5344CB8AC3E}">
        <p14:creationId xmlns:p14="http://schemas.microsoft.com/office/powerpoint/2010/main" val="353938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21"/>
            <a:ext cx="12192000" cy="720000"/>
          </a:xfrm>
        </p:spPr>
        <p:txBody>
          <a:bodyPr/>
          <a:lstStyle/>
          <a:p>
            <a:r>
              <a:rPr lang="sr-Latn-ME" dirty="0"/>
              <a:t>Model geotermalnog rezervoara</a:t>
            </a:r>
            <a:endParaRPr lang="en-US" dirty="0"/>
          </a:p>
        </p:txBody>
      </p:sp>
      <p:sp>
        <p:nvSpPr>
          <p:cNvPr id="3" name="Content Placeholder 2"/>
          <p:cNvSpPr>
            <a:spLocks noGrp="1"/>
          </p:cNvSpPr>
          <p:nvPr>
            <p:ph idx="1"/>
          </p:nvPr>
        </p:nvSpPr>
        <p:spPr>
          <a:xfrm>
            <a:off x="0" y="801908"/>
            <a:ext cx="12192000" cy="501912"/>
          </a:xfrm>
        </p:spPr>
        <p:txBody>
          <a:bodyPr>
            <a:normAutofit/>
          </a:bodyPr>
          <a:lstStyle/>
          <a:p>
            <a:r>
              <a:rPr lang="en-US" sz="2400" dirty="0" err="1"/>
              <a:t>Geotermalni</a:t>
            </a:r>
            <a:r>
              <a:rPr lang="en-US" sz="2400" dirty="0"/>
              <a:t> re</a:t>
            </a:r>
            <a:r>
              <a:rPr lang="sr-Latn-ME" sz="2400" dirty="0"/>
              <a:t>z</a:t>
            </a:r>
            <a:r>
              <a:rPr lang="en-US" sz="2400" dirty="0" err="1"/>
              <a:t>ervoar</a:t>
            </a:r>
            <a:r>
              <a:rPr lang="en-US" sz="2400" dirty="0"/>
              <a:t> je </a:t>
            </a:r>
            <a:r>
              <a:rPr lang="en-US" sz="2400" dirty="0" err="1"/>
              <a:t>kona</a:t>
            </a:r>
            <a:r>
              <a:rPr lang="sr-Latn-ME" sz="2400" dirty="0"/>
              <a:t>č</a:t>
            </a:r>
            <a:r>
              <a:rPr lang="en-US" sz="2400" dirty="0"/>
              <a:t>an </a:t>
            </a:r>
            <a:r>
              <a:rPr lang="en-US" sz="2400" dirty="0" err="1"/>
              <a:t>i</a:t>
            </a:r>
            <a:r>
              <a:rPr lang="en-US" sz="2400" dirty="0"/>
              <a:t> </a:t>
            </a:r>
            <a:r>
              <a:rPr lang="sr-Latn-ME" sz="2400" dirty="0"/>
              <a:t>zahtijeva odgovarajuće rukovanje</a:t>
            </a:r>
          </a:p>
        </p:txBody>
      </p:sp>
      <p:pic>
        <p:nvPicPr>
          <p:cNvPr id="4" name="Picture 3"/>
          <p:cNvPicPr/>
          <p:nvPr/>
        </p:nvPicPr>
        <p:blipFill>
          <a:blip r:embed="rId3"/>
          <a:stretch>
            <a:fillRect/>
          </a:stretch>
        </p:blipFill>
        <p:spPr>
          <a:xfrm>
            <a:off x="2489454" y="1225431"/>
            <a:ext cx="3848100" cy="3133725"/>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351158684"/>
              </p:ext>
            </p:extLst>
          </p:nvPr>
        </p:nvGraphicFramePr>
        <p:xfrm>
          <a:off x="7451598" y="2313544"/>
          <a:ext cx="2933700" cy="381000"/>
        </p:xfrm>
        <a:graphic>
          <a:graphicData uri="http://schemas.openxmlformats.org/presentationml/2006/ole">
            <mc:AlternateContent xmlns:mc="http://schemas.openxmlformats.org/markup-compatibility/2006">
              <mc:Choice xmlns:v="urn:schemas-microsoft-com:vml" Requires="v">
                <p:oleObj name="Equation" r:id="rId4" imgW="2933640" imgH="380880" progId="Equation.DSMT4">
                  <p:embed/>
                </p:oleObj>
              </mc:Choice>
              <mc:Fallback>
                <p:oleObj name="Equation" r:id="rId4" imgW="2933640" imgH="380880" progId="Equation.DSMT4">
                  <p:embed/>
                  <p:pic>
                    <p:nvPicPr>
                      <p:cNvPr id="0" name=""/>
                      <p:cNvPicPr/>
                      <p:nvPr/>
                    </p:nvPicPr>
                    <p:blipFill>
                      <a:blip r:embed="rId5"/>
                      <a:stretch>
                        <a:fillRect/>
                      </a:stretch>
                    </p:blipFill>
                    <p:spPr>
                      <a:xfrm>
                        <a:off x="7451598" y="2313544"/>
                        <a:ext cx="2933700" cy="381000"/>
                      </a:xfrm>
                      <a:prstGeom prst="rect">
                        <a:avLst/>
                      </a:prstGeom>
                    </p:spPr>
                  </p:pic>
                </p:oleObj>
              </mc:Fallback>
            </mc:AlternateContent>
          </a:graphicData>
        </a:graphic>
      </p:graphicFrame>
      <p:sp>
        <p:nvSpPr>
          <p:cNvPr id="6" name="Content Placeholder 2"/>
          <p:cNvSpPr txBox="1">
            <a:spLocks/>
          </p:cNvSpPr>
          <p:nvPr/>
        </p:nvSpPr>
        <p:spPr>
          <a:xfrm>
            <a:off x="0" y="4426299"/>
            <a:ext cx="12192000" cy="2413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r-Latn-ME" sz="2400" dirty="0"/>
              <a:t>Primjeri neodgovarajućeg korišćenja:</a:t>
            </a:r>
          </a:p>
          <a:p>
            <a:r>
              <a:rPr lang="sr-Latn-ME" sz="2400" dirty="0"/>
              <a:t> geotermalna termoelektrana Gejziri, Kalifornija – suvozasićena para je preuzimana iz rezervoara, a kondenzat se nije vraćao, što je dovelo do smanjenja pritiska i izdašnosti</a:t>
            </a:r>
          </a:p>
          <a:p>
            <a:r>
              <a:rPr lang="en-GB" sz="2400" dirty="0"/>
              <a:t>The Richard Stockton College</a:t>
            </a:r>
            <a:r>
              <a:rPr lang="sr-Latn-ME" sz="2400" dirty="0"/>
              <a:t>, </a:t>
            </a:r>
            <a:r>
              <a:rPr lang="en-GB" sz="2400" dirty="0"/>
              <a:t>New Jersey, USA</a:t>
            </a:r>
            <a:r>
              <a:rPr lang="sr-Latn-ME" sz="2400" dirty="0"/>
              <a:t> (površina objekta 40900 m</a:t>
            </a:r>
            <a:r>
              <a:rPr lang="sr-Latn-ME" sz="2400" baseline="30000" dirty="0"/>
              <a:t>2</a:t>
            </a:r>
            <a:r>
              <a:rPr lang="sr-Latn-ME" sz="2400" dirty="0"/>
              <a:t>, polje bušotina na površini od 2.3 ha): zbog nejednakog grejnog i rashladnog opterećenja došlo je do porasta temperature tla od 11</a:t>
            </a:r>
            <a:r>
              <a:rPr lang="sr-Latn-ME" sz="2400" baseline="30000" dirty="0"/>
              <a:t>o</a:t>
            </a:r>
            <a:r>
              <a:rPr lang="sr-Latn-ME" sz="2400" dirty="0"/>
              <a:t>C u periodu od 1994. do 2005.</a:t>
            </a:r>
          </a:p>
        </p:txBody>
      </p:sp>
    </p:spTree>
    <p:extLst>
      <p:ext uri="{BB962C8B-B14F-4D97-AF65-F5344CB8AC3E}">
        <p14:creationId xmlns:p14="http://schemas.microsoft.com/office/powerpoint/2010/main" val="1920122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21"/>
            <a:ext cx="12192000" cy="720000"/>
          </a:xfrm>
        </p:spPr>
        <p:txBody>
          <a:bodyPr/>
          <a:lstStyle/>
          <a:p>
            <a:r>
              <a:rPr lang="sr-Latn-ME" dirty="0"/>
              <a:t>Faktori koji utiču na odabir sistema</a:t>
            </a:r>
            <a:endParaRPr lang="en-US" dirty="0"/>
          </a:p>
        </p:txBody>
      </p:sp>
      <p:sp>
        <p:nvSpPr>
          <p:cNvPr id="3" name="Content Placeholder 2"/>
          <p:cNvSpPr>
            <a:spLocks noGrp="1"/>
          </p:cNvSpPr>
          <p:nvPr>
            <p:ph idx="1"/>
          </p:nvPr>
        </p:nvSpPr>
        <p:spPr>
          <a:xfrm>
            <a:off x="0" y="821777"/>
            <a:ext cx="12192000" cy="6034635"/>
          </a:xfrm>
        </p:spPr>
        <p:txBody>
          <a:bodyPr>
            <a:noAutofit/>
          </a:bodyPr>
          <a:lstStyle/>
          <a:p>
            <a:pPr marL="0" indent="0">
              <a:buNone/>
            </a:pPr>
            <a:r>
              <a:rPr lang="sr-Latn-ME" sz="2400" b="1" dirty="0"/>
              <a:t>Odgovarajuća zgrada ili primjena</a:t>
            </a:r>
          </a:p>
          <a:p>
            <a:pPr marL="0" indent="0">
              <a:buNone/>
            </a:pPr>
            <a:r>
              <a:rPr lang="sr-Latn-ME" sz="2400" dirty="0"/>
              <a:t>Poželjno je da zgrada bude energetski efikasna; da su na nivou godine toplotna opterećenja za grijanje i hlađenje uravnotežena.</a:t>
            </a:r>
          </a:p>
          <a:p>
            <a:pPr marL="0" indent="0">
              <a:buNone/>
            </a:pPr>
            <a:r>
              <a:rPr lang="sr-Latn-ME" sz="2400" b="1" dirty="0"/>
              <a:t>Geologija</a:t>
            </a:r>
          </a:p>
          <a:p>
            <a:pPr marL="0" indent="0">
              <a:buNone/>
            </a:pPr>
            <a:r>
              <a:rPr lang="sr-Latn-ME" sz="2400" dirty="0"/>
              <a:t>Od geoloških uslova zavisi prenos toplote kod geotermalnog izmjenjivača i izvođenje radova.</a:t>
            </a:r>
          </a:p>
          <a:p>
            <a:pPr marL="0" indent="0">
              <a:buNone/>
            </a:pPr>
            <a:r>
              <a:rPr lang="sr-Latn-ME" sz="2400" b="1" dirty="0"/>
              <a:t>„Urbana geologija“</a:t>
            </a:r>
          </a:p>
          <a:p>
            <a:pPr marL="0" indent="0">
              <a:buNone/>
            </a:pPr>
            <a:r>
              <a:rPr lang="sr-Latn-ME" sz="2400" dirty="0"/>
              <a:t>Vodovodne i kanalizacione cijevi, gasne instalacije, energetski kablovi, trotoari i sl. – oštećenja i vraćanje u prvobitno stanje može značajno da poveća cijenu projekta.</a:t>
            </a:r>
          </a:p>
          <a:p>
            <a:pPr marL="0" indent="0">
              <a:buNone/>
            </a:pPr>
            <a:r>
              <a:rPr lang="sr-Latn-ME" sz="2400" b="1" dirty="0"/>
              <a:t>Podzemne vode</a:t>
            </a:r>
          </a:p>
          <a:p>
            <a:pPr marL="0" indent="0">
              <a:buNone/>
            </a:pPr>
            <a:r>
              <a:rPr lang="sr-Latn-ME" sz="2400" dirty="0"/>
              <a:t>Ukoliko je moguće napraviti bunar dovoljne izdašnosti, treba razmotriti sistem sa podzemnom vodom; prisustvo podzemne vode i kod zatvorenih sistema značajno poboljšava toplotne karakteristike tla; prisustvo podzemnih voda može da predstavlja problem kod bušenja i iskopa.</a:t>
            </a:r>
          </a:p>
          <a:p>
            <a:pPr marL="0" indent="0">
              <a:buNone/>
            </a:pPr>
            <a:r>
              <a:rPr lang="sr-Latn-ME" sz="2400" b="1" dirty="0"/>
              <a:t>Raspoloživost zemljišta</a:t>
            </a:r>
          </a:p>
          <a:p>
            <a:pPr marL="0" indent="0">
              <a:buNone/>
            </a:pPr>
            <a:r>
              <a:rPr lang="sr-Latn-ME" sz="2400" b="1" dirty="0"/>
              <a:t>Ograničenja korišćenja resursa</a:t>
            </a:r>
            <a:endParaRPr lang="en-US" sz="2400" b="1" dirty="0"/>
          </a:p>
        </p:txBody>
      </p:sp>
      <p:graphicFrame>
        <p:nvGraphicFramePr>
          <p:cNvPr id="4" name="Object 3"/>
          <p:cNvGraphicFramePr>
            <a:graphicFrameLocks noChangeAspect="1"/>
          </p:cNvGraphicFramePr>
          <p:nvPr>
            <p:extLst>
              <p:ext uri="{D42A27DB-BD31-4B8C-83A1-F6EECF244321}">
                <p14:modId xmlns:p14="http://schemas.microsoft.com/office/powerpoint/2010/main" val="1687039440"/>
              </p:ext>
            </p:extLst>
          </p:nvPr>
        </p:nvGraphicFramePr>
        <p:xfrm>
          <a:off x="5988050" y="3306763"/>
          <a:ext cx="215900" cy="241300"/>
        </p:xfrm>
        <a:graphic>
          <a:graphicData uri="http://schemas.openxmlformats.org/presentationml/2006/ole">
            <mc:AlternateContent xmlns:mc="http://schemas.openxmlformats.org/markup-compatibility/2006">
              <mc:Choice xmlns:v="urn:schemas-microsoft-com:vml" Requires="v">
                <p:oleObj name="Equation" r:id="rId2" imgW="215640" imgH="241200" progId="Equation.DSMT4">
                  <p:embed/>
                </p:oleObj>
              </mc:Choice>
              <mc:Fallback>
                <p:oleObj name="Equation" r:id="rId2" imgW="215640" imgH="241200" progId="Equation.DSMT4">
                  <p:embed/>
                  <p:pic>
                    <p:nvPicPr>
                      <p:cNvPr id="0" name=""/>
                      <p:cNvPicPr/>
                      <p:nvPr/>
                    </p:nvPicPr>
                    <p:blipFill>
                      <a:blip r:embed="rId3"/>
                      <a:stretch>
                        <a:fillRect/>
                      </a:stretch>
                    </p:blipFill>
                    <p:spPr>
                      <a:xfrm>
                        <a:off x="5988050" y="3306763"/>
                        <a:ext cx="215900" cy="241300"/>
                      </a:xfrm>
                      <a:prstGeom prst="rect">
                        <a:avLst/>
                      </a:prstGeom>
                    </p:spPr>
                  </p:pic>
                </p:oleObj>
              </mc:Fallback>
            </mc:AlternateContent>
          </a:graphicData>
        </a:graphic>
      </p:graphicFrame>
    </p:spTree>
    <p:extLst>
      <p:ext uri="{BB962C8B-B14F-4D97-AF65-F5344CB8AC3E}">
        <p14:creationId xmlns:p14="http://schemas.microsoft.com/office/powerpoint/2010/main" val="3931421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00"/>
            <a:ext cx="12192000" cy="720000"/>
          </a:xfrm>
        </p:spPr>
        <p:txBody>
          <a:bodyPr/>
          <a:lstStyle/>
          <a:p>
            <a:r>
              <a:rPr lang="sr-Latn-ME" dirty="0"/>
              <a:t>Uvod</a:t>
            </a:r>
            <a:endParaRPr lang="en-GB" dirty="0"/>
          </a:p>
        </p:txBody>
      </p:sp>
      <p:sp>
        <p:nvSpPr>
          <p:cNvPr id="3" name="Content Placeholder 2"/>
          <p:cNvSpPr>
            <a:spLocks noGrp="1"/>
          </p:cNvSpPr>
          <p:nvPr>
            <p:ph idx="1"/>
          </p:nvPr>
        </p:nvSpPr>
        <p:spPr>
          <a:xfrm>
            <a:off x="0" y="939692"/>
            <a:ext cx="8592000" cy="4938593"/>
          </a:xfrm>
        </p:spPr>
        <p:txBody>
          <a:bodyPr>
            <a:noAutofit/>
          </a:bodyPr>
          <a:lstStyle/>
          <a:p>
            <a:r>
              <a:rPr lang="sr-Latn-ME" sz="2400" dirty="0"/>
              <a:t>Zabrinutost oko globalnog zagrijavanja pokrenula je različite aktivnosti na lokalnom, regionalnom i globalnom nivou:</a:t>
            </a:r>
          </a:p>
          <a:p>
            <a:pPr lvl="1"/>
            <a:r>
              <a:rPr lang="sr-Latn-ME" sz="2000" dirty="0"/>
              <a:t>Direktiva </a:t>
            </a:r>
            <a:r>
              <a:rPr lang="en-US" sz="2000" dirty="0"/>
              <a:t>EU 20-20-20 </a:t>
            </a:r>
            <a:r>
              <a:rPr lang="sr-Latn-ME" sz="2000" dirty="0"/>
              <a:t>iz</a:t>
            </a:r>
            <a:r>
              <a:rPr lang="en-US" sz="2000" dirty="0"/>
              <a:t> 2009 </a:t>
            </a:r>
            <a:r>
              <a:rPr lang="sr-Latn-ME" sz="2000" dirty="0"/>
              <a:t>postavlja cilj smanjenja emisije gasova sa efektom staklene bašte za</a:t>
            </a:r>
            <a:r>
              <a:rPr lang="en-US" sz="2000" dirty="0"/>
              <a:t> 20%, </a:t>
            </a:r>
            <a:r>
              <a:rPr lang="sr-Latn-ME" sz="2000" dirty="0"/>
              <a:t>povećanja udjela obnovljivih izvora na 20%</a:t>
            </a:r>
            <a:r>
              <a:rPr lang="en-US" sz="2000" dirty="0"/>
              <a:t>, </a:t>
            </a:r>
            <a:r>
              <a:rPr lang="sr-Latn-ME" sz="2000" dirty="0"/>
              <a:t>i poboljšanja energetske efikasnosti za 20%</a:t>
            </a:r>
            <a:r>
              <a:rPr lang="en-US" sz="2000" dirty="0"/>
              <a:t> </a:t>
            </a:r>
            <a:r>
              <a:rPr lang="sr-Latn-ME" sz="2000" dirty="0"/>
              <a:t>do</a:t>
            </a:r>
            <a:r>
              <a:rPr lang="en-US" sz="2000" dirty="0"/>
              <a:t> 2020.</a:t>
            </a:r>
            <a:r>
              <a:rPr lang="sr-Latn-ME" sz="2000" dirty="0"/>
              <a:t> godine</a:t>
            </a:r>
          </a:p>
          <a:p>
            <a:pPr lvl="1"/>
            <a:r>
              <a:rPr lang="sr-Latn-ME" sz="2000" dirty="0"/>
              <a:t>Evropski zeleni dogovor ima za cilj da EU učini klimatski neutralnom do </a:t>
            </a:r>
            <a:r>
              <a:rPr lang="en-US" sz="2000" dirty="0"/>
              <a:t> 2050</a:t>
            </a:r>
            <a:r>
              <a:rPr lang="sr-Latn-ME" sz="2000" dirty="0"/>
              <a:t>. godine</a:t>
            </a:r>
            <a:r>
              <a:rPr lang="en-US" sz="2000" dirty="0"/>
              <a:t>, </a:t>
            </a:r>
            <a:r>
              <a:rPr lang="sr-Latn-ME" sz="2000" dirty="0"/>
              <a:t>zahtijevajući neto nultu emisiju gasova sa efektom staklene bašte</a:t>
            </a:r>
            <a:r>
              <a:rPr lang="en-US" sz="2000" dirty="0"/>
              <a:t>.</a:t>
            </a:r>
            <a:endParaRPr lang="sr-Latn-ME" sz="2000" dirty="0"/>
          </a:p>
          <a:p>
            <a:r>
              <a:rPr lang="sr-Latn-ME" sz="2400" dirty="0"/>
              <a:t>Sektor zgradarstva je ključan za postizanje energetskih i ekoloških ciljeva budući da je prepoznat kao najveći pojedinačni potrošač energije u Evropi</a:t>
            </a:r>
            <a:r>
              <a:rPr lang="en-US" sz="2400" dirty="0"/>
              <a:t>. </a:t>
            </a:r>
            <a:r>
              <a:rPr lang="sr-Latn-ME" sz="2400" dirty="0"/>
              <a:t>Procijenjuje se da su zgrade odgovorne za</a:t>
            </a:r>
            <a:r>
              <a:rPr lang="en-US" sz="2400" dirty="0"/>
              <a:t> 40% </a:t>
            </a:r>
            <a:r>
              <a:rPr lang="sr-Latn-ME" sz="2400" dirty="0"/>
              <a:t>potrošnje energije u EU i za</a:t>
            </a:r>
            <a:r>
              <a:rPr lang="en-US" sz="2400" dirty="0"/>
              <a:t> 36% </a:t>
            </a:r>
            <a:r>
              <a:rPr lang="sr-Latn-ME" sz="2400" dirty="0"/>
              <a:t>emisija gasovasa efektom staklene bašte.</a:t>
            </a:r>
          </a:p>
          <a:p>
            <a:r>
              <a:rPr lang="sr-Latn-ME" sz="2400" dirty="0"/>
              <a:t>Ove činjenice su prepoznate u                                                    Direktivi o energetskoj efikasnosti zgrada.</a:t>
            </a:r>
            <a:endParaRPr lang="en-GB" sz="2400" dirty="0"/>
          </a:p>
        </p:txBody>
      </p:sp>
      <p:pic>
        <p:nvPicPr>
          <p:cNvPr id="2050" name="Picture 2" descr="EUs biofuels policy 1192020 EUROPEAN UNION Rafal Lapkowski"/>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592000" y="662713"/>
            <a:ext cx="3600000" cy="21946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uropean Green Deal - Jean Monnet Chair in EU Governance (UP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92000" y="2962288"/>
            <a:ext cx="36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nergy Transition - CAN Europ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92000" y="4831200"/>
            <a:ext cx="3600000" cy="2026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nergy Performance of Buildings Directive | Subject files | Home | ITRE |  8th parliamentary term (2014 - 2019) | Committees | European Parliamen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47091" y="5158285"/>
            <a:ext cx="2289738"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953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normAutofit fontScale="90000"/>
          </a:bodyPr>
          <a:lstStyle/>
          <a:p>
            <a:r>
              <a:rPr lang="sr-Latn-ME" dirty="0"/>
              <a:t>Sistemi sa pozemnim vodama – detalji kod projektovanja</a:t>
            </a:r>
            <a:endParaRPr lang="en-US" dirty="0"/>
          </a:p>
        </p:txBody>
      </p:sp>
      <p:sp>
        <p:nvSpPr>
          <p:cNvPr id="3" name="Content Placeholder 2"/>
          <p:cNvSpPr>
            <a:spLocks noGrp="1"/>
          </p:cNvSpPr>
          <p:nvPr>
            <p:ph idx="1"/>
          </p:nvPr>
        </p:nvSpPr>
        <p:spPr>
          <a:xfrm>
            <a:off x="0" y="911225"/>
            <a:ext cx="12192000" cy="4351338"/>
          </a:xfrm>
        </p:spPr>
        <p:txBody>
          <a:bodyPr/>
          <a:lstStyle/>
          <a:p>
            <a:r>
              <a:rPr lang="sr-Latn-ME" dirty="0"/>
              <a:t>Projektant mašinskih instalacija treba da specificira potreban protok podzemne vode i temperature koje su adekvatne za rad sistema</a:t>
            </a:r>
          </a:p>
          <a:p>
            <a:r>
              <a:rPr lang="sr-Latn-ME" dirty="0"/>
              <a:t>Problemom strujanja podzemnih voda i projektovanjem bunara bave se druge struke (građevinski inženjeri , hidrogeolozi...)</a:t>
            </a:r>
          </a:p>
          <a:p>
            <a:r>
              <a:rPr lang="sr-Latn-ME" dirty="0"/>
              <a:t>Osnove hidrologije podzemnih voda postavio je Henry Darcy svojim eksperimentima u kojima je ispitivao strujanje vode kroz poroznu sredinu</a:t>
            </a:r>
            <a:endParaRPr lang="en-US" dirty="0"/>
          </a:p>
          <a:p>
            <a:endParaRPr lang="en-US" dirty="0"/>
          </a:p>
        </p:txBody>
      </p:sp>
      <p:pic>
        <p:nvPicPr>
          <p:cNvPr id="4" name="Picture 19" descr="Setup used by Darcy to conduct experimentation on groundwater flow. Darcy used sand beds as the medium between the water sources but later it got generalized for any porous medium."/>
          <p:cNvPicPr>
            <a:picLocks noChangeAspect="1" noChangeArrowheads="1"/>
          </p:cNvPicPr>
          <p:nvPr/>
        </p:nvPicPr>
        <p:blipFill rotWithShape="1">
          <a:blip r:embed="rId3">
            <a:extLst>
              <a:ext uri="{28A0092B-C50C-407E-A947-70E740481C1C}">
                <a14:useLocalDpi xmlns:a14="http://schemas.microsoft.com/office/drawing/2010/main" val="0"/>
              </a:ext>
            </a:extLst>
          </a:blip>
          <a:srcRect t="9335" b="7332"/>
          <a:stretch/>
        </p:blipFill>
        <p:spPr bwMode="auto">
          <a:xfrm>
            <a:off x="1532679" y="3716838"/>
            <a:ext cx="37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405" y="4169025"/>
            <a:ext cx="1333274"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Object 5"/>
          <p:cNvGraphicFramePr>
            <a:graphicFrameLocks noChangeAspect="1"/>
          </p:cNvGraphicFramePr>
          <p:nvPr>
            <p:extLst>
              <p:ext uri="{D42A27DB-BD31-4B8C-83A1-F6EECF244321}">
                <p14:modId xmlns:p14="http://schemas.microsoft.com/office/powerpoint/2010/main" val="44349326"/>
              </p:ext>
            </p:extLst>
          </p:nvPr>
        </p:nvGraphicFramePr>
        <p:xfrm>
          <a:off x="5770110" y="3984359"/>
          <a:ext cx="1092200" cy="622300"/>
        </p:xfrm>
        <a:graphic>
          <a:graphicData uri="http://schemas.openxmlformats.org/presentationml/2006/ole">
            <mc:AlternateContent xmlns:mc="http://schemas.openxmlformats.org/markup-compatibility/2006">
              <mc:Choice xmlns:v="urn:schemas-microsoft-com:vml" Requires="v">
                <p:oleObj name="Equation" r:id="rId5" imgW="1092240" imgH="622440" progId="Equation.DSMT4">
                  <p:embed/>
                </p:oleObj>
              </mc:Choice>
              <mc:Fallback>
                <p:oleObj name="Equation" r:id="rId5" imgW="1092240" imgH="622440" progId="Equation.DSMT4">
                  <p:embed/>
                  <p:pic>
                    <p:nvPicPr>
                      <p:cNvPr id="0" name=""/>
                      <p:cNvPicPr/>
                      <p:nvPr/>
                    </p:nvPicPr>
                    <p:blipFill>
                      <a:blip r:embed="rId6"/>
                      <a:stretch>
                        <a:fillRect/>
                      </a:stretch>
                    </p:blipFill>
                    <p:spPr>
                      <a:xfrm>
                        <a:off x="5770110" y="3984359"/>
                        <a:ext cx="1092200" cy="6223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63330677"/>
              </p:ext>
            </p:extLst>
          </p:nvPr>
        </p:nvGraphicFramePr>
        <p:xfrm>
          <a:off x="7607300" y="4025884"/>
          <a:ext cx="889000" cy="673100"/>
        </p:xfrm>
        <a:graphic>
          <a:graphicData uri="http://schemas.openxmlformats.org/presentationml/2006/ole">
            <mc:AlternateContent xmlns:mc="http://schemas.openxmlformats.org/markup-compatibility/2006">
              <mc:Choice xmlns:v="urn:schemas-microsoft-com:vml" Requires="v">
                <p:oleObj name="Equation" r:id="rId7" imgW="888840" imgH="673200" progId="Equation.DSMT4">
                  <p:embed/>
                </p:oleObj>
              </mc:Choice>
              <mc:Fallback>
                <p:oleObj name="Equation" r:id="rId7" imgW="888840" imgH="673200" progId="Equation.DSMT4">
                  <p:embed/>
                  <p:pic>
                    <p:nvPicPr>
                      <p:cNvPr id="0" name=""/>
                      <p:cNvPicPr/>
                      <p:nvPr/>
                    </p:nvPicPr>
                    <p:blipFill>
                      <a:blip r:embed="rId8"/>
                      <a:stretch>
                        <a:fillRect/>
                      </a:stretch>
                    </p:blipFill>
                    <p:spPr>
                      <a:xfrm>
                        <a:off x="7607300" y="4025884"/>
                        <a:ext cx="889000" cy="6731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65948488"/>
              </p:ext>
            </p:extLst>
          </p:nvPr>
        </p:nvGraphicFramePr>
        <p:xfrm>
          <a:off x="8953500" y="3984359"/>
          <a:ext cx="1066800" cy="622300"/>
        </p:xfrm>
        <a:graphic>
          <a:graphicData uri="http://schemas.openxmlformats.org/presentationml/2006/ole">
            <mc:AlternateContent xmlns:mc="http://schemas.openxmlformats.org/markup-compatibility/2006">
              <mc:Choice xmlns:v="urn:schemas-microsoft-com:vml" Requires="v">
                <p:oleObj name="Equation" r:id="rId9" imgW="1066680" imgH="622440" progId="Equation.DSMT4">
                  <p:embed/>
                </p:oleObj>
              </mc:Choice>
              <mc:Fallback>
                <p:oleObj name="Equation" r:id="rId9" imgW="1066680" imgH="622440" progId="Equation.DSMT4">
                  <p:embed/>
                  <p:pic>
                    <p:nvPicPr>
                      <p:cNvPr id="0" name=""/>
                      <p:cNvPicPr/>
                      <p:nvPr/>
                    </p:nvPicPr>
                    <p:blipFill>
                      <a:blip r:embed="rId10"/>
                      <a:stretch>
                        <a:fillRect/>
                      </a:stretch>
                    </p:blipFill>
                    <p:spPr>
                      <a:xfrm>
                        <a:off x="8953500" y="3984359"/>
                        <a:ext cx="1066800" cy="6223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58713099"/>
              </p:ext>
            </p:extLst>
          </p:nvPr>
        </p:nvGraphicFramePr>
        <p:xfrm>
          <a:off x="5736089" y="5056382"/>
          <a:ext cx="3136900" cy="762000"/>
        </p:xfrm>
        <a:graphic>
          <a:graphicData uri="http://schemas.openxmlformats.org/presentationml/2006/ole">
            <mc:AlternateContent xmlns:mc="http://schemas.openxmlformats.org/markup-compatibility/2006">
              <mc:Choice xmlns:v="urn:schemas-microsoft-com:vml" Requires="v">
                <p:oleObj name="Equation" r:id="rId11" imgW="3136680" imgH="761760" progId="Equation.DSMT4">
                  <p:embed/>
                </p:oleObj>
              </mc:Choice>
              <mc:Fallback>
                <p:oleObj name="Equation" r:id="rId11" imgW="3136680" imgH="761760" progId="Equation.DSMT4">
                  <p:embed/>
                  <p:pic>
                    <p:nvPicPr>
                      <p:cNvPr id="0" name=""/>
                      <p:cNvPicPr/>
                      <p:nvPr/>
                    </p:nvPicPr>
                    <p:blipFill>
                      <a:blip r:embed="rId12"/>
                      <a:stretch>
                        <a:fillRect/>
                      </a:stretch>
                    </p:blipFill>
                    <p:spPr>
                      <a:xfrm>
                        <a:off x="5736089" y="5056382"/>
                        <a:ext cx="3136900" cy="7620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77352238"/>
              </p:ext>
            </p:extLst>
          </p:nvPr>
        </p:nvGraphicFramePr>
        <p:xfrm>
          <a:off x="5759450" y="6119813"/>
          <a:ext cx="5283200" cy="736600"/>
        </p:xfrm>
        <a:graphic>
          <a:graphicData uri="http://schemas.openxmlformats.org/presentationml/2006/ole">
            <mc:AlternateContent xmlns:mc="http://schemas.openxmlformats.org/markup-compatibility/2006">
              <mc:Choice xmlns:v="urn:schemas-microsoft-com:vml" Requires="v">
                <p:oleObj name="Equation" r:id="rId13" imgW="5283360" imgH="736560" progId="Equation.DSMT4">
                  <p:embed/>
                </p:oleObj>
              </mc:Choice>
              <mc:Fallback>
                <p:oleObj name="Equation" r:id="rId13" imgW="5283360" imgH="736560" progId="Equation.DSMT4">
                  <p:embed/>
                  <p:pic>
                    <p:nvPicPr>
                      <p:cNvPr id="0" name=""/>
                      <p:cNvPicPr/>
                      <p:nvPr/>
                    </p:nvPicPr>
                    <p:blipFill>
                      <a:blip r:embed="rId14"/>
                      <a:stretch>
                        <a:fillRect/>
                      </a:stretch>
                    </p:blipFill>
                    <p:spPr>
                      <a:xfrm>
                        <a:off x="5759450" y="6119813"/>
                        <a:ext cx="5283200" cy="736600"/>
                      </a:xfrm>
                      <a:prstGeom prst="rect">
                        <a:avLst/>
                      </a:prstGeom>
                    </p:spPr>
                  </p:pic>
                </p:oleObj>
              </mc:Fallback>
            </mc:AlternateContent>
          </a:graphicData>
        </a:graphic>
      </p:graphicFrame>
      <p:sp>
        <p:nvSpPr>
          <p:cNvPr id="11" name="TextBox 10"/>
          <p:cNvSpPr txBox="1"/>
          <p:nvPr/>
        </p:nvSpPr>
        <p:spPr>
          <a:xfrm>
            <a:off x="5329689" y="3615027"/>
            <a:ext cx="1532621" cy="369332"/>
          </a:xfrm>
          <a:prstGeom prst="rect">
            <a:avLst/>
          </a:prstGeom>
          <a:noFill/>
        </p:spPr>
        <p:txBody>
          <a:bodyPr wrap="square" rtlCol="0">
            <a:spAutoFit/>
          </a:bodyPr>
          <a:lstStyle/>
          <a:p>
            <a:r>
              <a:rPr lang="sr-Latn-ME" dirty="0"/>
              <a:t>Darcijev zakon</a:t>
            </a:r>
            <a:endParaRPr lang="en-US" dirty="0"/>
          </a:p>
        </p:txBody>
      </p:sp>
      <p:sp>
        <p:nvSpPr>
          <p:cNvPr id="12" name="TextBox 11"/>
          <p:cNvSpPr txBox="1"/>
          <p:nvPr/>
        </p:nvSpPr>
        <p:spPr>
          <a:xfrm>
            <a:off x="5465079" y="4687050"/>
            <a:ext cx="3678921" cy="369332"/>
          </a:xfrm>
          <a:prstGeom prst="rect">
            <a:avLst/>
          </a:prstGeom>
          <a:noFill/>
        </p:spPr>
        <p:txBody>
          <a:bodyPr wrap="square" rtlCol="0">
            <a:spAutoFit/>
          </a:bodyPr>
          <a:lstStyle/>
          <a:p>
            <a:r>
              <a:rPr lang="sr-Latn-ME" dirty="0"/>
              <a:t>Jednačina strujanja podzemne vode</a:t>
            </a:r>
            <a:endParaRPr lang="en-US" dirty="0"/>
          </a:p>
        </p:txBody>
      </p:sp>
      <p:sp>
        <p:nvSpPr>
          <p:cNvPr id="13" name="TextBox 12"/>
          <p:cNvSpPr txBox="1"/>
          <p:nvPr/>
        </p:nvSpPr>
        <p:spPr>
          <a:xfrm>
            <a:off x="5465079" y="5708297"/>
            <a:ext cx="4796521" cy="369332"/>
          </a:xfrm>
          <a:prstGeom prst="rect">
            <a:avLst/>
          </a:prstGeom>
          <a:noFill/>
        </p:spPr>
        <p:txBody>
          <a:bodyPr wrap="square" rtlCol="0">
            <a:spAutoFit/>
          </a:bodyPr>
          <a:lstStyle/>
          <a:p>
            <a:r>
              <a:rPr lang="sr-Latn-ME" dirty="0"/>
              <a:t>Jednačina prostiranja toplote u tlu</a:t>
            </a:r>
            <a:endParaRPr lang="en-US" dirty="0"/>
          </a:p>
        </p:txBody>
      </p:sp>
    </p:spTree>
    <p:extLst>
      <p:ext uri="{BB962C8B-B14F-4D97-AF65-F5344CB8AC3E}">
        <p14:creationId xmlns:p14="http://schemas.microsoft.com/office/powerpoint/2010/main" val="673775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1" y="1574800"/>
            <a:ext cx="5400000" cy="3612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504" y="2481591"/>
            <a:ext cx="4320000" cy="2261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78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13664" y="4000500"/>
            <a:ext cx="7730266" cy="2032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lang="sr-Latn-ME" sz="2400" dirty="0"/>
              <a:t>Izračuna se toplotno opterećenje tla na osnovu toplotnog opterećenja zgrade i COP toplotne pumpe u režimu grijanja i u režimu hlađenja:</a:t>
            </a:r>
          </a:p>
          <a:p>
            <a:pPr marL="0" indent="0">
              <a:buNone/>
            </a:pPr>
            <a:r>
              <a:rPr lang="sr-Latn-ME" sz="2400" dirty="0">
                <a:solidFill>
                  <a:srgbClr val="00B0F0"/>
                </a:solidFill>
              </a:rPr>
              <a:t>	Za hlađenje:	</a:t>
            </a:r>
            <a:r>
              <a:rPr lang="sr-Latn-ME" sz="2400" dirty="0"/>
              <a:t>	</a:t>
            </a:r>
          </a:p>
          <a:p>
            <a:pPr marL="0" indent="0">
              <a:buNone/>
            </a:pPr>
            <a:r>
              <a:rPr lang="sr-Latn-ME" sz="2400" dirty="0"/>
              <a:t>	</a:t>
            </a:r>
            <a:r>
              <a:rPr lang="sr-Latn-ME" sz="2400" dirty="0">
                <a:solidFill>
                  <a:srgbClr val="FF0000"/>
                </a:solidFill>
              </a:rPr>
              <a:t>Za grijanje:	</a:t>
            </a:r>
            <a:endParaRPr lang="sr-Latn-ME" sz="2400" dirty="0"/>
          </a:p>
          <a:p>
            <a:pPr marL="0" indent="0">
              <a:buNone/>
            </a:pPr>
            <a:endParaRPr lang="sr-Latn-ME" sz="2400" dirty="0"/>
          </a:p>
        </p:txBody>
      </p:sp>
      <p:sp>
        <p:nvSpPr>
          <p:cNvPr id="2" name="Title 1"/>
          <p:cNvSpPr>
            <a:spLocks noGrp="1"/>
          </p:cNvSpPr>
          <p:nvPr>
            <p:ph type="title"/>
          </p:nvPr>
        </p:nvSpPr>
        <p:spPr>
          <a:xfrm>
            <a:off x="0" y="9525"/>
            <a:ext cx="12192000" cy="720000"/>
          </a:xfrm>
        </p:spPr>
        <p:txBody>
          <a:bodyPr/>
          <a:lstStyle/>
          <a:p>
            <a:r>
              <a:rPr lang="en-US" dirty="0" err="1"/>
              <a:t>Protok</a:t>
            </a:r>
            <a:r>
              <a:rPr lang="en-US" dirty="0"/>
              <a:t> pod</a:t>
            </a:r>
            <a:r>
              <a:rPr lang="sr-Latn-ME" dirty="0"/>
              <a:t>z</a:t>
            </a:r>
            <a:r>
              <a:rPr lang="en-US" dirty="0" err="1"/>
              <a:t>emne</a:t>
            </a:r>
            <a:r>
              <a:rPr lang="en-US" dirty="0"/>
              <a:t> </a:t>
            </a:r>
            <a:r>
              <a:rPr lang="en-US" dirty="0" err="1"/>
              <a:t>vode</a:t>
            </a:r>
            <a:r>
              <a:rPr lang="en-US" dirty="0"/>
              <a:t> </a:t>
            </a:r>
            <a:r>
              <a:rPr lang="sr-Latn-ME" dirty="0"/>
              <a:t>z</a:t>
            </a:r>
            <a:r>
              <a:rPr lang="en-US" dirty="0"/>
              <a:t>a rad </a:t>
            </a:r>
            <a:r>
              <a:rPr lang="en-US" dirty="0" err="1"/>
              <a:t>toplotne</a:t>
            </a:r>
            <a:r>
              <a:rPr lang="en-US" dirty="0"/>
              <a:t> </a:t>
            </a:r>
            <a:r>
              <a:rPr lang="en-US" dirty="0" err="1"/>
              <a:t>pumpe</a:t>
            </a:r>
            <a:endParaRPr lang="en-US" dirty="0"/>
          </a:p>
        </p:txBody>
      </p:sp>
      <p:sp>
        <p:nvSpPr>
          <p:cNvPr id="3" name="Content Placeholder 2"/>
          <p:cNvSpPr>
            <a:spLocks noGrp="1"/>
          </p:cNvSpPr>
          <p:nvPr>
            <p:ph idx="1"/>
          </p:nvPr>
        </p:nvSpPr>
        <p:spPr>
          <a:xfrm>
            <a:off x="0" y="771525"/>
            <a:ext cx="12192000" cy="1311275"/>
          </a:xfrm>
        </p:spPr>
        <p:txBody>
          <a:bodyPr>
            <a:normAutofit lnSpcReduction="10000"/>
          </a:bodyPr>
          <a:lstStyle/>
          <a:p>
            <a:pPr marL="0" indent="0">
              <a:buNone/>
            </a:pPr>
            <a:r>
              <a:rPr lang="sr-Latn-ME" sz="2400" dirty="0"/>
              <a:t>Dva prilaza kod proračuna protoka podzemne vode za rad toplotne pumpe:</a:t>
            </a:r>
          </a:p>
          <a:p>
            <a:r>
              <a:rPr lang="sr-Latn-ME" sz="2400" dirty="0"/>
              <a:t>minimalni potrebni protoka podzemne vode</a:t>
            </a:r>
          </a:p>
          <a:p>
            <a:r>
              <a:rPr lang="sr-Latn-ME" sz="2400" dirty="0"/>
              <a:t>minimimalna potrošnje energije sistema </a:t>
            </a:r>
            <a:endParaRPr lang="en-US" sz="24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685" y="3926806"/>
            <a:ext cx="405765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976760574"/>
              </p:ext>
            </p:extLst>
          </p:nvPr>
        </p:nvGraphicFramePr>
        <p:xfrm>
          <a:off x="2895600" y="5073650"/>
          <a:ext cx="3327400" cy="355600"/>
        </p:xfrm>
        <a:graphic>
          <a:graphicData uri="http://schemas.openxmlformats.org/presentationml/2006/ole">
            <mc:AlternateContent xmlns:mc="http://schemas.openxmlformats.org/markup-compatibility/2006">
              <mc:Choice xmlns:v="urn:schemas-microsoft-com:vml" Requires="v">
                <p:oleObj name="Equation" r:id="rId4" imgW="3327120" imgH="355320" progId="Equation.DSMT4">
                  <p:embed/>
                </p:oleObj>
              </mc:Choice>
              <mc:Fallback>
                <p:oleObj name="Equation" r:id="rId4" imgW="3327120" imgH="355320" progId="Equation.DSMT4">
                  <p:embed/>
                  <p:pic>
                    <p:nvPicPr>
                      <p:cNvPr id="0" name=""/>
                      <p:cNvPicPr/>
                      <p:nvPr/>
                    </p:nvPicPr>
                    <p:blipFill>
                      <a:blip r:embed="rId5"/>
                      <a:stretch>
                        <a:fillRect/>
                      </a:stretch>
                    </p:blipFill>
                    <p:spPr>
                      <a:xfrm>
                        <a:off x="2895600" y="5073650"/>
                        <a:ext cx="3327400" cy="3556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2290899"/>
              </p:ext>
            </p:extLst>
          </p:nvPr>
        </p:nvGraphicFramePr>
        <p:xfrm>
          <a:off x="2882900" y="5594350"/>
          <a:ext cx="3492500" cy="355600"/>
        </p:xfrm>
        <a:graphic>
          <a:graphicData uri="http://schemas.openxmlformats.org/presentationml/2006/ole">
            <mc:AlternateContent xmlns:mc="http://schemas.openxmlformats.org/markup-compatibility/2006">
              <mc:Choice xmlns:v="urn:schemas-microsoft-com:vml" Requires="v">
                <p:oleObj name="Equation" r:id="rId6" imgW="3492360" imgH="355320" progId="Equation.DSMT4">
                  <p:embed/>
                </p:oleObj>
              </mc:Choice>
              <mc:Fallback>
                <p:oleObj name="Equation" r:id="rId6" imgW="3492360" imgH="355320" progId="Equation.DSMT4">
                  <p:embed/>
                  <p:pic>
                    <p:nvPicPr>
                      <p:cNvPr id="0" name=""/>
                      <p:cNvPicPr/>
                      <p:nvPr/>
                    </p:nvPicPr>
                    <p:blipFill>
                      <a:blip r:embed="rId7"/>
                      <a:stretch>
                        <a:fillRect/>
                      </a:stretch>
                    </p:blipFill>
                    <p:spPr>
                      <a:xfrm>
                        <a:off x="2882900" y="5594350"/>
                        <a:ext cx="3492500" cy="355600"/>
                      </a:xfrm>
                      <a:prstGeom prst="rect">
                        <a:avLst/>
                      </a:prstGeom>
                    </p:spPr>
                  </p:pic>
                </p:oleObj>
              </mc:Fallback>
            </mc:AlternateContent>
          </a:graphicData>
        </a:graphic>
      </p:graphicFrame>
      <p:sp>
        <p:nvSpPr>
          <p:cNvPr id="10" name="Title 1"/>
          <p:cNvSpPr txBox="1">
            <a:spLocks/>
          </p:cNvSpPr>
          <p:nvPr/>
        </p:nvSpPr>
        <p:spPr bwMode="auto">
          <a:xfrm>
            <a:off x="0" y="2095500"/>
            <a:ext cx="12180711"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0000"/>
                </a:solidFill>
                <a:latin typeface="+mj-lt"/>
                <a:ea typeface="+mj-ea"/>
                <a:cs typeface="+mj-cs"/>
              </a:defRPr>
            </a:lvl1pPr>
            <a:lvl2pPr algn="l" rtl="0" eaLnBrk="0" fontAlgn="base" hangingPunct="0">
              <a:spcBef>
                <a:spcPct val="0"/>
              </a:spcBef>
              <a:spcAft>
                <a:spcPct val="0"/>
              </a:spcAft>
              <a:defRPr sz="3600" b="1">
                <a:solidFill>
                  <a:srgbClr val="FF0000"/>
                </a:solidFill>
                <a:latin typeface="Arial" charset="0"/>
              </a:defRPr>
            </a:lvl2pPr>
            <a:lvl3pPr algn="l" rtl="0" eaLnBrk="0" fontAlgn="base" hangingPunct="0">
              <a:spcBef>
                <a:spcPct val="0"/>
              </a:spcBef>
              <a:spcAft>
                <a:spcPct val="0"/>
              </a:spcAft>
              <a:defRPr sz="3600" b="1">
                <a:solidFill>
                  <a:srgbClr val="FF0000"/>
                </a:solidFill>
                <a:latin typeface="Arial" charset="0"/>
              </a:defRPr>
            </a:lvl3pPr>
            <a:lvl4pPr algn="l" rtl="0" eaLnBrk="0" fontAlgn="base" hangingPunct="0">
              <a:spcBef>
                <a:spcPct val="0"/>
              </a:spcBef>
              <a:spcAft>
                <a:spcPct val="0"/>
              </a:spcAft>
              <a:defRPr sz="3600" b="1">
                <a:solidFill>
                  <a:srgbClr val="FF0000"/>
                </a:solidFill>
                <a:latin typeface="Arial" charset="0"/>
              </a:defRPr>
            </a:lvl4pPr>
            <a:lvl5pPr algn="l" rtl="0" eaLnBrk="0" fontAlgn="base" hangingPunct="0">
              <a:spcBef>
                <a:spcPct val="0"/>
              </a:spcBef>
              <a:spcAft>
                <a:spcPct val="0"/>
              </a:spcAft>
              <a:defRPr sz="3600" b="1">
                <a:solidFill>
                  <a:srgbClr val="FF0000"/>
                </a:solidFill>
                <a:latin typeface="Arial" charset="0"/>
              </a:defRPr>
            </a:lvl5pPr>
            <a:lvl6pPr marL="457200" algn="l" rtl="0" fontAlgn="base">
              <a:spcBef>
                <a:spcPct val="0"/>
              </a:spcBef>
              <a:spcAft>
                <a:spcPct val="0"/>
              </a:spcAft>
              <a:defRPr sz="3600" b="1">
                <a:solidFill>
                  <a:srgbClr val="FF0000"/>
                </a:solidFill>
                <a:latin typeface="Arial" charset="0"/>
              </a:defRPr>
            </a:lvl6pPr>
            <a:lvl7pPr marL="914400" algn="l" rtl="0" fontAlgn="base">
              <a:spcBef>
                <a:spcPct val="0"/>
              </a:spcBef>
              <a:spcAft>
                <a:spcPct val="0"/>
              </a:spcAft>
              <a:defRPr sz="3600" b="1">
                <a:solidFill>
                  <a:srgbClr val="FF0000"/>
                </a:solidFill>
                <a:latin typeface="Arial" charset="0"/>
              </a:defRPr>
            </a:lvl7pPr>
            <a:lvl8pPr marL="1371600" algn="l" rtl="0" fontAlgn="base">
              <a:spcBef>
                <a:spcPct val="0"/>
              </a:spcBef>
              <a:spcAft>
                <a:spcPct val="0"/>
              </a:spcAft>
              <a:defRPr sz="3600" b="1">
                <a:solidFill>
                  <a:srgbClr val="FF0000"/>
                </a:solidFill>
                <a:latin typeface="Arial" charset="0"/>
              </a:defRPr>
            </a:lvl8pPr>
            <a:lvl9pPr marL="1828800" algn="l" rtl="0" fontAlgn="base">
              <a:spcBef>
                <a:spcPct val="0"/>
              </a:spcBef>
              <a:spcAft>
                <a:spcPct val="0"/>
              </a:spcAft>
              <a:defRPr sz="3600" b="1">
                <a:solidFill>
                  <a:srgbClr val="FF0000"/>
                </a:solidFill>
                <a:latin typeface="Arial" charset="0"/>
              </a:defRPr>
            </a:lvl9pPr>
          </a:lstStyle>
          <a:p>
            <a:pPr algn="ctr"/>
            <a:r>
              <a:rPr lang="sr-Latn-ME" sz="2400" kern="0" dirty="0"/>
              <a:t>Minimalni potrebni protok podzemne vode</a:t>
            </a:r>
            <a:endParaRPr lang="en-US" sz="2400" kern="0" dirty="0"/>
          </a:p>
        </p:txBody>
      </p:sp>
      <p:sp>
        <p:nvSpPr>
          <p:cNvPr id="11" name="Content Placeholder 2"/>
          <p:cNvSpPr txBox="1">
            <a:spLocks/>
          </p:cNvSpPr>
          <p:nvPr/>
        </p:nvSpPr>
        <p:spPr>
          <a:xfrm>
            <a:off x="-11289" y="2526679"/>
            <a:ext cx="12192000" cy="13087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sr-Latn-ME" sz="2400" dirty="0"/>
              <a:t>Usvoji se maksimalna i minimalna temperatura fluida na ulazu u toplotnu pumpu </a:t>
            </a:r>
            <a:r>
              <a:rPr lang="sr-Latn-ME" sz="2400" i="1" dirty="0"/>
              <a:t>T</a:t>
            </a:r>
            <a:r>
              <a:rPr lang="sr-Latn-ME" sz="2400" i="1" baseline="-25000" dirty="0"/>
              <a:t>heat pump, in</a:t>
            </a:r>
            <a:r>
              <a:rPr lang="sr-Latn-ME" sz="2400" dirty="0"/>
              <a:t> </a:t>
            </a:r>
          </a:p>
          <a:p>
            <a:pPr marL="0" indent="0">
              <a:buNone/>
            </a:pPr>
            <a:r>
              <a:rPr lang="sr-Latn-ME" sz="2400" dirty="0"/>
              <a:t>	</a:t>
            </a:r>
            <a:r>
              <a:rPr lang="sr-Latn-ME" sz="2400" dirty="0">
                <a:solidFill>
                  <a:srgbClr val="00B0F0"/>
                </a:solidFill>
              </a:rPr>
              <a:t>Maksimalna (režim hlađenja):	30</a:t>
            </a:r>
            <a:r>
              <a:rPr lang="sr-Latn-ME" sz="2400" baseline="30000" dirty="0">
                <a:solidFill>
                  <a:srgbClr val="00B0F0"/>
                </a:solidFill>
              </a:rPr>
              <a:t>o</a:t>
            </a:r>
            <a:r>
              <a:rPr lang="sr-Latn-ME" sz="2400" dirty="0">
                <a:solidFill>
                  <a:srgbClr val="00B0F0"/>
                </a:solidFill>
              </a:rPr>
              <a:t>C</a:t>
            </a:r>
            <a:r>
              <a:rPr lang="sr-Latn-ME" sz="2400" dirty="0"/>
              <a:t>	</a:t>
            </a:r>
          </a:p>
          <a:p>
            <a:pPr marL="0" indent="0">
              <a:buNone/>
            </a:pPr>
            <a:r>
              <a:rPr lang="sr-Latn-ME" sz="2400" dirty="0"/>
              <a:t>	</a:t>
            </a:r>
            <a:r>
              <a:rPr lang="sr-Latn-ME" sz="2400" dirty="0">
                <a:solidFill>
                  <a:srgbClr val="FF0000"/>
                </a:solidFill>
              </a:rPr>
              <a:t>Minimalna (režim grijanja):		0</a:t>
            </a:r>
            <a:r>
              <a:rPr lang="sr-Latn-ME" sz="2400" baseline="30000" dirty="0">
                <a:solidFill>
                  <a:srgbClr val="FF0000"/>
                </a:solidFill>
              </a:rPr>
              <a:t>o</a:t>
            </a:r>
            <a:r>
              <a:rPr lang="sr-Latn-ME" sz="2400" dirty="0">
                <a:solidFill>
                  <a:srgbClr val="FF0000"/>
                </a:solidFill>
              </a:rPr>
              <a:t>C</a:t>
            </a:r>
            <a:endParaRPr lang="sr-Latn-ME" sz="2400" dirty="0"/>
          </a:p>
        </p:txBody>
      </p:sp>
      <p:sp>
        <p:nvSpPr>
          <p:cNvPr id="16" name="TextBox 15"/>
          <p:cNvSpPr txBox="1"/>
          <p:nvPr/>
        </p:nvSpPr>
        <p:spPr>
          <a:xfrm>
            <a:off x="622300" y="6195125"/>
            <a:ext cx="7498385" cy="646331"/>
          </a:xfrm>
          <a:prstGeom prst="rect">
            <a:avLst/>
          </a:prstGeom>
          <a:noFill/>
        </p:spPr>
        <p:txBody>
          <a:bodyPr wrap="square" rtlCol="0">
            <a:spAutoFit/>
          </a:bodyPr>
          <a:lstStyle/>
          <a:p>
            <a:r>
              <a:rPr lang="sr-Latn-ME" dirty="0"/>
              <a:t>Napomena: Toplotno opterećenja tla u režimu grijanja je negativno što 		     označava preuzimanje toplote iz tla</a:t>
            </a:r>
            <a:endParaRPr lang="en-US" dirty="0"/>
          </a:p>
        </p:txBody>
      </p:sp>
      <p:cxnSp>
        <p:nvCxnSpPr>
          <p:cNvPr id="14" name="Straight Connector 13"/>
          <p:cNvCxnSpPr>
            <a:endCxn id="15" idx="2"/>
          </p:cNvCxnSpPr>
          <p:nvPr/>
        </p:nvCxnSpPr>
        <p:spPr>
          <a:xfrm flipH="1" flipV="1">
            <a:off x="8322697" y="4747992"/>
            <a:ext cx="1100703" cy="288822"/>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716601" y="4378660"/>
            <a:ext cx="1212191" cy="369332"/>
          </a:xfrm>
          <a:prstGeom prst="rect">
            <a:avLst/>
          </a:prstGeom>
          <a:solidFill>
            <a:schemeClr val="bg1"/>
          </a:solidFill>
        </p:spPr>
        <p:txBody>
          <a:bodyPr wrap="none">
            <a:spAutoFit/>
          </a:bodyPr>
          <a:lstStyle/>
          <a:p>
            <a:r>
              <a:rPr lang="sr-Latn-ME" i="1" dirty="0"/>
              <a:t>T</a:t>
            </a:r>
            <a:r>
              <a:rPr lang="sr-Latn-ME" i="1" baseline="-25000" dirty="0"/>
              <a:t>heat pump, in</a:t>
            </a:r>
            <a:r>
              <a:rPr lang="sr-Latn-ME" dirty="0"/>
              <a:t> </a:t>
            </a:r>
            <a:endParaRPr lang="en-US" dirty="0"/>
          </a:p>
        </p:txBody>
      </p:sp>
    </p:spTree>
    <p:extLst>
      <p:ext uri="{BB962C8B-B14F-4D97-AF65-F5344CB8AC3E}">
        <p14:creationId xmlns:p14="http://schemas.microsoft.com/office/powerpoint/2010/main" val="2208842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12192000" cy="720000"/>
          </a:xfrm>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18061399"/>
              </p:ext>
            </p:extLst>
          </p:nvPr>
        </p:nvGraphicFramePr>
        <p:xfrm>
          <a:off x="1566863" y="1320800"/>
          <a:ext cx="8724900" cy="406400"/>
        </p:xfrm>
        <a:graphic>
          <a:graphicData uri="http://schemas.openxmlformats.org/presentationml/2006/ole">
            <mc:AlternateContent xmlns:mc="http://schemas.openxmlformats.org/markup-compatibility/2006">
              <mc:Choice xmlns:v="urn:schemas-microsoft-com:vml" Requires="v">
                <p:oleObj name="Equation" r:id="rId3" imgW="8724600" imgH="406080" progId="Equation.DSMT4">
                  <p:embed/>
                </p:oleObj>
              </mc:Choice>
              <mc:Fallback>
                <p:oleObj name="Equation" r:id="rId3" imgW="8724600" imgH="406080" progId="Equation.DSMT4">
                  <p:embed/>
                  <p:pic>
                    <p:nvPicPr>
                      <p:cNvPr id="0" name="Object 5"/>
                      <p:cNvPicPr>
                        <a:picLocks noChangeAspect="1" noChangeArrowheads="1"/>
                      </p:cNvPicPr>
                      <p:nvPr/>
                    </p:nvPicPr>
                    <p:blipFill>
                      <a:blip r:embed="rId4"/>
                      <a:srcRect/>
                      <a:stretch>
                        <a:fillRect/>
                      </a:stretch>
                    </p:blipFill>
                    <p:spPr bwMode="auto">
                      <a:xfrm>
                        <a:off x="1566863" y="1320800"/>
                        <a:ext cx="87249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99721162"/>
              </p:ext>
            </p:extLst>
          </p:nvPr>
        </p:nvGraphicFramePr>
        <p:xfrm>
          <a:off x="2565400" y="3619166"/>
          <a:ext cx="3225800" cy="749300"/>
        </p:xfrm>
        <a:graphic>
          <a:graphicData uri="http://schemas.openxmlformats.org/presentationml/2006/ole">
            <mc:AlternateContent xmlns:mc="http://schemas.openxmlformats.org/markup-compatibility/2006">
              <mc:Choice xmlns:v="urn:schemas-microsoft-com:vml" Requires="v">
                <p:oleObj name="Equation" r:id="rId5" imgW="3225600" imgH="749160" progId="Equation.DSMT4">
                  <p:embed/>
                </p:oleObj>
              </mc:Choice>
              <mc:Fallback>
                <p:oleObj name="Equation" r:id="rId5" imgW="3225600" imgH="749160" progId="Equation.DSMT4">
                  <p:embed/>
                  <p:pic>
                    <p:nvPicPr>
                      <p:cNvPr id="0" name="Object 6"/>
                      <p:cNvPicPr>
                        <a:picLocks noChangeAspect="1" noChangeArrowheads="1"/>
                      </p:cNvPicPr>
                      <p:nvPr/>
                    </p:nvPicPr>
                    <p:blipFill>
                      <a:blip r:embed="rId6"/>
                      <a:srcRect/>
                      <a:stretch>
                        <a:fillRect/>
                      </a:stretch>
                    </p:blipFill>
                    <p:spPr bwMode="auto">
                      <a:xfrm>
                        <a:off x="2565400" y="3619166"/>
                        <a:ext cx="32258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56558540"/>
              </p:ext>
            </p:extLst>
          </p:nvPr>
        </p:nvGraphicFramePr>
        <p:xfrm>
          <a:off x="2584450" y="4666706"/>
          <a:ext cx="2730500" cy="355600"/>
        </p:xfrm>
        <a:graphic>
          <a:graphicData uri="http://schemas.openxmlformats.org/presentationml/2006/ole">
            <mc:AlternateContent xmlns:mc="http://schemas.openxmlformats.org/markup-compatibility/2006">
              <mc:Choice xmlns:v="urn:schemas-microsoft-com:vml" Requires="v">
                <p:oleObj name="Equation" r:id="rId7" imgW="2730240" imgH="355320" progId="Equation.DSMT4">
                  <p:embed/>
                </p:oleObj>
              </mc:Choice>
              <mc:Fallback>
                <p:oleObj name="Equation" r:id="rId7" imgW="2730240" imgH="355320" progId="Equation.DSMT4">
                  <p:embed/>
                  <p:pic>
                    <p:nvPicPr>
                      <p:cNvPr id="0" name="Object 7"/>
                      <p:cNvPicPr>
                        <a:picLocks noChangeAspect="1" noChangeArrowheads="1"/>
                      </p:cNvPicPr>
                      <p:nvPr/>
                    </p:nvPicPr>
                    <p:blipFill>
                      <a:blip r:embed="rId8"/>
                      <a:srcRect/>
                      <a:stretch>
                        <a:fillRect/>
                      </a:stretch>
                    </p:blipFill>
                    <p:spPr bwMode="auto">
                      <a:xfrm>
                        <a:off x="2584450" y="4666706"/>
                        <a:ext cx="27305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Content Placeholder 2"/>
          <p:cNvSpPr txBox="1">
            <a:spLocks/>
          </p:cNvSpPr>
          <p:nvPr/>
        </p:nvSpPr>
        <p:spPr>
          <a:xfrm>
            <a:off x="0" y="779497"/>
            <a:ext cx="12192000" cy="541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sr-Latn-ME" sz="2400" dirty="0"/>
              <a:t>Na osnovu bilansa energije se izračuna temperatura na izlazu iz toplotne pumpe </a:t>
            </a:r>
            <a:r>
              <a:rPr lang="sr-Latn-ME" sz="2400" i="1" dirty="0"/>
              <a:t>T</a:t>
            </a:r>
            <a:r>
              <a:rPr lang="sr-Latn-ME" sz="2400" i="1" baseline="-25000" dirty="0"/>
              <a:t>heat pump, out</a:t>
            </a:r>
            <a:r>
              <a:rPr lang="sr-Latn-ME" sz="2400" dirty="0"/>
              <a:t> </a:t>
            </a:r>
          </a:p>
        </p:txBody>
      </p:sp>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0685" y="3926806"/>
            <a:ext cx="405765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0896601" y="4342832"/>
            <a:ext cx="1306768" cy="369332"/>
          </a:xfrm>
          <a:prstGeom prst="rect">
            <a:avLst/>
          </a:prstGeom>
        </p:spPr>
        <p:txBody>
          <a:bodyPr wrap="none">
            <a:spAutoFit/>
          </a:bodyPr>
          <a:lstStyle/>
          <a:p>
            <a:r>
              <a:rPr lang="sr-Latn-ME" i="1" dirty="0"/>
              <a:t>T</a:t>
            </a:r>
            <a:r>
              <a:rPr lang="sr-Latn-ME" i="1" baseline="-25000" dirty="0"/>
              <a:t>heat pump, out</a:t>
            </a:r>
            <a:r>
              <a:rPr lang="sr-Latn-ME" dirty="0"/>
              <a:t> </a:t>
            </a:r>
            <a:endParaRPr lang="en-US" dirty="0"/>
          </a:p>
        </p:txBody>
      </p:sp>
      <p:cxnSp>
        <p:nvCxnSpPr>
          <p:cNvPr id="12" name="Straight Connector 11"/>
          <p:cNvCxnSpPr>
            <a:endCxn id="11" idx="2"/>
          </p:cNvCxnSpPr>
          <p:nvPr/>
        </p:nvCxnSpPr>
        <p:spPr>
          <a:xfrm flipV="1">
            <a:off x="10896601" y="4712164"/>
            <a:ext cx="653384" cy="324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13" idx="2"/>
          </p:cNvCxnSpPr>
          <p:nvPr/>
        </p:nvCxnSpPr>
        <p:spPr>
          <a:xfrm flipH="1" flipV="1">
            <a:off x="8322697" y="4747992"/>
            <a:ext cx="1100703" cy="288822"/>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716601" y="4378660"/>
            <a:ext cx="1212191" cy="369332"/>
          </a:xfrm>
          <a:prstGeom prst="rect">
            <a:avLst/>
          </a:prstGeom>
          <a:solidFill>
            <a:schemeClr val="bg1"/>
          </a:solidFill>
        </p:spPr>
        <p:txBody>
          <a:bodyPr wrap="none">
            <a:spAutoFit/>
          </a:bodyPr>
          <a:lstStyle/>
          <a:p>
            <a:r>
              <a:rPr lang="sr-Latn-ME" i="1" dirty="0"/>
              <a:t>T</a:t>
            </a:r>
            <a:r>
              <a:rPr lang="sr-Latn-ME" i="1" baseline="-25000" dirty="0"/>
              <a:t>heat pump, in</a:t>
            </a:r>
            <a:r>
              <a:rPr lang="sr-Latn-ME" dirty="0"/>
              <a:t> </a:t>
            </a:r>
            <a:endParaRPr lang="en-US" dirty="0"/>
          </a:p>
        </p:txBody>
      </p:sp>
      <p:sp>
        <p:nvSpPr>
          <p:cNvPr id="22" name="Content Placeholder 2"/>
          <p:cNvSpPr txBox="1">
            <a:spLocks/>
          </p:cNvSpPr>
          <p:nvPr/>
        </p:nvSpPr>
        <p:spPr>
          <a:xfrm>
            <a:off x="-13665" y="2138397"/>
            <a:ext cx="12192000" cy="68417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4"/>
            </a:pPr>
            <a:r>
              <a:rPr lang="en-US" sz="2400" dirty="0" err="1"/>
              <a:t>Usvoji</a:t>
            </a:r>
            <a:r>
              <a:rPr lang="en-US" sz="2400" dirty="0"/>
              <a:t> se </a:t>
            </a:r>
            <a:r>
              <a:rPr lang="en-US" sz="2400" dirty="0" err="1"/>
              <a:t>efektivnost</a:t>
            </a:r>
            <a:r>
              <a:rPr lang="en-US" sz="2400" dirty="0"/>
              <a:t> </a:t>
            </a:r>
            <a:r>
              <a:rPr lang="el-GR" sz="2400" dirty="0"/>
              <a:t>ε</a:t>
            </a:r>
            <a:r>
              <a:rPr lang="en-US" sz="2400" dirty="0"/>
              <a:t> </a:t>
            </a:r>
            <a:r>
              <a:rPr lang="en-US" sz="2400" dirty="0" err="1"/>
              <a:t>i</a:t>
            </a:r>
            <a:r>
              <a:rPr lang="sr-Latn-ME" sz="2400" dirty="0"/>
              <a:t>z</a:t>
            </a:r>
            <a:r>
              <a:rPr lang="en-US" sz="2400" dirty="0" err="1"/>
              <a:t>mjenjiva</a:t>
            </a:r>
            <a:r>
              <a:rPr lang="sr-Latn-ME" sz="2400" dirty="0"/>
              <a:t>č</a:t>
            </a:r>
            <a:r>
              <a:rPr lang="en-US" sz="2400" dirty="0"/>
              <a:t>a </a:t>
            </a:r>
            <a:r>
              <a:rPr lang="en-US" sz="2400" dirty="0" err="1"/>
              <a:t>toplote</a:t>
            </a:r>
            <a:r>
              <a:rPr lang="en-US" sz="2400" dirty="0"/>
              <a:t> (</a:t>
            </a:r>
            <a:r>
              <a:rPr lang="sr-Latn-ME" sz="2400" dirty="0"/>
              <a:t>za pločaste izmjenjivače se kao dobra prva aproksimacija može uzeti </a:t>
            </a:r>
            <a:r>
              <a:rPr lang="el-GR" sz="2400" dirty="0"/>
              <a:t>ε</a:t>
            </a:r>
            <a:r>
              <a:rPr lang="sr-Latn-ME" sz="2400" dirty="0"/>
              <a:t>=0.8</a:t>
            </a:r>
            <a:r>
              <a:rPr lang="en-US" sz="2400" dirty="0"/>
              <a:t>)</a:t>
            </a:r>
            <a:endParaRPr lang="sr-Latn-ME" sz="2400" dirty="0"/>
          </a:p>
        </p:txBody>
      </p:sp>
      <p:sp>
        <p:nvSpPr>
          <p:cNvPr id="23" name="Content Placeholder 2"/>
          <p:cNvSpPr txBox="1">
            <a:spLocks/>
          </p:cNvSpPr>
          <p:nvPr/>
        </p:nvSpPr>
        <p:spPr>
          <a:xfrm>
            <a:off x="0" y="3155950"/>
            <a:ext cx="12192000" cy="684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5"/>
            </a:pPr>
            <a:r>
              <a:rPr lang="sr-Latn-ME" sz="2400" dirty="0"/>
              <a:t>Izračuna se protok podzemne vode</a:t>
            </a:r>
          </a:p>
        </p:txBody>
      </p:sp>
      <p:graphicFrame>
        <p:nvGraphicFramePr>
          <p:cNvPr id="21" name="Object 20"/>
          <p:cNvGraphicFramePr>
            <a:graphicFrameLocks noChangeAspect="1"/>
          </p:cNvGraphicFramePr>
          <p:nvPr>
            <p:extLst>
              <p:ext uri="{D42A27DB-BD31-4B8C-83A1-F6EECF244321}">
                <p14:modId xmlns:p14="http://schemas.microsoft.com/office/powerpoint/2010/main" val="1443280303"/>
              </p:ext>
            </p:extLst>
          </p:nvPr>
        </p:nvGraphicFramePr>
        <p:xfrm>
          <a:off x="749300" y="5384131"/>
          <a:ext cx="6299200" cy="749300"/>
        </p:xfrm>
        <a:graphic>
          <a:graphicData uri="http://schemas.openxmlformats.org/presentationml/2006/ole">
            <mc:AlternateContent xmlns:mc="http://schemas.openxmlformats.org/markup-compatibility/2006">
              <mc:Choice xmlns:v="urn:schemas-microsoft-com:vml" Requires="v">
                <p:oleObj name="Equation" r:id="rId10" imgW="6298920" imgH="749160" progId="Equation.DSMT4">
                  <p:embed/>
                </p:oleObj>
              </mc:Choice>
              <mc:Fallback>
                <p:oleObj name="Equation" r:id="rId10" imgW="6298920" imgH="749160" progId="Equation.DSMT4">
                  <p:embed/>
                  <p:pic>
                    <p:nvPicPr>
                      <p:cNvPr id="0" name=""/>
                      <p:cNvPicPr/>
                      <p:nvPr/>
                    </p:nvPicPr>
                    <p:blipFill>
                      <a:blip r:embed="rId11"/>
                      <a:stretch>
                        <a:fillRect/>
                      </a:stretch>
                    </p:blipFill>
                    <p:spPr>
                      <a:xfrm>
                        <a:off x="749300" y="5384131"/>
                        <a:ext cx="6299200" cy="749300"/>
                      </a:xfrm>
                      <a:prstGeom prst="rect">
                        <a:avLst/>
                      </a:prstGeom>
                    </p:spPr>
                  </p:pic>
                </p:oleObj>
              </mc:Fallback>
            </mc:AlternateContent>
          </a:graphicData>
        </a:graphic>
      </p:graphicFrame>
      <p:sp>
        <p:nvSpPr>
          <p:cNvPr id="25" name="TextBox 24"/>
          <p:cNvSpPr txBox="1"/>
          <p:nvPr/>
        </p:nvSpPr>
        <p:spPr>
          <a:xfrm>
            <a:off x="622300" y="6195125"/>
            <a:ext cx="7498385" cy="646331"/>
          </a:xfrm>
          <a:prstGeom prst="rect">
            <a:avLst/>
          </a:prstGeom>
          <a:noFill/>
        </p:spPr>
        <p:txBody>
          <a:bodyPr wrap="square" rtlCol="0">
            <a:spAutoFit/>
          </a:bodyPr>
          <a:lstStyle/>
          <a:p>
            <a:r>
              <a:rPr lang="sr-Latn-ME" dirty="0"/>
              <a:t>Napomena: Protok podzemne vode je manji od protoka fluida za razmjenu 	   	     toplote u krugu toplotene pumpe</a:t>
            </a:r>
            <a:endParaRPr lang="en-US" dirty="0"/>
          </a:p>
        </p:txBody>
      </p:sp>
    </p:spTree>
    <p:extLst>
      <p:ext uri="{BB962C8B-B14F-4D97-AF65-F5344CB8AC3E}">
        <p14:creationId xmlns:p14="http://schemas.microsoft.com/office/powerpoint/2010/main" val="301854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12192000" cy="720000"/>
          </a:xfrm>
        </p:spPr>
        <p:txBody>
          <a:bodyPr/>
          <a:lstStyle/>
          <a:p>
            <a:endParaRPr lang="en-US" dirty="0"/>
          </a:p>
        </p:txBody>
      </p:sp>
      <p:sp>
        <p:nvSpPr>
          <p:cNvPr id="3" name="Content Placeholder 2"/>
          <p:cNvSpPr>
            <a:spLocks noGrp="1"/>
          </p:cNvSpPr>
          <p:nvPr>
            <p:ph idx="1"/>
          </p:nvPr>
        </p:nvSpPr>
        <p:spPr>
          <a:xfrm>
            <a:off x="0" y="1406525"/>
            <a:ext cx="12192000" cy="4351338"/>
          </a:xfrm>
        </p:spPr>
        <p:txBody>
          <a:bodyPr>
            <a:normAutofit/>
          </a:bodyPr>
          <a:lstStyle/>
          <a:p>
            <a:r>
              <a:rPr lang="sr-Latn-ME" sz="2400" dirty="0"/>
              <a:t>Sa povećanjem protoka podzemne vode:</a:t>
            </a:r>
          </a:p>
          <a:p>
            <a:pPr lvl="1"/>
            <a:r>
              <a:rPr lang="sr-Latn-ME" dirty="0"/>
              <a:t>Postiže se veća efikasnost (COP) toplotne pumpe jer se postiže povoljnija temperatura na ulazu u toplotnu pumpu (niža u režimu hlađenja i viša u režimu grijanja)</a:t>
            </a:r>
          </a:p>
          <a:p>
            <a:pPr lvl="1"/>
            <a:r>
              <a:rPr lang="sr-Latn-ME" dirty="0"/>
              <a:t>Povećava se potrošnja energije za rad bunarske pumpe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4421473"/>
              </p:ext>
            </p:extLst>
          </p:nvPr>
        </p:nvGraphicFramePr>
        <p:xfrm>
          <a:off x="3320344" y="2969363"/>
          <a:ext cx="4699000" cy="723900"/>
        </p:xfrm>
        <a:graphic>
          <a:graphicData uri="http://schemas.openxmlformats.org/presentationml/2006/ole">
            <mc:AlternateContent xmlns:mc="http://schemas.openxmlformats.org/markup-compatibility/2006">
              <mc:Choice xmlns:v="urn:schemas-microsoft-com:vml" Requires="v">
                <p:oleObj name="Equation" r:id="rId3" imgW="4699080" imgH="723960" progId="Equation.DSMT4">
                  <p:embed/>
                </p:oleObj>
              </mc:Choice>
              <mc:Fallback>
                <p:oleObj name="Equation" r:id="rId3" imgW="4699080" imgH="723960" progId="Equation.DSMT4">
                  <p:embed/>
                  <p:pic>
                    <p:nvPicPr>
                      <p:cNvPr id="0" name=""/>
                      <p:cNvPicPr/>
                      <p:nvPr/>
                    </p:nvPicPr>
                    <p:blipFill>
                      <a:blip r:embed="rId4"/>
                      <a:stretch>
                        <a:fillRect/>
                      </a:stretch>
                    </p:blipFill>
                    <p:spPr>
                      <a:xfrm>
                        <a:off x="3320344" y="2969363"/>
                        <a:ext cx="4699000" cy="723900"/>
                      </a:xfrm>
                      <a:prstGeom prst="rect">
                        <a:avLst/>
                      </a:prstGeom>
                    </p:spPr>
                  </p:pic>
                </p:oleObj>
              </mc:Fallback>
            </mc:AlternateContent>
          </a:graphicData>
        </a:graphic>
      </p:graphicFrame>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644" y="4086000"/>
            <a:ext cx="4028869" cy="27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11289" y="762000"/>
            <a:ext cx="12180711"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0000"/>
                </a:solidFill>
                <a:latin typeface="+mj-lt"/>
                <a:ea typeface="+mj-ea"/>
                <a:cs typeface="+mj-cs"/>
              </a:defRPr>
            </a:lvl1pPr>
            <a:lvl2pPr algn="l" rtl="0" eaLnBrk="0" fontAlgn="base" hangingPunct="0">
              <a:spcBef>
                <a:spcPct val="0"/>
              </a:spcBef>
              <a:spcAft>
                <a:spcPct val="0"/>
              </a:spcAft>
              <a:defRPr sz="3600" b="1">
                <a:solidFill>
                  <a:srgbClr val="FF0000"/>
                </a:solidFill>
                <a:latin typeface="Arial" charset="0"/>
              </a:defRPr>
            </a:lvl2pPr>
            <a:lvl3pPr algn="l" rtl="0" eaLnBrk="0" fontAlgn="base" hangingPunct="0">
              <a:spcBef>
                <a:spcPct val="0"/>
              </a:spcBef>
              <a:spcAft>
                <a:spcPct val="0"/>
              </a:spcAft>
              <a:defRPr sz="3600" b="1">
                <a:solidFill>
                  <a:srgbClr val="FF0000"/>
                </a:solidFill>
                <a:latin typeface="Arial" charset="0"/>
              </a:defRPr>
            </a:lvl3pPr>
            <a:lvl4pPr algn="l" rtl="0" eaLnBrk="0" fontAlgn="base" hangingPunct="0">
              <a:spcBef>
                <a:spcPct val="0"/>
              </a:spcBef>
              <a:spcAft>
                <a:spcPct val="0"/>
              </a:spcAft>
              <a:defRPr sz="3600" b="1">
                <a:solidFill>
                  <a:srgbClr val="FF0000"/>
                </a:solidFill>
                <a:latin typeface="Arial" charset="0"/>
              </a:defRPr>
            </a:lvl4pPr>
            <a:lvl5pPr algn="l" rtl="0" eaLnBrk="0" fontAlgn="base" hangingPunct="0">
              <a:spcBef>
                <a:spcPct val="0"/>
              </a:spcBef>
              <a:spcAft>
                <a:spcPct val="0"/>
              </a:spcAft>
              <a:defRPr sz="3600" b="1">
                <a:solidFill>
                  <a:srgbClr val="FF0000"/>
                </a:solidFill>
                <a:latin typeface="Arial" charset="0"/>
              </a:defRPr>
            </a:lvl5pPr>
            <a:lvl6pPr marL="457200" algn="l" rtl="0" fontAlgn="base">
              <a:spcBef>
                <a:spcPct val="0"/>
              </a:spcBef>
              <a:spcAft>
                <a:spcPct val="0"/>
              </a:spcAft>
              <a:defRPr sz="3600" b="1">
                <a:solidFill>
                  <a:srgbClr val="FF0000"/>
                </a:solidFill>
                <a:latin typeface="Arial" charset="0"/>
              </a:defRPr>
            </a:lvl6pPr>
            <a:lvl7pPr marL="914400" algn="l" rtl="0" fontAlgn="base">
              <a:spcBef>
                <a:spcPct val="0"/>
              </a:spcBef>
              <a:spcAft>
                <a:spcPct val="0"/>
              </a:spcAft>
              <a:defRPr sz="3600" b="1">
                <a:solidFill>
                  <a:srgbClr val="FF0000"/>
                </a:solidFill>
                <a:latin typeface="Arial" charset="0"/>
              </a:defRPr>
            </a:lvl7pPr>
            <a:lvl8pPr marL="1371600" algn="l" rtl="0" fontAlgn="base">
              <a:spcBef>
                <a:spcPct val="0"/>
              </a:spcBef>
              <a:spcAft>
                <a:spcPct val="0"/>
              </a:spcAft>
              <a:defRPr sz="3600" b="1">
                <a:solidFill>
                  <a:srgbClr val="FF0000"/>
                </a:solidFill>
                <a:latin typeface="Arial" charset="0"/>
              </a:defRPr>
            </a:lvl8pPr>
            <a:lvl9pPr marL="1828800" algn="l" rtl="0" fontAlgn="base">
              <a:spcBef>
                <a:spcPct val="0"/>
              </a:spcBef>
              <a:spcAft>
                <a:spcPct val="0"/>
              </a:spcAft>
              <a:defRPr sz="3600" b="1">
                <a:solidFill>
                  <a:srgbClr val="FF0000"/>
                </a:solidFill>
                <a:latin typeface="Arial" charset="0"/>
              </a:defRPr>
            </a:lvl9pPr>
          </a:lstStyle>
          <a:p>
            <a:pPr algn="ctr"/>
            <a:r>
              <a:rPr lang="sr-Latn-ME" sz="2400" kern="0" dirty="0"/>
              <a:t>Minimalna potrošnja energije sistema</a:t>
            </a:r>
            <a:endParaRPr lang="en-US" sz="2400" kern="0" dirty="0"/>
          </a:p>
        </p:txBody>
      </p:sp>
      <p:pic>
        <p:nvPicPr>
          <p:cNvPr id="4097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8580" y="4264413"/>
            <a:ext cx="3221564"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456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normAutofit fontScale="90000"/>
          </a:bodyPr>
          <a:lstStyle/>
          <a:p>
            <a:r>
              <a:rPr lang="sr-Latn-ME" dirty="0"/>
              <a:t>Bušotinski izmjenjivači toplote – detalji kod projektovanja</a:t>
            </a:r>
            <a:endParaRPr lang="en-GB" dirty="0"/>
          </a:p>
        </p:txBody>
      </p:sp>
      <p:sp>
        <p:nvSpPr>
          <p:cNvPr id="3" name="Content Placeholder 2"/>
          <p:cNvSpPr>
            <a:spLocks noGrp="1"/>
          </p:cNvSpPr>
          <p:nvPr>
            <p:ph idx="1"/>
          </p:nvPr>
        </p:nvSpPr>
        <p:spPr>
          <a:xfrm>
            <a:off x="4495276" y="1107168"/>
            <a:ext cx="7696723" cy="5293632"/>
          </a:xfrm>
        </p:spPr>
        <p:txBody>
          <a:bodyPr>
            <a:noAutofit/>
          </a:bodyPr>
          <a:lstStyle/>
          <a:p>
            <a:r>
              <a:rPr lang="sr-Latn-ME" sz="2000" dirty="0"/>
              <a:t>Pojam bušotinski izmjenjivač toplote (borehole heat exchanger, BHE) odnosi se na na sklop cijevi u zatvorenoj petlji koje su postavljene u vertikalnoj bušotini poluprečnika </a:t>
            </a:r>
            <a:r>
              <a:rPr lang="sr-Latn-ME" sz="2000" i="1" dirty="0"/>
              <a:t>r</a:t>
            </a:r>
            <a:r>
              <a:rPr lang="sr-Latn-ME" sz="2000" i="1" baseline="-25000" dirty="0"/>
              <a:t>b</a:t>
            </a:r>
            <a:r>
              <a:rPr lang="sr-Latn-ME" sz="2000" dirty="0"/>
              <a:t> , gdje bušotina preko aktivne dubine </a:t>
            </a:r>
            <a:r>
              <a:rPr lang="sr-Latn-ME" sz="2000" i="1" dirty="0"/>
              <a:t>H</a:t>
            </a:r>
            <a:r>
              <a:rPr lang="sr-Latn-ME" sz="2000" dirty="0"/>
              <a:t> razmjenjuje toplotu sa okolnim tlom.</a:t>
            </a:r>
          </a:p>
          <a:p>
            <a:r>
              <a:rPr lang="sr-Latn-ME" sz="2000" dirty="0"/>
              <a:t>Početak aktivnog dijela bušotine je na dubini </a:t>
            </a:r>
            <a:r>
              <a:rPr lang="sr-Latn-ME" sz="2000" i="1" dirty="0"/>
              <a:t>D</a:t>
            </a:r>
            <a:r>
              <a:rPr lang="sr-Latn-ME" sz="2000" dirty="0"/>
              <a:t> od površine tla.</a:t>
            </a:r>
          </a:p>
          <a:p>
            <a:r>
              <a:rPr lang="sr-Latn-ME" sz="2000" dirty="0"/>
              <a:t>Obično je jedna U-cijev u bušotini, moguće su konfiguracije sa dvije U-cijevi sa koncentričnim cijevima, bušotina ispunjena podzemnom vodom.</a:t>
            </a:r>
          </a:p>
          <a:p>
            <a:r>
              <a:rPr lang="sr-Latn-ME" sz="2000" dirty="0"/>
              <a:t>Bušotina je projektovana da preuzima, odnosno odbacuje  određenu količinu toplote </a:t>
            </a:r>
            <a:r>
              <a:rPr lang="sr-Latn-ME" sz="2000" i="1" dirty="0"/>
              <a:t>q</a:t>
            </a:r>
            <a:r>
              <a:rPr lang="en-US" sz="2000" i="1" dirty="0"/>
              <a:t>’</a:t>
            </a:r>
            <a:r>
              <a:rPr lang="sr-Latn-ME" sz="2000" dirty="0"/>
              <a:t> po jediničnoj dubini aktivnog dijela bušotine, cirkulacijom fluida za razmjenu toplote srednje temperature </a:t>
            </a:r>
            <a:r>
              <a:rPr lang="sr-Latn-ME" sz="2000" i="1" dirty="0"/>
              <a:t>T</a:t>
            </a:r>
            <a:r>
              <a:rPr lang="sr-Latn-ME" sz="2000" i="1" baseline="-25000" dirty="0"/>
              <a:t>f</a:t>
            </a:r>
            <a:r>
              <a:rPr lang="en-US" sz="2000" i="1" dirty="0"/>
              <a:t>.</a:t>
            </a:r>
          </a:p>
          <a:p>
            <a:r>
              <a:rPr lang="en-US" sz="2000" dirty="0" err="1"/>
              <a:t>Toplota</a:t>
            </a:r>
            <a:r>
              <a:rPr lang="en-US" sz="2000" dirty="0"/>
              <a:t> se </a:t>
            </a:r>
            <a:r>
              <a:rPr lang="en-US" sz="2000" dirty="0" err="1"/>
              <a:t>odbacuje</a:t>
            </a:r>
            <a:r>
              <a:rPr lang="en-US" sz="2000" dirty="0"/>
              <a:t> sa </a:t>
            </a:r>
            <a:r>
              <a:rPr lang="en-US" sz="2000" dirty="0" err="1"/>
              <a:t>fluida</a:t>
            </a:r>
            <a:r>
              <a:rPr lang="en-US" sz="2000" dirty="0"/>
              <a:t> </a:t>
            </a:r>
            <a:r>
              <a:rPr lang="en-US" sz="2000" dirty="0" err="1"/>
              <a:t>na</a:t>
            </a:r>
            <a:r>
              <a:rPr lang="en-US" sz="2000" dirty="0"/>
              <a:t> </a:t>
            </a:r>
            <a:r>
              <a:rPr lang="en-US" sz="2000" dirty="0" err="1"/>
              <a:t>tlo</a:t>
            </a:r>
            <a:r>
              <a:rPr lang="en-US" sz="2000" dirty="0"/>
              <a:t>, </a:t>
            </a:r>
            <a:r>
              <a:rPr lang="en-US" sz="2000" dirty="0" err="1"/>
              <a:t>koje</a:t>
            </a:r>
            <a:r>
              <a:rPr lang="en-US" sz="2000" dirty="0"/>
              <a:t> </a:t>
            </a:r>
            <a:r>
              <a:rPr lang="en-US" sz="2000" dirty="0" err="1"/>
              <a:t>dovoljno</a:t>
            </a:r>
            <a:r>
              <a:rPr lang="en-US" sz="2000" dirty="0"/>
              <a:t> </a:t>
            </a:r>
            <a:r>
              <a:rPr lang="en-US" sz="2000" dirty="0" err="1"/>
              <a:t>daleko</a:t>
            </a:r>
            <a:r>
              <a:rPr lang="en-US" sz="2000" dirty="0"/>
              <a:t> od </a:t>
            </a:r>
            <a:r>
              <a:rPr lang="en-US" sz="2000" dirty="0" err="1"/>
              <a:t>bu</a:t>
            </a:r>
            <a:r>
              <a:rPr lang="en-US" sz="2000" dirty="0"/>
              <a:t>[</a:t>
            </a:r>
            <a:r>
              <a:rPr lang="en-US" sz="2000" dirty="0" err="1"/>
              <a:t>otine</a:t>
            </a:r>
            <a:r>
              <a:rPr lang="en-US" sz="2000" dirty="0"/>
              <a:t> </a:t>
            </a:r>
            <a:r>
              <a:rPr lang="en-US" sz="2000" dirty="0" err="1"/>
              <a:t>ima</a:t>
            </a:r>
            <a:r>
              <a:rPr lang="en-US" sz="2000" dirty="0"/>
              <a:t> </a:t>
            </a:r>
            <a:r>
              <a:rPr lang="en-US" sz="2000" dirty="0" err="1"/>
              <a:t>neporemeénu</a:t>
            </a:r>
            <a:r>
              <a:rPr lang="en-US" sz="2000" dirty="0"/>
              <a:t> </a:t>
            </a:r>
            <a:r>
              <a:rPr lang="en-US" sz="2000" dirty="0" err="1"/>
              <a:t>temperaturu</a:t>
            </a:r>
            <a:r>
              <a:rPr lang="en-US" sz="2000" dirty="0"/>
              <a:t> </a:t>
            </a:r>
            <a:r>
              <a:rPr lang="en-US" sz="2000" i="1" dirty="0" err="1"/>
              <a:t>T</a:t>
            </a:r>
            <a:r>
              <a:rPr lang="en-US" sz="2000" i="1" baseline="-25000" dirty="0" err="1"/>
              <a:t>g</a:t>
            </a:r>
            <a:r>
              <a:rPr lang="en-US" sz="2000" dirty="0"/>
              <a:t>.</a:t>
            </a:r>
          </a:p>
          <a:p>
            <a:endParaRPr lang="en-US" sz="2000" dirty="0"/>
          </a:p>
          <a:p>
            <a:r>
              <a:rPr lang="en-US" sz="2000" i="1" dirty="0"/>
              <a:t>T</a:t>
            </a:r>
            <a:r>
              <a:rPr lang="en-US" sz="2000" i="1" baseline="-25000" dirty="0"/>
              <a:t>b</a:t>
            </a:r>
            <a:r>
              <a:rPr lang="en-US" sz="2000" dirty="0"/>
              <a:t> </a:t>
            </a:r>
            <a:r>
              <a:rPr lang="en-US" sz="2000" dirty="0" err="1"/>
              <a:t>predstavlja</a:t>
            </a:r>
            <a:r>
              <a:rPr lang="en-US" sz="2000" dirty="0"/>
              <a:t> </a:t>
            </a:r>
            <a:r>
              <a:rPr lang="en-US" sz="2000" dirty="0" err="1"/>
              <a:t>srednju</a:t>
            </a:r>
            <a:r>
              <a:rPr lang="en-US" sz="2000" dirty="0"/>
              <a:t> </a:t>
            </a:r>
            <a:r>
              <a:rPr lang="en-US" sz="2000" dirty="0" err="1"/>
              <a:t>temperaturu</a:t>
            </a:r>
            <a:r>
              <a:rPr lang="en-US" sz="2000" dirty="0"/>
              <a:t> </a:t>
            </a:r>
            <a:r>
              <a:rPr lang="sr-Latn-ME" sz="2000" dirty="0"/>
              <a:t>z</a:t>
            </a:r>
            <a:r>
              <a:rPr lang="en-US" sz="2000" dirty="0" err="1"/>
              <a:t>ida</a:t>
            </a:r>
            <a:r>
              <a:rPr lang="en-US" sz="2000" dirty="0"/>
              <a:t> </a:t>
            </a:r>
            <a:r>
              <a:rPr lang="en-US" sz="2000" dirty="0" err="1"/>
              <a:t>bu</a:t>
            </a:r>
            <a:r>
              <a:rPr lang="sr-Latn-ME" sz="2000" dirty="0"/>
              <a:t>š</a:t>
            </a:r>
            <a:r>
              <a:rPr lang="en-US" sz="2000" dirty="0" err="1"/>
              <a:t>otine</a:t>
            </a:r>
            <a:r>
              <a:rPr lang="sr-Latn-ME" sz="2000" dirty="0"/>
              <a:t>.</a:t>
            </a:r>
            <a:endParaRPr lang="en-US" sz="2000"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28" y="1114316"/>
            <a:ext cx="4354448" cy="42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706499787"/>
              </p:ext>
            </p:extLst>
          </p:nvPr>
        </p:nvGraphicFramePr>
        <p:xfrm>
          <a:off x="3098800" y="3378200"/>
          <a:ext cx="914400" cy="268288"/>
        </p:xfrm>
        <a:graphic>
          <a:graphicData uri="http://schemas.openxmlformats.org/presentationml/2006/ole">
            <mc:AlternateContent xmlns:mc="http://schemas.openxmlformats.org/markup-compatibility/2006">
              <mc:Choice xmlns:v="urn:schemas-microsoft-com:vml" Requires="v">
                <p:oleObj name="Equation" r:id="rId4" imgW="914400" imgH="267840" progId="Equation.DSMT4">
                  <p:embed/>
                </p:oleObj>
              </mc:Choice>
              <mc:Fallback>
                <p:oleObj name="Equation" r:id="rId4" imgW="914400" imgH="267840" progId="Equation.DSMT4">
                  <p:embed/>
                  <p:pic>
                    <p:nvPicPr>
                      <p:cNvPr id="0" name=""/>
                      <p:cNvPicPr/>
                      <p:nvPr/>
                    </p:nvPicPr>
                    <p:blipFill>
                      <a:blip r:embed="rId5"/>
                      <a:stretch>
                        <a:fillRect/>
                      </a:stretch>
                    </p:blipFill>
                    <p:spPr>
                      <a:xfrm>
                        <a:off x="3098800" y="3378200"/>
                        <a:ext cx="914400" cy="268288"/>
                      </a:xfrm>
                      <a:prstGeom prst="rect">
                        <a:avLst/>
                      </a:prstGeom>
                    </p:spPr>
                  </p:pic>
                </p:oleObj>
              </mc:Fallback>
            </mc:AlternateContent>
          </a:graphicData>
        </a:graphic>
      </p:graphicFrame>
      <p:sp>
        <p:nvSpPr>
          <p:cNvPr id="6" name="Content Placeholder 2"/>
          <p:cNvSpPr txBox="1">
            <a:spLocks/>
          </p:cNvSpPr>
          <p:nvPr/>
        </p:nvSpPr>
        <p:spPr>
          <a:xfrm>
            <a:off x="210099" y="5449183"/>
            <a:ext cx="6622473" cy="14088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r-Latn-ME" sz="1800" dirty="0"/>
              <a:t>Dubina 50 – 100 m</a:t>
            </a:r>
          </a:p>
          <a:p>
            <a:pPr marL="0" indent="0">
              <a:buFont typeface="Arial" panose="020B0604020202020204" pitchFamily="34" charset="0"/>
              <a:buNone/>
            </a:pPr>
            <a:r>
              <a:rPr lang="sr-Latn-ME" sz="1800" dirty="0"/>
              <a:t>Prečnik bušotine 5</a:t>
            </a:r>
            <a:r>
              <a:rPr lang="en-US" sz="1800" dirty="0"/>
              <a:t>”  (127 mm)</a:t>
            </a:r>
          </a:p>
          <a:p>
            <a:pPr marL="0" indent="0">
              <a:buNone/>
            </a:pPr>
            <a:r>
              <a:rPr lang="en-US" sz="1800" dirty="0"/>
              <a:t>Pre</a:t>
            </a:r>
            <a:r>
              <a:rPr lang="sr-Latn-ME" sz="1800" dirty="0"/>
              <a:t>č</a:t>
            </a:r>
            <a:r>
              <a:rPr lang="en-US" sz="1800" dirty="0" err="1"/>
              <a:t>nik</a:t>
            </a:r>
            <a:r>
              <a:rPr lang="en-US" sz="1800" dirty="0"/>
              <a:t> U-</a:t>
            </a:r>
            <a:r>
              <a:rPr lang="en-US" sz="1800" dirty="0" err="1"/>
              <a:t>cijevi</a:t>
            </a:r>
            <a:r>
              <a:rPr lang="en-US" sz="1800" dirty="0"/>
              <a:t>  ¾” – 1 ¼” (19.0 – 38 mm)</a:t>
            </a:r>
          </a:p>
        </p:txBody>
      </p:sp>
    </p:spTree>
    <p:extLst>
      <p:ext uri="{BB962C8B-B14F-4D97-AF65-F5344CB8AC3E}">
        <p14:creationId xmlns:p14="http://schemas.microsoft.com/office/powerpoint/2010/main" val="3136275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269"/>
            <a:ext cx="12192000" cy="720000"/>
          </a:xfrm>
        </p:spPr>
        <p:txBody>
          <a:bodyPr>
            <a:normAutofit fontScale="90000"/>
          </a:bodyPr>
          <a:lstStyle/>
          <a:p>
            <a:r>
              <a:rPr lang="sr-Latn-ME" dirty="0"/>
              <a:t>Parametri koji utiču na rad bušotinskog izmjenjivača toplote</a:t>
            </a:r>
            <a:endParaRPr lang="en-US" dirty="0"/>
          </a:p>
        </p:txBody>
      </p:sp>
      <p:sp>
        <p:nvSpPr>
          <p:cNvPr id="3" name="Content Placeholder 2"/>
          <p:cNvSpPr>
            <a:spLocks noGrp="1"/>
          </p:cNvSpPr>
          <p:nvPr>
            <p:ph idx="1"/>
          </p:nvPr>
        </p:nvSpPr>
        <p:spPr>
          <a:xfrm>
            <a:off x="0" y="1558925"/>
            <a:ext cx="12192000" cy="4351338"/>
          </a:xfrm>
        </p:spPr>
        <p:txBody>
          <a:bodyPr>
            <a:normAutofit/>
          </a:bodyPr>
          <a:lstStyle/>
          <a:p>
            <a:pPr marL="0" indent="0">
              <a:buNone/>
            </a:pPr>
            <a:r>
              <a:rPr lang="sr-Latn-ME" sz="2400" dirty="0"/>
              <a:t>Pet najznačajnijih parametara od kojih zavisi rad bušotinskog izmjenjivača toplote su:</a:t>
            </a:r>
          </a:p>
          <a:p>
            <a:r>
              <a:rPr lang="sr-Latn-ME" sz="2400" dirty="0"/>
              <a:t>Toplotna provodljivost tla</a:t>
            </a:r>
          </a:p>
          <a:p>
            <a:r>
              <a:rPr lang="sr-Latn-ME" sz="2400" dirty="0"/>
              <a:t>Toplotni otpor bušotine</a:t>
            </a:r>
          </a:p>
          <a:p>
            <a:r>
              <a:rPr lang="sr-Latn-ME" sz="2400" dirty="0"/>
              <a:t>Neporemećena temperatura tla</a:t>
            </a:r>
          </a:p>
          <a:p>
            <a:r>
              <a:rPr lang="sr-Latn-ME" sz="2400" dirty="0"/>
              <a:t>Maseni protok fluida za razmjenu toplote</a:t>
            </a:r>
          </a:p>
          <a:p>
            <a:r>
              <a:rPr lang="sr-Latn-ME" sz="2400" dirty="0"/>
              <a:t>Vrijednost toplotnog fluksa koji se crpi/odbacuje u tlo</a:t>
            </a:r>
          </a:p>
          <a:p>
            <a:pPr marL="0" indent="0">
              <a:buNone/>
            </a:pPr>
            <a:endParaRPr lang="sr-Latn-ME" sz="2400" dirty="0"/>
          </a:p>
          <a:p>
            <a:endParaRPr lang="en-US" sz="2400" dirty="0"/>
          </a:p>
        </p:txBody>
      </p:sp>
    </p:spTree>
    <p:extLst>
      <p:ext uri="{BB962C8B-B14F-4D97-AF65-F5344CB8AC3E}">
        <p14:creationId xmlns:p14="http://schemas.microsoft.com/office/powerpoint/2010/main" val="2196028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12192000" cy="720000"/>
          </a:xfrm>
        </p:spPr>
        <p:txBody>
          <a:bodyPr/>
          <a:lstStyle/>
          <a:p>
            <a:r>
              <a:rPr lang="sr-Latn-ME" dirty="0"/>
              <a:t>Prostiranje toplote kroz tlo oko bušotine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812388650"/>
              </p:ext>
            </p:extLst>
          </p:nvPr>
        </p:nvGraphicFramePr>
        <p:xfrm>
          <a:off x="3635356" y="1365233"/>
          <a:ext cx="4254500" cy="762000"/>
        </p:xfrm>
        <a:graphic>
          <a:graphicData uri="http://schemas.openxmlformats.org/presentationml/2006/ole">
            <mc:AlternateContent xmlns:mc="http://schemas.openxmlformats.org/markup-compatibility/2006">
              <mc:Choice xmlns:v="urn:schemas-microsoft-com:vml" Requires="v">
                <p:oleObj name="Equation" r:id="rId3" imgW="4254480" imgH="761760" progId="Equation.DSMT4">
                  <p:embed/>
                </p:oleObj>
              </mc:Choice>
              <mc:Fallback>
                <p:oleObj name="Equation" r:id="rId3" imgW="4254480" imgH="761760" progId="Equation.DSMT4">
                  <p:embed/>
                  <p:pic>
                    <p:nvPicPr>
                      <p:cNvPr id="0" name=""/>
                      <p:cNvPicPr/>
                      <p:nvPr/>
                    </p:nvPicPr>
                    <p:blipFill>
                      <a:blip r:embed="rId4"/>
                      <a:stretch>
                        <a:fillRect/>
                      </a:stretch>
                    </p:blipFill>
                    <p:spPr>
                      <a:xfrm>
                        <a:off x="3635356" y="1365233"/>
                        <a:ext cx="4254500" cy="7620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64290428"/>
              </p:ext>
            </p:extLst>
          </p:nvPr>
        </p:nvGraphicFramePr>
        <p:xfrm>
          <a:off x="640864" y="3092607"/>
          <a:ext cx="863600" cy="647700"/>
        </p:xfrm>
        <a:graphic>
          <a:graphicData uri="http://schemas.openxmlformats.org/presentationml/2006/ole">
            <mc:AlternateContent xmlns:mc="http://schemas.openxmlformats.org/markup-compatibility/2006">
              <mc:Choice xmlns:v="urn:schemas-microsoft-com:vml" Requires="v">
                <p:oleObj name="Equation" r:id="rId5" imgW="863280" imgH="647640" progId="Equation.DSMT4">
                  <p:embed/>
                </p:oleObj>
              </mc:Choice>
              <mc:Fallback>
                <p:oleObj name="Equation" r:id="rId5" imgW="863280" imgH="647640" progId="Equation.DSMT4">
                  <p:embed/>
                  <p:pic>
                    <p:nvPicPr>
                      <p:cNvPr id="0" name=""/>
                      <p:cNvPicPr/>
                      <p:nvPr/>
                    </p:nvPicPr>
                    <p:blipFill>
                      <a:blip r:embed="rId6"/>
                      <a:stretch>
                        <a:fillRect/>
                      </a:stretch>
                    </p:blipFill>
                    <p:spPr>
                      <a:xfrm>
                        <a:off x="640864" y="3092607"/>
                        <a:ext cx="863600" cy="6477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35785903"/>
              </p:ext>
            </p:extLst>
          </p:nvPr>
        </p:nvGraphicFramePr>
        <p:xfrm>
          <a:off x="1985710" y="3067207"/>
          <a:ext cx="1181100" cy="698500"/>
        </p:xfrm>
        <a:graphic>
          <a:graphicData uri="http://schemas.openxmlformats.org/presentationml/2006/ole">
            <mc:AlternateContent xmlns:mc="http://schemas.openxmlformats.org/markup-compatibility/2006">
              <mc:Choice xmlns:v="urn:schemas-microsoft-com:vml" Requires="v">
                <p:oleObj name="Equation" r:id="rId7" imgW="1180800" imgH="698400" progId="Equation.DSMT4">
                  <p:embed/>
                </p:oleObj>
              </mc:Choice>
              <mc:Fallback>
                <p:oleObj name="Equation" r:id="rId7" imgW="1180800" imgH="698400" progId="Equation.DSMT4">
                  <p:embed/>
                  <p:pic>
                    <p:nvPicPr>
                      <p:cNvPr id="0" name=""/>
                      <p:cNvPicPr/>
                      <p:nvPr/>
                    </p:nvPicPr>
                    <p:blipFill>
                      <a:blip r:embed="rId8"/>
                      <a:stretch>
                        <a:fillRect/>
                      </a:stretch>
                    </p:blipFill>
                    <p:spPr>
                      <a:xfrm>
                        <a:off x="1985710" y="3067207"/>
                        <a:ext cx="1181100" cy="6985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138969458"/>
              </p:ext>
            </p:extLst>
          </p:nvPr>
        </p:nvGraphicFramePr>
        <p:xfrm>
          <a:off x="4511656" y="3019180"/>
          <a:ext cx="2578100" cy="762000"/>
        </p:xfrm>
        <a:graphic>
          <a:graphicData uri="http://schemas.openxmlformats.org/presentationml/2006/ole">
            <mc:AlternateContent xmlns:mc="http://schemas.openxmlformats.org/markup-compatibility/2006">
              <mc:Choice xmlns:v="urn:schemas-microsoft-com:vml" Requires="v">
                <p:oleObj name="Equation" r:id="rId9" imgW="2577960" imgH="761760" progId="Equation.DSMT4">
                  <p:embed/>
                </p:oleObj>
              </mc:Choice>
              <mc:Fallback>
                <p:oleObj name="Equation" r:id="rId9" imgW="2577960" imgH="761760" progId="Equation.DSMT4">
                  <p:embed/>
                  <p:pic>
                    <p:nvPicPr>
                      <p:cNvPr id="0" name=""/>
                      <p:cNvPicPr/>
                      <p:nvPr/>
                    </p:nvPicPr>
                    <p:blipFill>
                      <a:blip r:embed="rId10"/>
                      <a:stretch>
                        <a:fillRect/>
                      </a:stretch>
                    </p:blipFill>
                    <p:spPr>
                      <a:xfrm>
                        <a:off x="4511656" y="3019180"/>
                        <a:ext cx="2578100" cy="7620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94080209"/>
              </p:ext>
            </p:extLst>
          </p:nvPr>
        </p:nvGraphicFramePr>
        <p:xfrm>
          <a:off x="2759056" y="3906057"/>
          <a:ext cx="1917700" cy="355600"/>
        </p:xfrm>
        <a:graphic>
          <a:graphicData uri="http://schemas.openxmlformats.org/presentationml/2006/ole">
            <mc:AlternateContent xmlns:mc="http://schemas.openxmlformats.org/markup-compatibility/2006">
              <mc:Choice xmlns:v="urn:schemas-microsoft-com:vml" Requires="v">
                <p:oleObj name="Equation" r:id="rId11" imgW="1917360" imgH="355320" progId="Equation.DSMT4">
                  <p:embed/>
                </p:oleObj>
              </mc:Choice>
              <mc:Fallback>
                <p:oleObj name="Equation" r:id="rId11" imgW="1917360" imgH="355320" progId="Equation.DSMT4">
                  <p:embed/>
                  <p:pic>
                    <p:nvPicPr>
                      <p:cNvPr id="0" name=""/>
                      <p:cNvPicPr/>
                      <p:nvPr/>
                    </p:nvPicPr>
                    <p:blipFill>
                      <a:blip r:embed="rId12"/>
                      <a:stretch>
                        <a:fillRect/>
                      </a:stretch>
                    </p:blipFill>
                    <p:spPr>
                      <a:xfrm>
                        <a:off x="2759056" y="3906057"/>
                        <a:ext cx="1917700" cy="3556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707434557"/>
              </p:ext>
            </p:extLst>
          </p:nvPr>
        </p:nvGraphicFramePr>
        <p:xfrm>
          <a:off x="2759056" y="4465937"/>
          <a:ext cx="2019300" cy="355600"/>
        </p:xfrm>
        <a:graphic>
          <a:graphicData uri="http://schemas.openxmlformats.org/presentationml/2006/ole">
            <mc:AlternateContent xmlns:mc="http://schemas.openxmlformats.org/markup-compatibility/2006">
              <mc:Choice xmlns:v="urn:schemas-microsoft-com:vml" Requires="v">
                <p:oleObj name="Equation" r:id="rId13" imgW="2019240" imgH="355320" progId="Equation.DSMT4">
                  <p:embed/>
                </p:oleObj>
              </mc:Choice>
              <mc:Fallback>
                <p:oleObj name="Equation" r:id="rId13" imgW="2019240" imgH="355320" progId="Equation.DSMT4">
                  <p:embed/>
                  <p:pic>
                    <p:nvPicPr>
                      <p:cNvPr id="0" name=""/>
                      <p:cNvPicPr/>
                      <p:nvPr/>
                    </p:nvPicPr>
                    <p:blipFill>
                      <a:blip r:embed="rId14"/>
                      <a:stretch>
                        <a:fillRect/>
                      </a:stretch>
                    </p:blipFill>
                    <p:spPr>
                      <a:xfrm>
                        <a:off x="2759056" y="4465937"/>
                        <a:ext cx="2019300" cy="3556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83880124"/>
              </p:ext>
            </p:extLst>
          </p:nvPr>
        </p:nvGraphicFramePr>
        <p:xfrm>
          <a:off x="2759056" y="4878515"/>
          <a:ext cx="1752600" cy="685800"/>
        </p:xfrm>
        <a:graphic>
          <a:graphicData uri="http://schemas.openxmlformats.org/presentationml/2006/ole">
            <mc:AlternateContent xmlns:mc="http://schemas.openxmlformats.org/markup-compatibility/2006">
              <mc:Choice xmlns:v="urn:schemas-microsoft-com:vml" Requires="v">
                <p:oleObj name="Equation" r:id="rId15" imgW="1752480" imgH="685800" progId="Equation.DSMT4">
                  <p:embed/>
                </p:oleObj>
              </mc:Choice>
              <mc:Fallback>
                <p:oleObj name="Equation" r:id="rId15" imgW="1752480" imgH="685800" progId="Equation.DSMT4">
                  <p:embed/>
                  <p:pic>
                    <p:nvPicPr>
                      <p:cNvPr id="0" name=""/>
                      <p:cNvPicPr/>
                      <p:nvPr/>
                    </p:nvPicPr>
                    <p:blipFill>
                      <a:blip r:embed="rId16"/>
                      <a:stretch>
                        <a:fillRect/>
                      </a:stretch>
                    </p:blipFill>
                    <p:spPr>
                      <a:xfrm>
                        <a:off x="2759056" y="4878515"/>
                        <a:ext cx="1752600" cy="6858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99574773"/>
              </p:ext>
            </p:extLst>
          </p:nvPr>
        </p:nvGraphicFramePr>
        <p:xfrm>
          <a:off x="6096000" y="3824463"/>
          <a:ext cx="2057400" cy="787400"/>
        </p:xfrm>
        <a:graphic>
          <a:graphicData uri="http://schemas.openxmlformats.org/presentationml/2006/ole">
            <mc:AlternateContent xmlns:mc="http://schemas.openxmlformats.org/markup-compatibility/2006">
              <mc:Choice xmlns:v="urn:schemas-microsoft-com:vml" Requires="v">
                <p:oleObj name="Equation" r:id="rId17" imgW="2057400" imgH="787320" progId="Equation.DSMT4">
                  <p:embed/>
                </p:oleObj>
              </mc:Choice>
              <mc:Fallback>
                <p:oleObj name="Equation" r:id="rId17" imgW="2057400" imgH="787320" progId="Equation.DSMT4">
                  <p:embed/>
                  <p:pic>
                    <p:nvPicPr>
                      <p:cNvPr id="0" name=""/>
                      <p:cNvPicPr/>
                      <p:nvPr/>
                    </p:nvPicPr>
                    <p:blipFill>
                      <a:blip r:embed="rId18"/>
                      <a:stretch>
                        <a:fillRect/>
                      </a:stretch>
                    </p:blipFill>
                    <p:spPr>
                      <a:xfrm>
                        <a:off x="6096000" y="3824463"/>
                        <a:ext cx="2057400" cy="7874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96052200"/>
              </p:ext>
            </p:extLst>
          </p:nvPr>
        </p:nvGraphicFramePr>
        <p:xfrm>
          <a:off x="8804939" y="3887963"/>
          <a:ext cx="863600" cy="660400"/>
        </p:xfrm>
        <a:graphic>
          <a:graphicData uri="http://schemas.openxmlformats.org/presentationml/2006/ole">
            <mc:AlternateContent xmlns:mc="http://schemas.openxmlformats.org/markup-compatibility/2006">
              <mc:Choice xmlns:v="urn:schemas-microsoft-com:vml" Requires="v">
                <p:oleObj name="Equation" r:id="rId19" imgW="863280" imgH="660240" progId="Equation.DSMT4">
                  <p:embed/>
                </p:oleObj>
              </mc:Choice>
              <mc:Fallback>
                <p:oleObj name="Equation" r:id="rId19" imgW="863280" imgH="660240" progId="Equation.DSMT4">
                  <p:embed/>
                  <p:pic>
                    <p:nvPicPr>
                      <p:cNvPr id="0" name=""/>
                      <p:cNvPicPr/>
                      <p:nvPr/>
                    </p:nvPicPr>
                    <p:blipFill>
                      <a:blip r:embed="rId20"/>
                      <a:stretch>
                        <a:fillRect/>
                      </a:stretch>
                    </p:blipFill>
                    <p:spPr>
                      <a:xfrm>
                        <a:off x="8804939" y="3887963"/>
                        <a:ext cx="863600" cy="6604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380937659"/>
              </p:ext>
            </p:extLst>
          </p:nvPr>
        </p:nvGraphicFramePr>
        <p:xfrm>
          <a:off x="6096000" y="4775385"/>
          <a:ext cx="2463800" cy="736600"/>
        </p:xfrm>
        <a:graphic>
          <a:graphicData uri="http://schemas.openxmlformats.org/presentationml/2006/ole">
            <mc:AlternateContent xmlns:mc="http://schemas.openxmlformats.org/markup-compatibility/2006">
              <mc:Choice xmlns:v="urn:schemas-microsoft-com:vml" Requires="v">
                <p:oleObj name="Equation" r:id="rId21" imgW="2463480" imgH="736560" progId="Equation.DSMT4">
                  <p:embed/>
                </p:oleObj>
              </mc:Choice>
              <mc:Fallback>
                <p:oleObj name="Equation" r:id="rId21" imgW="2463480" imgH="736560" progId="Equation.DSMT4">
                  <p:embed/>
                  <p:pic>
                    <p:nvPicPr>
                      <p:cNvPr id="0" name=""/>
                      <p:cNvPicPr/>
                      <p:nvPr/>
                    </p:nvPicPr>
                    <p:blipFill>
                      <a:blip r:embed="rId22"/>
                      <a:stretch>
                        <a:fillRect/>
                      </a:stretch>
                    </p:blipFill>
                    <p:spPr>
                      <a:xfrm>
                        <a:off x="6096000" y="4775385"/>
                        <a:ext cx="2463800" cy="7366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898407130"/>
              </p:ext>
            </p:extLst>
          </p:nvPr>
        </p:nvGraphicFramePr>
        <p:xfrm>
          <a:off x="9771063" y="5799265"/>
          <a:ext cx="1130300" cy="266700"/>
        </p:xfrm>
        <a:graphic>
          <a:graphicData uri="http://schemas.openxmlformats.org/presentationml/2006/ole">
            <mc:AlternateContent xmlns:mc="http://schemas.openxmlformats.org/markup-compatibility/2006">
              <mc:Choice xmlns:v="urn:schemas-microsoft-com:vml" Requires="v">
                <p:oleObj name="Equation" r:id="rId23" imgW="1130040" imgH="266400" progId="Equation.DSMT4">
                  <p:embed/>
                </p:oleObj>
              </mc:Choice>
              <mc:Fallback>
                <p:oleObj name="Equation" r:id="rId23" imgW="1130040" imgH="266400" progId="Equation.DSMT4">
                  <p:embed/>
                  <p:pic>
                    <p:nvPicPr>
                      <p:cNvPr id="0" name=""/>
                      <p:cNvPicPr/>
                      <p:nvPr/>
                    </p:nvPicPr>
                    <p:blipFill>
                      <a:blip r:embed="rId24"/>
                      <a:stretch>
                        <a:fillRect/>
                      </a:stretch>
                    </p:blipFill>
                    <p:spPr>
                      <a:xfrm>
                        <a:off x="9771063" y="5799265"/>
                        <a:ext cx="1130300" cy="2667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835269442"/>
              </p:ext>
            </p:extLst>
          </p:nvPr>
        </p:nvGraphicFramePr>
        <p:xfrm>
          <a:off x="9768107" y="4965885"/>
          <a:ext cx="1600200" cy="355600"/>
        </p:xfrm>
        <a:graphic>
          <a:graphicData uri="http://schemas.openxmlformats.org/presentationml/2006/ole">
            <mc:AlternateContent xmlns:mc="http://schemas.openxmlformats.org/markup-compatibility/2006">
              <mc:Choice xmlns:v="urn:schemas-microsoft-com:vml" Requires="v">
                <p:oleObj name="Equation" r:id="rId25" imgW="1600200" imgH="355320" progId="Equation.DSMT4">
                  <p:embed/>
                </p:oleObj>
              </mc:Choice>
              <mc:Fallback>
                <p:oleObj name="Equation" r:id="rId25" imgW="1600200" imgH="355320" progId="Equation.DSMT4">
                  <p:embed/>
                  <p:pic>
                    <p:nvPicPr>
                      <p:cNvPr id="0" name=""/>
                      <p:cNvPicPr/>
                      <p:nvPr/>
                    </p:nvPicPr>
                    <p:blipFill>
                      <a:blip r:embed="rId26"/>
                      <a:stretch>
                        <a:fillRect/>
                      </a:stretch>
                    </p:blipFill>
                    <p:spPr>
                      <a:xfrm>
                        <a:off x="9768107" y="4965885"/>
                        <a:ext cx="1600200" cy="3556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992241750"/>
              </p:ext>
            </p:extLst>
          </p:nvPr>
        </p:nvGraphicFramePr>
        <p:xfrm>
          <a:off x="9768107" y="5334185"/>
          <a:ext cx="1371600" cy="355600"/>
        </p:xfrm>
        <a:graphic>
          <a:graphicData uri="http://schemas.openxmlformats.org/presentationml/2006/ole">
            <mc:AlternateContent xmlns:mc="http://schemas.openxmlformats.org/markup-compatibility/2006">
              <mc:Choice xmlns:v="urn:schemas-microsoft-com:vml" Requires="v">
                <p:oleObj name="Equation" r:id="rId27" imgW="1371600" imgH="355320" progId="Equation.DSMT4">
                  <p:embed/>
                </p:oleObj>
              </mc:Choice>
              <mc:Fallback>
                <p:oleObj name="Equation" r:id="rId27" imgW="1371600" imgH="355320" progId="Equation.DSMT4">
                  <p:embed/>
                  <p:pic>
                    <p:nvPicPr>
                      <p:cNvPr id="0" name=""/>
                      <p:cNvPicPr/>
                      <p:nvPr/>
                    </p:nvPicPr>
                    <p:blipFill>
                      <a:blip r:embed="rId28"/>
                      <a:stretch>
                        <a:fillRect/>
                      </a:stretch>
                    </p:blipFill>
                    <p:spPr>
                      <a:xfrm>
                        <a:off x="9768107" y="5334185"/>
                        <a:ext cx="1371600" cy="3556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546608614"/>
              </p:ext>
            </p:extLst>
          </p:nvPr>
        </p:nvGraphicFramePr>
        <p:xfrm>
          <a:off x="6096000" y="5757176"/>
          <a:ext cx="1104900" cy="368300"/>
        </p:xfrm>
        <a:graphic>
          <a:graphicData uri="http://schemas.openxmlformats.org/presentationml/2006/ole">
            <mc:AlternateContent xmlns:mc="http://schemas.openxmlformats.org/markup-compatibility/2006">
              <mc:Choice xmlns:v="urn:schemas-microsoft-com:vml" Requires="v">
                <p:oleObj name="Equation" r:id="rId29" imgW="1104840" imgH="368280" progId="Equation.DSMT4">
                  <p:embed/>
                </p:oleObj>
              </mc:Choice>
              <mc:Fallback>
                <p:oleObj name="Equation" r:id="rId29" imgW="1104840" imgH="368280" progId="Equation.DSMT4">
                  <p:embed/>
                  <p:pic>
                    <p:nvPicPr>
                      <p:cNvPr id="0" name=""/>
                      <p:cNvPicPr/>
                      <p:nvPr/>
                    </p:nvPicPr>
                    <p:blipFill>
                      <a:blip r:embed="rId30"/>
                      <a:stretch>
                        <a:fillRect/>
                      </a:stretch>
                    </p:blipFill>
                    <p:spPr>
                      <a:xfrm>
                        <a:off x="6096000" y="5757176"/>
                        <a:ext cx="1104900" cy="3683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174958671"/>
              </p:ext>
            </p:extLst>
          </p:nvPr>
        </p:nvGraphicFramePr>
        <p:xfrm>
          <a:off x="6856164" y="6119813"/>
          <a:ext cx="2349500" cy="736600"/>
        </p:xfrm>
        <a:graphic>
          <a:graphicData uri="http://schemas.openxmlformats.org/presentationml/2006/ole">
            <mc:AlternateContent xmlns:mc="http://schemas.openxmlformats.org/markup-compatibility/2006">
              <mc:Choice xmlns:v="urn:schemas-microsoft-com:vml" Requires="v">
                <p:oleObj name="Equation" r:id="rId31" imgW="2349360" imgH="736560" progId="Equation.DSMT4">
                  <p:embed/>
                </p:oleObj>
              </mc:Choice>
              <mc:Fallback>
                <p:oleObj name="Equation" r:id="rId31" imgW="2349360" imgH="736560" progId="Equation.DSMT4">
                  <p:embed/>
                  <p:pic>
                    <p:nvPicPr>
                      <p:cNvPr id="0" name=""/>
                      <p:cNvPicPr/>
                      <p:nvPr/>
                    </p:nvPicPr>
                    <p:blipFill>
                      <a:blip r:embed="rId32"/>
                      <a:stretch>
                        <a:fillRect/>
                      </a:stretch>
                    </p:blipFill>
                    <p:spPr>
                      <a:xfrm>
                        <a:off x="6856164" y="6119813"/>
                        <a:ext cx="2349500" cy="736600"/>
                      </a:xfrm>
                      <a:prstGeom prst="rect">
                        <a:avLst/>
                      </a:prstGeom>
                    </p:spPr>
                  </p:pic>
                </p:oleObj>
              </mc:Fallback>
            </mc:AlternateContent>
          </a:graphicData>
        </a:graphic>
      </p:graphicFrame>
      <p:sp>
        <p:nvSpPr>
          <p:cNvPr id="19" name="Content Placeholder 2"/>
          <p:cNvSpPr txBox="1">
            <a:spLocks/>
          </p:cNvSpPr>
          <p:nvPr/>
        </p:nvSpPr>
        <p:spPr>
          <a:xfrm>
            <a:off x="0" y="867066"/>
            <a:ext cx="12192000" cy="4259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r-Latn-ME" sz="2400" dirty="0"/>
              <a:t>Jednačina prostiranja toplote u cilindričnim koordinatama</a:t>
            </a:r>
            <a:endParaRPr lang="en-US" sz="2400" dirty="0"/>
          </a:p>
        </p:txBody>
      </p:sp>
      <p:sp>
        <p:nvSpPr>
          <p:cNvPr id="20" name="Title 1"/>
          <p:cNvSpPr txBox="1">
            <a:spLocks/>
          </p:cNvSpPr>
          <p:nvPr/>
        </p:nvSpPr>
        <p:spPr bwMode="auto">
          <a:xfrm>
            <a:off x="11289" y="2393256"/>
            <a:ext cx="12180711"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0000"/>
                </a:solidFill>
                <a:latin typeface="+mj-lt"/>
                <a:ea typeface="+mj-ea"/>
                <a:cs typeface="+mj-cs"/>
              </a:defRPr>
            </a:lvl1pPr>
            <a:lvl2pPr algn="l" rtl="0" eaLnBrk="0" fontAlgn="base" hangingPunct="0">
              <a:spcBef>
                <a:spcPct val="0"/>
              </a:spcBef>
              <a:spcAft>
                <a:spcPct val="0"/>
              </a:spcAft>
              <a:defRPr sz="3600" b="1">
                <a:solidFill>
                  <a:srgbClr val="FF0000"/>
                </a:solidFill>
                <a:latin typeface="Arial" charset="0"/>
              </a:defRPr>
            </a:lvl2pPr>
            <a:lvl3pPr algn="l" rtl="0" eaLnBrk="0" fontAlgn="base" hangingPunct="0">
              <a:spcBef>
                <a:spcPct val="0"/>
              </a:spcBef>
              <a:spcAft>
                <a:spcPct val="0"/>
              </a:spcAft>
              <a:defRPr sz="3600" b="1">
                <a:solidFill>
                  <a:srgbClr val="FF0000"/>
                </a:solidFill>
                <a:latin typeface="Arial" charset="0"/>
              </a:defRPr>
            </a:lvl3pPr>
            <a:lvl4pPr algn="l" rtl="0" eaLnBrk="0" fontAlgn="base" hangingPunct="0">
              <a:spcBef>
                <a:spcPct val="0"/>
              </a:spcBef>
              <a:spcAft>
                <a:spcPct val="0"/>
              </a:spcAft>
              <a:defRPr sz="3600" b="1">
                <a:solidFill>
                  <a:srgbClr val="FF0000"/>
                </a:solidFill>
                <a:latin typeface="Arial" charset="0"/>
              </a:defRPr>
            </a:lvl4pPr>
            <a:lvl5pPr algn="l" rtl="0" eaLnBrk="0" fontAlgn="base" hangingPunct="0">
              <a:spcBef>
                <a:spcPct val="0"/>
              </a:spcBef>
              <a:spcAft>
                <a:spcPct val="0"/>
              </a:spcAft>
              <a:defRPr sz="3600" b="1">
                <a:solidFill>
                  <a:srgbClr val="FF0000"/>
                </a:solidFill>
                <a:latin typeface="Arial" charset="0"/>
              </a:defRPr>
            </a:lvl5pPr>
            <a:lvl6pPr marL="457200" algn="l" rtl="0" fontAlgn="base">
              <a:spcBef>
                <a:spcPct val="0"/>
              </a:spcBef>
              <a:spcAft>
                <a:spcPct val="0"/>
              </a:spcAft>
              <a:defRPr sz="3600" b="1">
                <a:solidFill>
                  <a:srgbClr val="FF0000"/>
                </a:solidFill>
                <a:latin typeface="Arial" charset="0"/>
              </a:defRPr>
            </a:lvl6pPr>
            <a:lvl7pPr marL="914400" algn="l" rtl="0" fontAlgn="base">
              <a:spcBef>
                <a:spcPct val="0"/>
              </a:spcBef>
              <a:spcAft>
                <a:spcPct val="0"/>
              </a:spcAft>
              <a:defRPr sz="3600" b="1">
                <a:solidFill>
                  <a:srgbClr val="FF0000"/>
                </a:solidFill>
                <a:latin typeface="Arial" charset="0"/>
              </a:defRPr>
            </a:lvl7pPr>
            <a:lvl8pPr marL="1371600" algn="l" rtl="0" fontAlgn="base">
              <a:spcBef>
                <a:spcPct val="0"/>
              </a:spcBef>
              <a:spcAft>
                <a:spcPct val="0"/>
              </a:spcAft>
              <a:defRPr sz="3600" b="1">
                <a:solidFill>
                  <a:srgbClr val="FF0000"/>
                </a:solidFill>
                <a:latin typeface="Arial" charset="0"/>
              </a:defRPr>
            </a:lvl8pPr>
            <a:lvl9pPr marL="1828800" algn="l" rtl="0" fontAlgn="base">
              <a:spcBef>
                <a:spcPct val="0"/>
              </a:spcBef>
              <a:spcAft>
                <a:spcPct val="0"/>
              </a:spcAft>
              <a:defRPr sz="3600" b="1">
                <a:solidFill>
                  <a:srgbClr val="FF0000"/>
                </a:solidFill>
                <a:latin typeface="Arial" charset="0"/>
              </a:defRPr>
            </a:lvl9pPr>
          </a:lstStyle>
          <a:p>
            <a:pPr algn="ctr"/>
            <a:r>
              <a:rPr lang="sr-Latn-ME" sz="2400" kern="0" dirty="0"/>
              <a:t>Linijski izvor toplote beskonačne dužine</a:t>
            </a:r>
            <a:endParaRPr lang="en-US" sz="2400" kern="0" dirty="0"/>
          </a:p>
        </p:txBody>
      </p:sp>
    </p:spTree>
    <p:extLst>
      <p:ext uri="{BB962C8B-B14F-4D97-AF65-F5344CB8AC3E}">
        <p14:creationId xmlns:p14="http://schemas.microsoft.com/office/powerpoint/2010/main" val="1531695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431244655"/>
              </p:ext>
            </p:extLst>
          </p:nvPr>
        </p:nvGraphicFramePr>
        <p:xfrm>
          <a:off x="4105506" y="817563"/>
          <a:ext cx="4254500" cy="762000"/>
        </p:xfrm>
        <a:graphic>
          <a:graphicData uri="http://schemas.openxmlformats.org/presentationml/2006/ole">
            <mc:AlternateContent xmlns:mc="http://schemas.openxmlformats.org/markup-compatibility/2006">
              <mc:Choice xmlns:v="urn:schemas-microsoft-com:vml" Requires="v">
                <p:oleObj name="Equation" r:id="rId3" imgW="4254480" imgH="761760" progId="Equation.DSMT4">
                  <p:embed/>
                </p:oleObj>
              </mc:Choice>
              <mc:Fallback>
                <p:oleObj name="Equation" r:id="rId3" imgW="4254480" imgH="76176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506" y="817563"/>
                        <a:ext cx="425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918092465"/>
              </p:ext>
            </p:extLst>
          </p:nvPr>
        </p:nvGraphicFramePr>
        <p:xfrm>
          <a:off x="1065002" y="2029618"/>
          <a:ext cx="863600" cy="647700"/>
        </p:xfrm>
        <a:graphic>
          <a:graphicData uri="http://schemas.openxmlformats.org/presentationml/2006/ole">
            <mc:AlternateContent xmlns:mc="http://schemas.openxmlformats.org/markup-compatibility/2006">
              <mc:Choice xmlns:v="urn:schemas-microsoft-com:vml" Requires="v">
                <p:oleObj name="Equation" r:id="rId5" imgW="863280" imgH="647640" progId="Equation.DSMT4">
                  <p:embed/>
                </p:oleObj>
              </mc:Choice>
              <mc:Fallback>
                <p:oleObj name="Equation" r:id="rId5" imgW="863280" imgH="647640" progId="Equation.DSMT4">
                  <p:embed/>
                  <p:pic>
                    <p:nvPicPr>
                      <p:cNvPr id="0" name="Object 4"/>
                      <p:cNvPicPr>
                        <a:picLocks noChangeAspect="1" noChangeArrowheads="1"/>
                      </p:cNvPicPr>
                      <p:nvPr/>
                    </p:nvPicPr>
                    <p:blipFill>
                      <a:blip r:embed="rId6"/>
                      <a:srcRect/>
                      <a:stretch>
                        <a:fillRect/>
                      </a:stretch>
                    </p:blipFill>
                    <p:spPr bwMode="auto">
                      <a:xfrm>
                        <a:off x="1065002" y="2029618"/>
                        <a:ext cx="863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96567132"/>
              </p:ext>
            </p:extLst>
          </p:nvPr>
        </p:nvGraphicFramePr>
        <p:xfrm>
          <a:off x="2381250" y="2029618"/>
          <a:ext cx="1181100" cy="698500"/>
        </p:xfrm>
        <a:graphic>
          <a:graphicData uri="http://schemas.openxmlformats.org/presentationml/2006/ole">
            <mc:AlternateContent xmlns:mc="http://schemas.openxmlformats.org/markup-compatibility/2006">
              <mc:Choice xmlns:v="urn:schemas-microsoft-com:vml" Requires="v">
                <p:oleObj name="Equation" r:id="rId7" imgW="1180800" imgH="698400" progId="Equation.DSMT4">
                  <p:embed/>
                </p:oleObj>
              </mc:Choice>
              <mc:Fallback>
                <p:oleObj name="Equation" r:id="rId7" imgW="1180800" imgH="6984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1250" y="2029618"/>
                        <a:ext cx="11811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83825347"/>
              </p:ext>
            </p:extLst>
          </p:nvPr>
        </p:nvGraphicFramePr>
        <p:xfrm>
          <a:off x="4283653" y="3191660"/>
          <a:ext cx="2311400" cy="355600"/>
        </p:xfrm>
        <a:graphic>
          <a:graphicData uri="http://schemas.openxmlformats.org/presentationml/2006/ole">
            <mc:AlternateContent xmlns:mc="http://schemas.openxmlformats.org/markup-compatibility/2006">
              <mc:Choice xmlns:v="urn:schemas-microsoft-com:vml" Requires="v">
                <p:oleObj name="Equation" r:id="rId9" imgW="2311200" imgH="355320" progId="Equation.DSMT4">
                  <p:embed/>
                </p:oleObj>
              </mc:Choice>
              <mc:Fallback>
                <p:oleObj name="Equation" r:id="rId9" imgW="2311200" imgH="355320" progId="Equation.DSMT4">
                  <p:embed/>
                  <p:pic>
                    <p:nvPicPr>
                      <p:cNvPr id="0" name="Object 7"/>
                      <p:cNvPicPr>
                        <a:picLocks noChangeAspect="1" noChangeArrowheads="1"/>
                      </p:cNvPicPr>
                      <p:nvPr/>
                    </p:nvPicPr>
                    <p:blipFill>
                      <a:blip r:embed="rId10"/>
                      <a:srcRect/>
                      <a:stretch>
                        <a:fillRect/>
                      </a:stretch>
                    </p:blipFill>
                    <p:spPr bwMode="auto">
                      <a:xfrm>
                        <a:off x="4283653" y="3191660"/>
                        <a:ext cx="23114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97312100"/>
              </p:ext>
            </p:extLst>
          </p:nvPr>
        </p:nvGraphicFramePr>
        <p:xfrm>
          <a:off x="4283653" y="1969499"/>
          <a:ext cx="3263900" cy="762000"/>
        </p:xfrm>
        <a:graphic>
          <a:graphicData uri="http://schemas.openxmlformats.org/presentationml/2006/ole">
            <mc:AlternateContent xmlns:mc="http://schemas.openxmlformats.org/markup-compatibility/2006">
              <mc:Choice xmlns:v="urn:schemas-microsoft-com:vml" Requires="v">
                <p:oleObj name="Equation" r:id="rId11" imgW="3263760" imgH="761760" progId="Equation.DSMT4">
                  <p:embed/>
                </p:oleObj>
              </mc:Choice>
              <mc:Fallback>
                <p:oleObj name="Equation" r:id="rId11" imgW="3263760" imgH="761760" progId="Equation.DSMT4">
                  <p:embed/>
                  <p:pic>
                    <p:nvPicPr>
                      <p:cNvPr id="0" name=""/>
                      <p:cNvPicPr/>
                      <p:nvPr/>
                    </p:nvPicPr>
                    <p:blipFill>
                      <a:blip r:embed="rId12"/>
                      <a:stretch>
                        <a:fillRect/>
                      </a:stretch>
                    </p:blipFill>
                    <p:spPr>
                      <a:xfrm>
                        <a:off x="4283653" y="1969499"/>
                        <a:ext cx="3263900" cy="7620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0059573"/>
              </p:ext>
            </p:extLst>
          </p:nvPr>
        </p:nvGraphicFramePr>
        <p:xfrm>
          <a:off x="4283653" y="3906965"/>
          <a:ext cx="2425700" cy="355600"/>
        </p:xfrm>
        <a:graphic>
          <a:graphicData uri="http://schemas.openxmlformats.org/presentationml/2006/ole">
            <mc:AlternateContent xmlns:mc="http://schemas.openxmlformats.org/markup-compatibility/2006">
              <mc:Choice xmlns:v="urn:schemas-microsoft-com:vml" Requires="v">
                <p:oleObj name="Equation" r:id="rId13" imgW="2425680" imgH="355320" progId="Equation.DSMT4">
                  <p:embed/>
                </p:oleObj>
              </mc:Choice>
              <mc:Fallback>
                <p:oleObj name="Equation" r:id="rId13" imgW="2425680" imgH="355320" progId="Equation.DSMT4">
                  <p:embed/>
                  <p:pic>
                    <p:nvPicPr>
                      <p:cNvPr id="0" name="Object 8"/>
                      <p:cNvPicPr>
                        <a:picLocks noChangeAspect="1" noChangeArrowheads="1"/>
                      </p:cNvPicPr>
                      <p:nvPr/>
                    </p:nvPicPr>
                    <p:blipFill>
                      <a:blip r:embed="rId14"/>
                      <a:srcRect/>
                      <a:stretch>
                        <a:fillRect/>
                      </a:stretch>
                    </p:blipFill>
                    <p:spPr bwMode="auto">
                      <a:xfrm>
                        <a:off x="4283653" y="3906965"/>
                        <a:ext cx="242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15991409"/>
              </p:ext>
            </p:extLst>
          </p:nvPr>
        </p:nvGraphicFramePr>
        <p:xfrm>
          <a:off x="4281725" y="4361561"/>
          <a:ext cx="1752600" cy="685800"/>
        </p:xfrm>
        <a:graphic>
          <a:graphicData uri="http://schemas.openxmlformats.org/presentationml/2006/ole">
            <mc:AlternateContent xmlns:mc="http://schemas.openxmlformats.org/markup-compatibility/2006">
              <mc:Choice xmlns:v="urn:schemas-microsoft-com:vml" Requires="v">
                <p:oleObj name="Equation" r:id="rId15" imgW="1752480" imgH="685800" progId="Equation.DSMT4">
                  <p:embed/>
                </p:oleObj>
              </mc:Choice>
              <mc:Fallback>
                <p:oleObj name="Equation" r:id="rId15" imgW="1752480" imgH="685800" progId="Equation.DSMT4">
                  <p:embed/>
                  <p:pic>
                    <p:nvPicPr>
                      <p:cNvPr id="0"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1725" y="4361561"/>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704473845"/>
              </p:ext>
            </p:extLst>
          </p:nvPr>
        </p:nvGraphicFramePr>
        <p:xfrm>
          <a:off x="8177126" y="2905125"/>
          <a:ext cx="1257300" cy="635000"/>
        </p:xfrm>
        <a:graphic>
          <a:graphicData uri="http://schemas.openxmlformats.org/presentationml/2006/ole">
            <mc:AlternateContent xmlns:mc="http://schemas.openxmlformats.org/markup-compatibility/2006">
              <mc:Choice xmlns:v="urn:schemas-microsoft-com:vml" Requires="v">
                <p:oleObj name="Equation" r:id="rId17" imgW="1257120" imgH="634680" progId="Equation.DSMT4">
                  <p:embed/>
                </p:oleObj>
              </mc:Choice>
              <mc:Fallback>
                <p:oleObj name="Equation" r:id="rId17" imgW="1257120" imgH="634680" progId="Equation.DSMT4">
                  <p:embed/>
                  <p:pic>
                    <p:nvPicPr>
                      <p:cNvPr id="0" name=""/>
                      <p:cNvPicPr/>
                      <p:nvPr/>
                    </p:nvPicPr>
                    <p:blipFill>
                      <a:blip r:embed="rId18"/>
                      <a:stretch>
                        <a:fillRect/>
                      </a:stretch>
                    </p:blipFill>
                    <p:spPr>
                      <a:xfrm>
                        <a:off x="8177126" y="2905125"/>
                        <a:ext cx="1257300" cy="6350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87168031"/>
              </p:ext>
            </p:extLst>
          </p:nvPr>
        </p:nvGraphicFramePr>
        <p:xfrm>
          <a:off x="7547553" y="3759200"/>
          <a:ext cx="4546600" cy="1549400"/>
        </p:xfrm>
        <a:graphic>
          <a:graphicData uri="http://schemas.openxmlformats.org/presentationml/2006/ole">
            <mc:AlternateContent xmlns:mc="http://schemas.openxmlformats.org/markup-compatibility/2006">
              <mc:Choice xmlns:v="urn:schemas-microsoft-com:vml" Requires="v">
                <p:oleObj name="Equation" r:id="rId19" imgW="4546440" imgH="1549080" progId="Equation.DSMT4">
                  <p:embed/>
                </p:oleObj>
              </mc:Choice>
              <mc:Fallback>
                <p:oleObj name="Equation" r:id="rId19" imgW="4546440" imgH="1549080" progId="Equation.DSMT4">
                  <p:embed/>
                  <p:pic>
                    <p:nvPicPr>
                      <p:cNvPr id="0" name=""/>
                      <p:cNvPicPr/>
                      <p:nvPr/>
                    </p:nvPicPr>
                    <p:blipFill>
                      <a:blip r:embed="rId20"/>
                      <a:stretch>
                        <a:fillRect/>
                      </a:stretch>
                    </p:blipFill>
                    <p:spPr>
                      <a:xfrm>
                        <a:off x="7547553" y="3759200"/>
                        <a:ext cx="4546600" cy="15494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622359754"/>
              </p:ext>
            </p:extLst>
          </p:nvPr>
        </p:nvGraphicFramePr>
        <p:xfrm>
          <a:off x="7547553" y="5485812"/>
          <a:ext cx="990600" cy="622300"/>
        </p:xfrm>
        <a:graphic>
          <a:graphicData uri="http://schemas.openxmlformats.org/presentationml/2006/ole">
            <mc:AlternateContent xmlns:mc="http://schemas.openxmlformats.org/markup-compatibility/2006">
              <mc:Choice xmlns:v="urn:schemas-microsoft-com:vml" Requires="v">
                <p:oleObj name="Equation" r:id="rId21" imgW="990360" imgH="622080" progId="Equation.DSMT4">
                  <p:embed/>
                </p:oleObj>
              </mc:Choice>
              <mc:Fallback>
                <p:oleObj name="Equation" r:id="rId21" imgW="990360" imgH="622080" progId="Equation.DSMT4">
                  <p:embed/>
                  <p:pic>
                    <p:nvPicPr>
                      <p:cNvPr id="0" name=""/>
                      <p:cNvPicPr/>
                      <p:nvPr/>
                    </p:nvPicPr>
                    <p:blipFill>
                      <a:blip r:embed="rId22"/>
                      <a:stretch>
                        <a:fillRect/>
                      </a:stretch>
                    </p:blipFill>
                    <p:spPr>
                      <a:xfrm>
                        <a:off x="7547553" y="5485812"/>
                        <a:ext cx="990600" cy="622300"/>
                      </a:xfrm>
                      <a:prstGeom prst="rect">
                        <a:avLst/>
                      </a:prstGeom>
                    </p:spPr>
                  </p:pic>
                </p:oleObj>
              </mc:Fallback>
            </mc:AlternateContent>
          </a:graphicData>
        </a:graphic>
      </p:graphicFrame>
      <p:sp>
        <p:nvSpPr>
          <p:cNvPr id="15" name="Title 1"/>
          <p:cNvSpPr txBox="1">
            <a:spLocks/>
          </p:cNvSpPr>
          <p:nvPr/>
        </p:nvSpPr>
        <p:spPr bwMode="auto">
          <a:xfrm>
            <a:off x="0" y="160337"/>
            <a:ext cx="12180711"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0000"/>
                </a:solidFill>
                <a:latin typeface="+mj-lt"/>
                <a:ea typeface="+mj-ea"/>
                <a:cs typeface="+mj-cs"/>
              </a:defRPr>
            </a:lvl1pPr>
            <a:lvl2pPr algn="l" rtl="0" eaLnBrk="0" fontAlgn="base" hangingPunct="0">
              <a:spcBef>
                <a:spcPct val="0"/>
              </a:spcBef>
              <a:spcAft>
                <a:spcPct val="0"/>
              </a:spcAft>
              <a:defRPr sz="3600" b="1">
                <a:solidFill>
                  <a:srgbClr val="FF0000"/>
                </a:solidFill>
                <a:latin typeface="Arial" charset="0"/>
              </a:defRPr>
            </a:lvl2pPr>
            <a:lvl3pPr algn="l" rtl="0" eaLnBrk="0" fontAlgn="base" hangingPunct="0">
              <a:spcBef>
                <a:spcPct val="0"/>
              </a:spcBef>
              <a:spcAft>
                <a:spcPct val="0"/>
              </a:spcAft>
              <a:defRPr sz="3600" b="1">
                <a:solidFill>
                  <a:srgbClr val="FF0000"/>
                </a:solidFill>
                <a:latin typeface="Arial" charset="0"/>
              </a:defRPr>
            </a:lvl3pPr>
            <a:lvl4pPr algn="l" rtl="0" eaLnBrk="0" fontAlgn="base" hangingPunct="0">
              <a:spcBef>
                <a:spcPct val="0"/>
              </a:spcBef>
              <a:spcAft>
                <a:spcPct val="0"/>
              </a:spcAft>
              <a:defRPr sz="3600" b="1">
                <a:solidFill>
                  <a:srgbClr val="FF0000"/>
                </a:solidFill>
                <a:latin typeface="Arial" charset="0"/>
              </a:defRPr>
            </a:lvl4pPr>
            <a:lvl5pPr algn="l" rtl="0" eaLnBrk="0" fontAlgn="base" hangingPunct="0">
              <a:spcBef>
                <a:spcPct val="0"/>
              </a:spcBef>
              <a:spcAft>
                <a:spcPct val="0"/>
              </a:spcAft>
              <a:defRPr sz="3600" b="1">
                <a:solidFill>
                  <a:srgbClr val="FF0000"/>
                </a:solidFill>
                <a:latin typeface="Arial" charset="0"/>
              </a:defRPr>
            </a:lvl5pPr>
            <a:lvl6pPr marL="457200" algn="l" rtl="0" fontAlgn="base">
              <a:spcBef>
                <a:spcPct val="0"/>
              </a:spcBef>
              <a:spcAft>
                <a:spcPct val="0"/>
              </a:spcAft>
              <a:defRPr sz="3600" b="1">
                <a:solidFill>
                  <a:srgbClr val="FF0000"/>
                </a:solidFill>
                <a:latin typeface="Arial" charset="0"/>
              </a:defRPr>
            </a:lvl6pPr>
            <a:lvl7pPr marL="914400" algn="l" rtl="0" fontAlgn="base">
              <a:spcBef>
                <a:spcPct val="0"/>
              </a:spcBef>
              <a:spcAft>
                <a:spcPct val="0"/>
              </a:spcAft>
              <a:defRPr sz="3600" b="1">
                <a:solidFill>
                  <a:srgbClr val="FF0000"/>
                </a:solidFill>
                <a:latin typeface="Arial" charset="0"/>
              </a:defRPr>
            </a:lvl7pPr>
            <a:lvl8pPr marL="1371600" algn="l" rtl="0" fontAlgn="base">
              <a:spcBef>
                <a:spcPct val="0"/>
              </a:spcBef>
              <a:spcAft>
                <a:spcPct val="0"/>
              </a:spcAft>
              <a:defRPr sz="3600" b="1">
                <a:solidFill>
                  <a:srgbClr val="FF0000"/>
                </a:solidFill>
                <a:latin typeface="Arial" charset="0"/>
              </a:defRPr>
            </a:lvl8pPr>
            <a:lvl9pPr marL="1828800" algn="l" rtl="0" fontAlgn="base">
              <a:spcBef>
                <a:spcPct val="0"/>
              </a:spcBef>
              <a:spcAft>
                <a:spcPct val="0"/>
              </a:spcAft>
              <a:defRPr sz="3600" b="1">
                <a:solidFill>
                  <a:srgbClr val="FF0000"/>
                </a:solidFill>
                <a:latin typeface="Arial" charset="0"/>
              </a:defRPr>
            </a:lvl9pPr>
          </a:lstStyle>
          <a:p>
            <a:pPr algn="ctr"/>
            <a:r>
              <a:rPr lang="sr-Latn-ME" sz="2400" kern="0" dirty="0"/>
              <a:t>Linijski izvor toplote konačne dužine</a:t>
            </a:r>
            <a:endParaRPr lang="en-US" sz="2400" kern="0" dirty="0"/>
          </a:p>
        </p:txBody>
      </p:sp>
    </p:spTree>
    <p:extLst>
      <p:ext uri="{BB962C8B-B14F-4D97-AF65-F5344CB8AC3E}">
        <p14:creationId xmlns:p14="http://schemas.microsoft.com/office/powerpoint/2010/main" val="2655760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lstStyle/>
          <a:p>
            <a:r>
              <a:rPr lang="en-US" dirty="0" err="1"/>
              <a:t>Odre</a:t>
            </a:r>
            <a:r>
              <a:rPr lang="sr-Latn-ME" dirty="0"/>
              <a:t>đ</a:t>
            </a:r>
            <a:r>
              <a:rPr lang="en-US" dirty="0" err="1"/>
              <a:t>ivanje</a:t>
            </a:r>
            <a:r>
              <a:rPr lang="en-US" dirty="0"/>
              <a:t> temperature </a:t>
            </a:r>
            <a:r>
              <a:rPr lang="en-US" dirty="0" err="1"/>
              <a:t>fluida</a:t>
            </a:r>
            <a:r>
              <a:rPr lang="en-US" dirty="0"/>
              <a:t> </a:t>
            </a:r>
            <a:r>
              <a:rPr lang="sr-Latn-ME" dirty="0" err="1"/>
              <a:t>z</a:t>
            </a:r>
            <a:r>
              <a:rPr lang="en-US" dirty="0"/>
              <a:t>a </a:t>
            </a:r>
            <a:r>
              <a:rPr lang="en-US" dirty="0" err="1"/>
              <a:t>ra</a:t>
            </a:r>
            <a:r>
              <a:rPr lang="sr-Latn-ME" dirty="0"/>
              <a:t>z</a:t>
            </a:r>
            <a:r>
              <a:rPr lang="en-US" dirty="0" err="1"/>
              <a:t>mjenu</a:t>
            </a:r>
            <a:r>
              <a:rPr lang="en-US" dirty="0"/>
              <a:t> </a:t>
            </a:r>
            <a:r>
              <a:rPr lang="en-US" dirty="0" err="1"/>
              <a:t>toplote</a:t>
            </a:r>
            <a:endParaRPr lang="en-US" dirty="0"/>
          </a:p>
        </p:txBody>
      </p:sp>
      <p:sp>
        <p:nvSpPr>
          <p:cNvPr id="3" name="Content Placeholder 2"/>
          <p:cNvSpPr>
            <a:spLocks noGrp="1"/>
          </p:cNvSpPr>
          <p:nvPr>
            <p:ph idx="1"/>
          </p:nvPr>
        </p:nvSpPr>
        <p:spPr>
          <a:xfrm>
            <a:off x="0" y="1825625"/>
            <a:ext cx="12192000" cy="826135"/>
          </a:xfrm>
        </p:spPr>
        <p:txBody>
          <a:bodyPr>
            <a:normAutofit/>
          </a:bodyPr>
          <a:lstStyle/>
          <a:p>
            <a:pPr marL="0" indent="0">
              <a:buNone/>
            </a:pPr>
            <a:r>
              <a:rPr lang="sr-Latn-ME" sz="2400" dirty="0"/>
              <a:t>Od većeg interesa nam je da znamo promjenu temperature fluida za razmjenu toplote</a:t>
            </a:r>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123322329"/>
              </p:ext>
            </p:extLst>
          </p:nvPr>
        </p:nvGraphicFramePr>
        <p:xfrm>
          <a:off x="3521138" y="3984477"/>
          <a:ext cx="1320800" cy="749300"/>
        </p:xfrm>
        <a:graphic>
          <a:graphicData uri="http://schemas.openxmlformats.org/presentationml/2006/ole">
            <mc:AlternateContent xmlns:mc="http://schemas.openxmlformats.org/markup-compatibility/2006">
              <mc:Choice xmlns:v="urn:schemas-microsoft-com:vml" Requires="v">
                <p:oleObj name="Equation" r:id="rId3" imgW="1320480" imgH="749160" progId="Equation.DSMT4">
                  <p:embed/>
                </p:oleObj>
              </mc:Choice>
              <mc:Fallback>
                <p:oleObj name="Equation" r:id="rId3" imgW="1320480" imgH="749160" progId="Equation.DSMT4">
                  <p:embed/>
                  <p:pic>
                    <p:nvPicPr>
                      <p:cNvPr id="0" name=""/>
                      <p:cNvPicPr/>
                      <p:nvPr/>
                    </p:nvPicPr>
                    <p:blipFill>
                      <a:blip r:embed="rId4"/>
                      <a:stretch>
                        <a:fillRect/>
                      </a:stretch>
                    </p:blipFill>
                    <p:spPr>
                      <a:xfrm>
                        <a:off x="3521138" y="3984477"/>
                        <a:ext cx="1320800" cy="749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681774631"/>
              </p:ext>
            </p:extLst>
          </p:nvPr>
        </p:nvGraphicFramePr>
        <p:xfrm>
          <a:off x="7055992" y="4212066"/>
          <a:ext cx="1790700" cy="368300"/>
        </p:xfrm>
        <a:graphic>
          <a:graphicData uri="http://schemas.openxmlformats.org/presentationml/2006/ole">
            <mc:AlternateContent xmlns:mc="http://schemas.openxmlformats.org/markup-compatibility/2006">
              <mc:Choice xmlns:v="urn:schemas-microsoft-com:vml" Requires="v">
                <p:oleObj name="Equation" r:id="rId5" imgW="1790640" imgH="368280" progId="Equation.DSMT4">
                  <p:embed/>
                </p:oleObj>
              </mc:Choice>
              <mc:Fallback>
                <p:oleObj name="Equation" r:id="rId5" imgW="1790640" imgH="368280" progId="Equation.DSMT4">
                  <p:embed/>
                  <p:pic>
                    <p:nvPicPr>
                      <p:cNvPr id="0" name=""/>
                      <p:cNvPicPr/>
                      <p:nvPr/>
                    </p:nvPicPr>
                    <p:blipFill>
                      <a:blip r:embed="rId6"/>
                      <a:stretch>
                        <a:fillRect/>
                      </a:stretch>
                    </p:blipFill>
                    <p:spPr>
                      <a:xfrm>
                        <a:off x="7055992" y="4212066"/>
                        <a:ext cx="1790700" cy="3683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85590709"/>
              </p:ext>
            </p:extLst>
          </p:nvPr>
        </p:nvGraphicFramePr>
        <p:xfrm>
          <a:off x="2204561" y="2934991"/>
          <a:ext cx="1612900" cy="355600"/>
        </p:xfrm>
        <a:graphic>
          <a:graphicData uri="http://schemas.openxmlformats.org/presentationml/2006/ole">
            <mc:AlternateContent xmlns:mc="http://schemas.openxmlformats.org/markup-compatibility/2006">
              <mc:Choice xmlns:v="urn:schemas-microsoft-com:vml" Requires="v">
                <p:oleObj name="Equation" r:id="rId7" imgW="1612800" imgH="355320" progId="Equation.DSMT4">
                  <p:embed/>
                </p:oleObj>
              </mc:Choice>
              <mc:Fallback>
                <p:oleObj name="Equation" r:id="rId7" imgW="1612800" imgH="355320" progId="Equation.DSMT4">
                  <p:embed/>
                  <p:pic>
                    <p:nvPicPr>
                      <p:cNvPr id="0" name=""/>
                      <p:cNvPicPr/>
                      <p:nvPr/>
                    </p:nvPicPr>
                    <p:blipFill>
                      <a:blip r:embed="rId8"/>
                      <a:stretch>
                        <a:fillRect/>
                      </a:stretch>
                    </p:blipFill>
                    <p:spPr>
                      <a:xfrm>
                        <a:off x="2204561" y="2934991"/>
                        <a:ext cx="1612900" cy="3556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64015550"/>
              </p:ext>
            </p:extLst>
          </p:nvPr>
        </p:nvGraphicFramePr>
        <p:xfrm>
          <a:off x="5283200" y="2929454"/>
          <a:ext cx="1625600" cy="355600"/>
        </p:xfrm>
        <a:graphic>
          <a:graphicData uri="http://schemas.openxmlformats.org/presentationml/2006/ole">
            <mc:AlternateContent xmlns:mc="http://schemas.openxmlformats.org/markup-compatibility/2006">
              <mc:Choice xmlns:v="urn:schemas-microsoft-com:vml" Requires="v">
                <p:oleObj name="Equation" r:id="rId9" imgW="1625400" imgH="355320" progId="Equation.DSMT4">
                  <p:embed/>
                </p:oleObj>
              </mc:Choice>
              <mc:Fallback>
                <p:oleObj name="Equation" r:id="rId9" imgW="1625400" imgH="355320" progId="Equation.DSMT4">
                  <p:embed/>
                  <p:pic>
                    <p:nvPicPr>
                      <p:cNvPr id="0" name=""/>
                      <p:cNvPicPr/>
                      <p:nvPr/>
                    </p:nvPicPr>
                    <p:blipFill>
                      <a:blip r:embed="rId10"/>
                      <a:stretch>
                        <a:fillRect/>
                      </a:stretch>
                    </p:blipFill>
                    <p:spPr>
                      <a:xfrm>
                        <a:off x="5283200" y="2929454"/>
                        <a:ext cx="1625600" cy="355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00407673"/>
              </p:ext>
            </p:extLst>
          </p:nvPr>
        </p:nvGraphicFramePr>
        <p:xfrm>
          <a:off x="8572690" y="2783404"/>
          <a:ext cx="1968500" cy="647700"/>
        </p:xfrm>
        <a:graphic>
          <a:graphicData uri="http://schemas.openxmlformats.org/presentationml/2006/ole">
            <mc:AlternateContent xmlns:mc="http://schemas.openxmlformats.org/markup-compatibility/2006">
              <mc:Choice xmlns:v="urn:schemas-microsoft-com:vml" Requires="v">
                <p:oleObj name="Equation" r:id="rId11" imgW="1968480" imgH="647640" progId="Equation.DSMT4">
                  <p:embed/>
                </p:oleObj>
              </mc:Choice>
              <mc:Fallback>
                <p:oleObj name="Equation" r:id="rId11" imgW="1968480" imgH="647640" progId="Equation.DSMT4">
                  <p:embed/>
                  <p:pic>
                    <p:nvPicPr>
                      <p:cNvPr id="0" name=""/>
                      <p:cNvPicPr/>
                      <p:nvPr/>
                    </p:nvPicPr>
                    <p:blipFill>
                      <a:blip r:embed="rId12"/>
                      <a:stretch>
                        <a:fillRect/>
                      </a:stretch>
                    </p:blipFill>
                    <p:spPr>
                      <a:xfrm>
                        <a:off x="8572690" y="2783404"/>
                        <a:ext cx="1968500" cy="647700"/>
                      </a:xfrm>
                      <a:prstGeom prst="rect">
                        <a:avLst/>
                      </a:prstGeom>
                    </p:spPr>
                  </p:pic>
                </p:oleObj>
              </mc:Fallback>
            </mc:AlternateContent>
          </a:graphicData>
        </a:graphic>
      </p:graphicFrame>
      <p:sp>
        <p:nvSpPr>
          <p:cNvPr id="9" name="Content Placeholder 2"/>
          <p:cNvSpPr txBox="1">
            <a:spLocks/>
          </p:cNvSpPr>
          <p:nvPr/>
        </p:nvSpPr>
        <p:spPr>
          <a:xfrm>
            <a:off x="0" y="5088773"/>
            <a:ext cx="12192000" cy="826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r-Latn-ME" sz="2400" dirty="0"/>
              <a:t>Da bi se izračunala temperatura fluida potrebno je prethodno da izračunamo toplotni otpor bušitine         i toplotni otpor tla</a:t>
            </a:r>
            <a:endParaRPr lang="en-US" sz="2400" dirty="0"/>
          </a:p>
        </p:txBody>
      </p:sp>
      <p:graphicFrame>
        <p:nvGraphicFramePr>
          <p:cNvPr id="12" name="Object 11"/>
          <p:cNvGraphicFramePr>
            <a:graphicFrameLocks noChangeAspect="1"/>
          </p:cNvGraphicFramePr>
          <p:nvPr>
            <p:extLst>
              <p:ext uri="{D42A27DB-BD31-4B8C-83A1-F6EECF244321}">
                <p14:modId xmlns:p14="http://schemas.microsoft.com/office/powerpoint/2010/main" val="949195567"/>
              </p:ext>
            </p:extLst>
          </p:nvPr>
        </p:nvGraphicFramePr>
        <p:xfrm>
          <a:off x="1167765" y="5445443"/>
          <a:ext cx="254000" cy="342900"/>
        </p:xfrm>
        <a:graphic>
          <a:graphicData uri="http://schemas.openxmlformats.org/presentationml/2006/ole">
            <mc:AlternateContent xmlns:mc="http://schemas.openxmlformats.org/markup-compatibility/2006">
              <mc:Choice xmlns:v="urn:schemas-microsoft-com:vml" Requires="v">
                <p:oleObj name="Equation" r:id="rId13" imgW="253800" imgH="342720" progId="Equation.DSMT4">
                  <p:embed/>
                </p:oleObj>
              </mc:Choice>
              <mc:Fallback>
                <p:oleObj name="Equation" r:id="rId13" imgW="253800" imgH="342720" progId="Equation.DSMT4">
                  <p:embed/>
                  <p:pic>
                    <p:nvPicPr>
                      <p:cNvPr id="0" name=""/>
                      <p:cNvPicPr/>
                      <p:nvPr/>
                    </p:nvPicPr>
                    <p:blipFill>
                      <a:blip r:embed="rId14"/>
                      <a:stretch>
                        <a:fillRect/>
                      </a:stretch>
                    </p:blipFill>
                    <p:spPr>
                      <a:xfrm>
                        <a:off x="1167765" y="5445443"/>
                        <a:ext cx="254000" cy="3429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56872434"/>
              </p:ext>
            </p:extLst>
          </p:nvPr>
        </p:nvGraphicFramePr>
        <p:xfrm>
          <a:off x="4035488" y="5431165"/>
          <a:ext cx="292100" cy="419100"/>
        </p:xfrm>
        <a:graphic>
          <a:graphicData uri="http://schemas.openxmlformats.org/presentationml/2006/ole">
            <mc:AlternateContent xmlns:mc="http://schemas.openxmlformats.org/markup-compatibility/2006">
              <mc:Choice xmlns:v="urn:schemas-microsoft-com:vml" Requires="v">
                <p:oleObj name="Equation" r:id="rId15" imgW="291960" imgH="419040" progId="Equation.DSMT4">
                  <p:embed/>
                </p:oleObj>
              </mc:Choice>
              <mc:Fallback>
                <p:oleObj name="Equation" r:id="rId15" imgW="291960" imgH="419040" progId="Equation.DSMT4">
                  <p:embed/>
                  <p:pic>
                    <p:nvPicPr>
                      <p:cNvPr id="0" name=""/>
                      <p:cNvPicPr/>
                      <p:nvPr/>
                    </p:nvPicPr>
                    <p:blipFill>
                      <a:blip r:embed="rId16"/>
                      <a:stretch>
                        <a:fillRect/>
                      </a:stretch>
                    </p:blipFill>
                    <p:spPr>
                      <a:xfrm>
                        <a:off x="4035488" y="5431165"/>
                        <a:ext cx="292100" cy="419100"/>
                      </a:xfrm>
                      <a:prstGeom prst="rect">
                        <a:avLst/>
                      </a:prstGeom>
                    </p:spPr>
                  </p:pic>
                </p:oleObj>
              </mc:Fallback>
            </mc:AlternateContent>
          </a:graphicData>
        </a:graphic>
      </p:graphicFrame>
      <p:sp>
        <p:nvSpPr>
          <p:cNvPr id="28" name="Curved Up Arrow 27"/>
          <p:cNvSpPr/>
          <p:nvPr/>
        </p:nvSpPr>
        <p:spPr>
          <a:xfrm>
            <a:off x="3108960" y="3285054"/>
            <a:ext cx="2852928" cy="4061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Curved Up Arrow 28"/>
          <p:cNvSpPr/>
          <p:nvPr/>
        </p:nvSpPr>
        <p:spPr>
          <a:xfrm flipV="1">
            <a:off x="5504799" y="2408142"/>
            <a:ext cx="3341893" cy="53421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ight Arrow 30"/>
          <p:cNvSpPr/>
          <p:nvPr/>
        </p:nvSpPr>
        <p:spPr>
          <a:xfrm>
            <a:off x="5084064" y="4212066"/>
            <a:ext cx="1824736"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4841938" y="2783404"/>
            <a:ext cx="2363534" cy="6477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rot="14650687">
            <a:off x="6626433" y="3646836"/>
            <a:ext cx="969264" cy="260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5698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lstStyle/>
          <a:p>
            <a:r>
              <a:rPr lang="sr-Latn-ME" dirty="0"/>
              <a:t>Geotermalna energija</a:t>
            </a:r>
            <a:endParaRPr lang="en-US" dirty="0"/>
          </a:p>
        </p:txBody>
      </p:sp>
      <p:sp>
        <p:nvSpPr>
          <p:cNvPr id="3" name="Content Placeholder 2"/>
          <p:cNvSpPr>
            <a:spLocks noGrp="1"/>
          </p:cNvSpPr>
          <p:nvPr>
            <p:ph idx="1"/>
          </p:nvPr>
        </p:nvSpPr>
        <p:spPr>
          <a:xfrm>
            <a:off x="0" y="789896"/>
            <a:ext cx="12192000" cy="4351338"/>
          </a:xfrm>
        </p:spPr>
        <p:txBody>
          <a:bodyPr>
            <a:normAutofit/>
          </a:bodyPr>
          <a:lstStyle/>
          <a:p>
            <a:r>
              <a:rPr lang="sr-Latn-ME" sz="2400" b="1" kern="0" dirty="0">
                <a:solidFill>
                  <a:srgbClr val="FF0000"/>
                </a:solidFill>
              </a:rPr>
              <a:t>Geotermalna energija </a:t>
            </a:r>
            <a:r>
              <a:rPr lang="sr-Latn-ME" sz="2400" kern="0" dirty="0"/>
              <a:t>je energija koja se može dobiti iz zemljine unutrašnjosti i koristiti u energetske svrhe</a:t>
            </a:r>
            <a:endParaRPr lang="en-US" sz="2400" dirty="0"/>
          </a:p>
        </p:txBody>
      </p:sp>
      <p:pic>
        <p:nvPicPr>
          <p:cNvPr id="9" name="Picture 8" descr="The inner structure and temperature of the Earth | Download Scientific  Diagram"/>
          <p:cNvPicPr>
            <a:picLocks noChangeAspect="1"/>
          </p:cNvPicPr>
          <p:nvPr/>
        </p:nvPicPr>
        <p:blipFill rotWithShape="1">
          <a:blip r:embed="rId3">
            <a:extLst>
              <a:ext uri="{28A0092B-C50C-407E-A947-70E740481C1C}">
                <a14:useLocalDpi xmlns:a14="http://schemas.microsoft.com/office/drawing/2010/main" val="0"/>
              </a:ext>
            </a:extLst>
          </a:blip>
          <a:srcRect t="4734"/>
          <a:stretch/>
        </p:blipFill>
        <p:spPr bwMode="auto">
          <a:xfrm>
            <a:off x="621118" y="1878850"/>
            <a:ext cx="4863039" cy="3240000"/>
          </a:xfrm>
          <a:prstGeom prst="rect">
            <a:avLst/>
          </a:prstGeom>
          <a:noFill/>
          <a:ln>
            <a:noFill/>
          </a:ln>
        </p:spPr>
      </p:pic>
      <p:pic>
        <p:nvPicPr>
          <p:cNvPr id="10" name="Picture 9" descr="https://upload.wikimedia.org/wikipedia/commons/thumb/d/d3/Plates_tect2_hr.svg/1024px-Plates_tect2_hr.sv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4530" y="1735806"/>
            <a:ext cx="4008281" cy="2736000"/>
          </a:xfrm>
          <a:prstGeom prst="rect">
            <a:avLst/>
          </a:prstGeom>
          <a:noFill/>
          <a:ln>
            <a:noFill/>
          </a:ln>
        </p:spPr>
      </p:pic>
      <p:pic>
        <p:nvPicPr>
          <p:cNvPr id="11" name="Picture 2" descr="https://upload.wikimedia.org/wikipedia/commons/thumb/d/d9/Continental-continental_constructive_plate_boundary.svg/250px-Continental-continental_constructive_plate_boundary.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0112" y="4521137"/>
            <a:ext cx="1440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upload.wikimedia.org/wikipedia/commons/thumb/e/e2/Continental-continental_destructive_plate_boundary.svg/250px-Continental-continental_destructive_plate_boundary.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2783" y="4503856"/>
            <a:ext cx="1440000" cy="8812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upload.wikimedia.org/wikipedia/commons/thumb/a/a4/Continental-continental_conservative_plate_boundary_opposite_directions.svg/250px-Continental-continental_conservative_plate_boundary_opposite_directions.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3620" y="4573592"/>
            <a:ext cx="1440000" cy="81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317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lstStyle/>
          <a:p>
            <a:r>
              <a:rPr lang="en-US" dirty="0" err="1"/>
              <a:t>Toplotni</a:t>
            </a:r>
            <a:r>
              <a:rPr lang="en-US" dirty="0"/>
              <a:t> </a:t>
            </a:r>
            <a:r>
              <a:rPr lang="en-US" dirty="0" err="1"/>
              <a:t>otpor</a:t>
            </a:r>
            <a:r>
              <a:rPr lang="en-US" dirty="0"/>
              <a:t> </a:t>
            </a:r>
            <a:r>
              <a:rPr lang="en-US" dirty="0" err="1"/>
              <a:t>bu</a:t>
            </a:r>
            <a:r>
              <a:rPr lang="sr-Latn-ME" dirty="0"/>
              <a:t>š</a:t>
            </a:r>
            <a:r>
              <a:rPr lang="en-US" dirty="0" err="1"/>
              <a:t>otine</a:t>
            </a:r>
            <a:endParaRPr lang="en-US" dirty="0"/>
          </a:p>
        </p:txBody>
      </p:sp>
      <p:sp>
        <p:nvSpPr>
          <p:cNvPr id="3" name="Content Placeholder 2"/>
          <p:cNvSpPr>
            <a:spLocks noGrp="1"/>
          </p:cNvSpPr>
          <p:nvPr>
            <p:ph idx="1"/>
          </p:nvPr>
        </p:nvSpPr>
        <p:spPr>
          <a:xfrm>
            <a:off x="0" y="712172"/>
            <a:ext cx="12192000" cy="4351338"/>
          </a:xfrm>
        </p:spPr>
        <p:txBody>
          <a:bodyPr>
            <a:normAutofit/>
          </a:bodyPr>
          <a:lstStyle/>
          <a:p>
            <a:r>
              <a:rPr lang="sr-Latn-ME" sz="2400" dirty="0"/>
              <a:t>Većina modela zanemariju akumulaciju toplote unutar bušotine i ovo je opravdano za odnose rb/H</a:t>
            </a:r>
            <a:r>
              <a:rPr lang="en-US" sz="2400" dirty="0"/>
              <a:t>&lt;0.0005</a:t>
            </a:r>
          </a:p>
          <a:p>
            <a:r>
              <a:rPr lang="en-US" sz="2400" dirty="0" err="1"/>
              <a:t>Toplotni</a:t>
            </a:r>
            <a:r>
              <a:rPr lang="en-US" sz="2400" dirty="0"/>
              <a:t> </a:t>
            </a:r>
            <a:r>
              <a:rPr lang="en-US" sz="2400" dirty="0" err="1"/>
              <a:t>otpor</a:t>
            </a:r>
            <a:r>
              <a:rPr lang="en-US" sz="2400" dirty="0"/>
              <a:t> </a:t>
            </a:r>
            <a:r>
              <a:rPr lang="en-US" sz="2400" dirty="0" err="1"/>
              <a:t>bu</a:t>
            </a:r>
            <a:r>
              <a:rPr lang="sr-Latn-ME" sz="2400" dirty="0"/>
              <a:t>š</a:t>
            </a:r>
            <a:r>
              <a:rPr lang="en-US" sz="2400" dirty="0" err="1"/>
              <a:t>otine</a:t>
            </a:r>
            <a:r>
              <a:rPr lang="en-US" sz="2400" dirty="0"/>
              <a:t> se </a:t>
            </a:r>
            <a:r>
              <a:rPr lang="en-US" sz="2400" dirty="0" err="1"/>
              <a:t>defini</a:t>
            </a:r>
            <a:r>
              <a:rPr lang="sr-Latn-ME" sz="2400" dirty="0"/>
              <a:t>š</a:t>
            </a:r>
            <a:r>
              <a:rPr lang="en-US" sz="2400" dirty="0"/>
              <a:t>e </a:t>
            </a:r>
            <a:r>
              <a:rPr lang="en-US" sz="2400" dirty="0" err="1"/>
              <a:t>kao</a:t>
            </a:r>
            <a:endParaRPr lang="en-US" sz="2400" dirty="0"/>
          </a:p>
          <a:p>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1238915178"/>
              </p:ext>
            </p:extLst>
          </p:nvPr>
        </p:nvGraphicFramePr>
        <p:xfrm>
          <a:off x="7306076" y="1467197"/>
          <a:ext cx="1270000" cy="698500"/>
        </p:xfrm>
        <a:graphic>
          <a:graphicData uri="http://schemas.openxmlformats.org/presentationml/2006/ole">
            <mc:AlternateContent xmlns:mc="http://schemas.openxmlformats.org/markup-compatibility/2006">
              <mc:Choice xmlns:v="urn:schemas-microsoft-com:vml" Requires="v">
                <p:oleObj name="Equation" r:id="rId3" imgW="1269720" imgH="698400" progId="Equation.DSMT4">
                  <p:embed/>
                </p:oleObj>
              </mc:Choice>
              <mc:Fallback>
                <p:oleObj name="Equation" r:id="rId3" imgW="1269720" imgH="698400" progId="Equation.DSMT4">
                  <p:embed/>
                  <p:pic>
                    <p:nvPicPr>
                      <p:cNvPr id="0" name=""/>
                      <p:cNvPicPr/>
                      <p:nvPr/>
                    </p:nvPicPr>
                    <p:blipFill>
                      <a:blip r:embed="rId4"/>
                      <a:stretch>
                        <a:fillRect/>
                      </a:stretch>
                    </p:blipFill>
                    <p:spPr>
                      <a:xfrm>
                        <a:off x="7306076" y="1467197"/>
                        <a:ext cx="1270000" cy="6985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42578160"/>
              </p:ext>
            </p:extLst>
          </p:nvPr>
        </p:nvGraphicFramePr>
        <p:xfrm>
          <a:off x="6536686" y="2337845"/>
          <a:ext cx="215900" cy="355600"/>
        </p:xfrm>
        <a:graphic>
          <a:graphicData uri="http://schemas.openxmlformats.org/presentationml/2006/ole">
            <mc:AlternateContent xmlns:mc="http://schemas.openxmlformats.org/markup-compatibility/2006">
              <mc:Choice xmlns:v="urn:schemas-microsoft-com:vml" Requires="v">
                <p:oleObj name="Equation" r:id="rId5" imgW="215640" imgH="355320" progId="Equation.DSMT4">
                  <p:embed/>
                </p:oleObj>
              </mc:Choice>
              <mc:Fallback>
                <p:oleObj name="Equation" r:id="rId5" imgW="215640" imgH="355320" progId="Equation.DSMT4">
                  <p:embed/>
                  <p:pic>
                    <p:nvPicPr>
                      <p:cNvPr id="0" name=""/>
                      <p:cNvPicPr/>
                      <p:nvPr/>
                    </p:nvPicPr>
                    <p:blipFill>
                      <a:blip r:embed="rId6"/>
                      <a:stretch>
                        <a:fillRect/>
                      </a:stretch>
                    </p:blipFill>
                    <p:spPr>
                      <a:xfrm>
                        <a:off x="6536686" y="2337845"/>
                        <a:ext cx="215900" cy="355600"/>
                      </a:xfrm>
                      <a:prstGeom prst="rect">
                        <a:avLst/>
                      </a:prstGeom>
                    </p:spPr>
                  </p:pic>
                </p:oleObj>
              </mc:Fallback>
            </mc:AlternateContent>
          </a:graphicData>
        </a:graphic>
      </p:graphicFrame>
      <p:sp>
        <p:nvSpPr>
          <p:cNvPr id="6" name="TextBox 5"/>
          <p:cNvSpPr txBox="1"/>
          <p:nvPr/>
        </p:nvSpPr>
        <p:spPr>
          <a:xfrm>
            <a:off x="7049189" y="2213817"/>
            <a:ext cx="5120640" cy="369332"/>
          </a:xfrm>
          <a:prstGeom prst="rect">
            <a:avLst/>
          </a:prstGeom>
          <a:noFill/>
        </p:spPr>
        <p:txBody>
          <a:bodyPr wrap="square" rtlCol="0">
            <a:spAutoFit/>
          </a:bodyPr>
          <a:lstStyle/>
          <a:p>
            <a:r>
              <a:rPr lang="en-US" dirty="0" err="1"/>
              <a:t>Srednja</a:t>
            </a:r>
            <a:r>
              <a:rPr lang="en-US" dirty="0"/>
              <a:t> </a:t>
            </a:r>
            <a:r>
              <a:rPr lang="en-US" dirty="0" err="1"/>
              <a:t>temperatura</a:t>
            </a:r>
            <a:r>
              <a:rPr lang="en-US" dirty="0"/>
              <a:t> </a:t>
            </a:r>
            <a:r>
              <a:rPr lang="en-US" dirty="0" err="1"/>
              <a:t>fluida</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771316373"/>
              </p:ext>
            </p:extLst>
          </p:nvPr>
        </p:nvGraphicFramePr>
        <p:xfrm>
          <a:off x="6536686" y="2783123"/>
          <a:ext cx="215900" cy="330200"/>
        </p:xfrm>
        <a:graphic>
          <a:graphicData uri="http://schemas.openxmlformats.org/presentationml/2006/ole">
            <mc:AlternateContent xmlns:mc="http://schemas.openxmlformats.org/markup-compatibility/2006">
              <mc:Choice xmlns:v="urn:schemas-microsoft-com:vml" Requires="v">
                <p:oleObj name="Equation" r:id="rId7" imgW="215640" imgH="330120" progId="Equation.DSMT4">
                  <p:embed/>
                </p:oleObj>
              </mc:Choice>
              <mc:Fallback>
                <p:oleObj name="Equation" r:id="rId7" imgW="215640" imgH="330120" progId="Equation.DSMT4">
                  <p:embed/>
                  <p:pic>
                    <p:nvPicPr>
                      <p:cNvPr id="0" name=""/>
                      <p:cNvPicPr/>
                      <p:nvPr/>
                    </p:nvPicPr>
                    <p:blipFill>
                      <a:blip r:embed="rId8"/>
                      <a:stretch>
                        <a:fillRect/>
                      </a:stretch>
                    </p:blipFill>
                    <p:spPr>
                      <a:xfrm>
                        <a:off x="6536686" y="2783123"/>
                        <a:ext cx="215900" cy="330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70528525"/>
              </p:ext>
            </p:extLst>
          </p:nvPr>
        </p:nvGraphicFramePr>
        <p:xfrm>
          <a:off x="6517636" y="3337970"/>
          <a:ext cx="254000" cy="317500"/>
        </p:xfrm>
        <a:graphic>
          <a:graphicData uri="http://schemas.openxmlformats.org/presentationml/2006/ole">
            <mc:AlternateContent xmlns:mc="http://schemas.openxmlformats.org/markup-compatibility/2006">
              <mc:Choice xmlns:v="urn:schemas-microsoft-com:vml" Requires="v">
                <p:oleObj name="Equation" r:id="rId9" imgW="253800" imgH="317160" progId="Equation.DSMT4">
                  <p:embed/>
                </p:oleObj>
              </mc:Choice>
              <mc:Fallback>
                <p:oleObj name="Equation" r:id="rId9" imgW="253800" imgH="317160" progId="Equation.DSMT4">
                  <p:embed/>
                  <p:pic>
                    <p:nvPicPr>
                      <p:cNvPr id="0" name=""/>
                      <p:cNvPicPr/>
                      <p:nvPr/>
                    </p:nvPicPr>
                    <p:blipFill>
                      <a:blip r:embed="rId10"/>
                      <a:stretch>
                        <a:fillRect/>
                      </a:stretch>
                    </p:blipFill>
                    <p:spPr>
                      <a:xfrm>
                        <a:off x="6517636" y="3337970"/>
                        <a:ext cx="254000" cy="317500"/>
                      </a:xfrm>
                      <a:prstGeom prst="rect">
                        <a:avLst/>
                      </a:prstGeom>
                    </p:spPr>
                  </p:pic>
                </p:oleObj>
              </mc:Fallback>
            </mc:AlternateContent>
          </a:graphicData>
        </a:graphic>
      </p:graphicFrame>
      <p:sp>
        <p:nvSpPr>
          <p:cNvPr id="9" name="TextBox 8"/>
          <p:cNvSpPr txBox="1"/>
          <p:nvPr/>
        </p:nvSpPr>
        <p:spPr>
          <a:xfrm>
            <a:off x="7049189" y="2775142"/>
            <a:ext cx="5120640" cy="369332"/>
          </a:xfrm>
          <a:prstGeom prst="rect">
            <a:avLst/>
          </a:prstGeom>
          <a:noFill/>
        </p:spPr>
        <p:txBody>
          <a:bodyPr wrap="square" rtlCol="0">
            <a:spAutoFit/>
          </a:bodyPr>
          <a:lstStyle/>
          <a:p>
            <a:r>
              <a:rPr lang="en-US" dirty="0" err="1"/>
              <a:t>Srednja</a:t>
            </a:r>
            <a:r>
              <a:rPr lang="en-US" dirty="0"/>
              <a:t> </a:t>
            </a:r>
            <a:r>
              <a:rPr lang="en-US" dirty="0" err="1"/>
              <a:t>temperatura</a:t>
            </a:r>
            <a:r>
              <a:rPr lang="sr-Latn-ME" dirty="0"/>
              <a:t> zida bušotine</a:t>
            </a:r>
            <a:endParaRPr lang="en-US" dirty="0"/>
          </a:p>
        </p:txBody>
      </p:sp>
      <p:sp>
        <p:nvSpPr>
          <p:cNvPr id="10" name="TextBox 9"/>
          <p:cNvSpPr txBox="1"/>
          <p:nvPr/>
        </p:nvSpPr>
        <p:spPr>
          <a:xfrm>
            <a:off x="7049189" y="3363744"/>
            <a:ext cx="5120640" cy="646331"/>
          </a:xfrm>
          <a:prstGeom prst="rect">
            <a:avLst/>
          </a:prstGeom>
          <a:noFill/>
        </p:spPr>
        <p:txBody>
          <a:bodyPr wrap="square" rtlCol="0">
            <a:spAutoFit/>
          </a:bodyPr>
          <a:lstStyle/>
          <a:p>
            <a:r>
              <a:rPr lang="en-US" dirty="0" err="1"/>
              <a:t>Toplota</a:t>
            </a:r>
            <a:r>
              <a:rPr lang="en-US" dirty="0"/>
              <a:t> </a:t>
            </a:r>
            <a:r>
              <a:rPr lang="en-US" dirty="0" err="1"/>
              <a:t>koja</a:t>
            </a:r>
            <a:r>
              <a:rPr lang="en-US" dirty="0"/>
              <a:t> se </a:t>
            </a:r>
            <a:r>
              <a:rPr lang="en-US" dirty="0" err="1"/>
              <a:t>ra</a:t>
            </a:r>
            <a:r>
              <a:rPr lang="sr-Latn-ME" dirty="0"/>
              <a:t>z</a:t>
            </a:r>
            <a:r>
              <a:rPr lang="en-US" dirty="0" err="1"/>
              <a:t>mjenjuje</a:t>
            </a:r>
            <a:r>
              <a:rPr lang="en-US" dirty="0"/>
              <a:t> sa </a:t>
            </a:r>
            <a:r>
              <a:rPr lang="en-US" dirty="0" err="1"/>
              <a:t>tlom</a:t>
            </a:r>
            <a:r>
              <a:rPr lang="en-US" dirty="0"/>
              <a:t> </a:t>
            </a:r>
            <a:r>
              <a:rPr lang="en-US" dirty="0" err="1"/>
              <a:t>po</a:t>
            </a:r>
            <a:r>
              <a:rPr lang="en-US" dirty="0"/>
              <a:t> </a:t>
            </a:r>
            <a:r>
              <a:rPr lang="en-US" dirty="0" err="1"/>
              <a:t>jedinici</a:t>
            </a:r>
            <a:r>
              <a:rPr lang="en-US" dirty="0"/>
              <a:t> du</a:t>
            </a:r>
            <a:r>
              <a:rPr lang="sr-Latn-ME" dirty="0"/>
              <a:t>žine W/m</a:t>
            </a:r>
            <a:endParaRPr lang="en-US" dirty="0"/>
          </a:p>
        </p:txBody>
      </p:sp>
      <p:pic>
        <p:nvPicPr>
          <p:cNvPr id="2356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0898" y="2018261"/>
            <a:ext cx="481012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2"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4517" y="4240530"/>
            <a:ext cx="46101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7"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947488"/>
            <a:ext cx="1800000" cy="458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266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lstStyle/>
          <a:p>
            <a:r>
              <a:rPr lang="en-US" dirty="0" err="1"/>
              <a:t>Toplotni</a:t>
            </a:r>
            <a:r>
              <a:rPr lang="en-US" dirty="0"/>
              <a:t> </a:t>
            </a:r>
            <a:r>
              <a:rPr lang="en-US" dirty="0" err="1"/>
              <a:t>otpor</a:t>
            </a:r>
            <a:r>
              <a:rPr lang="en-US" dirty="0"/>
              <a:t> </a:t>
            </a:r>
            <a:r>
              <a:rPr lang="en-US" dirty="0" err="1"/>
              <a:t>cijevi</a:t>
            </a:r>
            <a:endParaRPr lang="en-US" dirty="0"/>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594"/>
          <a:stretch/>
        </p:blipFill>
        <p:spPr bwMode="auto">
          <a:xfrm>
            <a:off x="4858011" y="1725843"/>
            <a:ext cx="7095692"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3093261709"/>
              </p:ext>
            </p:extLst>
          </p:nvPr>
        </p:nvGraphicFramePr>
        <p:xfrm>
          <a:off x="784225" y="1254654"/>
          <a:ext cx="2908300" cy="1320800"/>
        </p:xfrm>
        <a:graphic>
          <a:graphicData uri="http://schemas.openxmlformats.org/presentationml/2006/ole">
            <mc:AlternateContent xmlns:mc="http://schemas.openxmlformats.org/markup-compatibility/2006">
              <mc:Choice xmlns:v="urn:schemas-microsoft-com:vml" Requires="v">
                <p:oleObj name="Equation" r:id="rId4" imgW="2908080" imgH="1320480" progId="Equation.DSMT4">
                  <p:embed/>
                </p:oleObj>
              </mc:Choice>
              <mc:Fallback>
                <p:oleObj name="Equation" r:id="rId4" imgW="2908080" imgH="1320480" progId="Equation.DSMT4">
                  <p:embed/>
                  <p:pic>
                    <p:nvPicPr>
                      <p:cNvPr id="0" name=""/>
                      <p:cNvPicPr/>
                      <p:nvPr/>
                    </p:nvPicPr>
                    <p:blipFill>
                      <a:blip r:embed="rId5"/>
                      <a:stretch>
                        <a:fillRect/>
                      </a:stretch>
                    </p:blipFill>
                    <p:spPr>
                      <a:xfrm>
                        <a:off x="784225" y="1254654"/>
                        <a:ext cx="2908300" cy="13208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790054012"/>
              </p:ext>
            </p:extLst>
          </p:nvPr>
        </p:nvGraphicFramePr>
        <p:xfrm>
          <a:off x="784225" y="2859318"/>
          <a:ext cx="1193800" cy="876300"/>
        </p:xfrm>
        <a:graphic>
          <a:graphicData uri="http://schemas.openxmlformats.org/presentationml/2006/ole">
            <mc:AlternateContent xmlns:mc="http://schemas.openxmlformats.org/markup-compatibility/2006">
              <mc:Choice xmlns:v="urn:schemas-microsoft-com:vml" Requires="v">
                <p:oleObj name="Equation" r:id="rId6" imgW="1193760" imgH="876240" progId="Equation.DSMT4">
                  <p:embed/>
                </p:oleObj>
              </mc:Choice>
              <mc:Fallback>
                <p:oleObj name="Equation" r:id="rId6" imgW="1193760" imgH="876240" progId="Equation.DSMT4">
                  <p:embed/>
                  <p:pic>
                    <p:nvPicPr>
                      <p:cNvPr id="0" name=""/>
                      <p:cNvPicPr/>
                      <p:nvPr/>
                    </p:nvPicPr>
                    <p:blipFill>
                      <a:blip r:embed="rId7"/>
                      <a:stretch>
                        <a:fillRect/>
                      </a:stretch>
                    </p:blipFill>
                    <p:spPr>
                      <a:xfrm>
                        <a:off x="784225" y="2859318"/>
                        <a:ext cx="1193800" cy="8763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8763735"/>
              </p:ext>
            </p:extLst>
          </p:nvPr>
        </p:nvGraphicFramePr>
        <p:xfrm>
          <a:off x="3878626" y="4296502"/>
          <a:ext cx="1257300" cy="266700"/>
        </p:xfrm>
        <a:graphic>
          <a:graphicData uri="http://schemas.openxmlformats.org/presentationml/2006/ole">
            <mc:AlternateContent xmlns:mc="http://schemas.openxmlformats.org/markup-compatibility/2006">
              <mc:Choice xmlns:v="urn:schemas-microsoft-com:vml" Requires="v">
                <p:oleObj name="Equation" r:id="rId8" imgW="1257120" imgH="266400" progId="Equation.DSMT4">
                  <p:embed/>
                </p:oleObj>
              </mc:Choice>
              <mc:Fallback>
                <p:oleObj name="Equation" r:id="rId8" imgW="1257120" imgH="266400" progId="Equation.DSMT4">
                  <p:embed/>
                  <p:pic>
                    <p:nvPicPr>
                      <p:cNvPr id="0" name=""/>
                      <p:cNvPicPr/>
                      <p:nvPr/>
                    </p:nvPicPr>
                    <p:blipFill>
                      <a:blip r:embed="rId9"/>
                      <a:stretch>
                        <a:fillRect/>
                      </a:stretch>
                    </p:blipFill>
                    <p:spPr>
                      <a:xfrm>
                        <a:off x="3878626" y="4296502"/>
                        <a:ext cx="1257300" cy="2667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41553744"/>
              </p:ext>
            </p:extLst>
          </p:nvPr>
        </p:nvGraphicFramePr>
        <p:xfrm>
          <a:off x="3860338" y="5076489"/>
          <a:ext cx="1790700" cy="330200"/>
        </p:xfrm>
        <a:graphic>
          <a:graphicData uri="http://schemas.openxmlformats.org/presentationml/2006/ole">
            <mc:AlternateContent xmlns:mc="http://schemas.openxmlformats.org/markup-compatibility/2006">
              <mc:Choice xmlns:v="urn:schemas-microsoft-com:vml" Requires="v">
                <p:oleObj name="Equation" r:id="rId10" imgW="1790640" imgH="330120" progId="Equation.DSMT4">
                  <p:embed/>
                </p:oleObj>
              </mc:Choice>
              <mc:Fallback>
                <p:oleObj name="Equation" r:id="rId10" imgW="1790640" imgH="330120" progId="Equation.DSMT4">
                  <p:embed/>
                  <p:pic>
                    <p:nvPicPr>
                      <p:cNvPr id="0" name=""/>
                      <p:cNvPicPr/>
                      <p:nvPr/>
                    </p:nvPicPr>
                    <p:blipFill>
                      <a:blip r:embed="rId11"/>
                      <a:stretch>
                        <a:fillRect/>
                      </a:stretch>
                    </p:blipFill>
                    <p:spPr>
                      <a:xfrm>
                        <a:off x="3860338" y="5076489"/>
                        <a:ext cx="1790700" cy="330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98883360"/>
              </p:ext>
            </p:extLst>
          </p:nvPr>
        </p:nvGraphicFramePr>
        <p:xfrm>
          <a:off x="6854698" y="4847889"/>
          <a:ext cx="3835400" cy="787400"/>
        </p:xfrm>
        <a:graphic>
          <a:graphicData uri="http://schemas.openxmlformats.org/presentationml/2006/ole">
            <mc:AlternateContent xmlns:mc="http://schemas.openxmlformats.org/markup-compatibility/2006">
              <mc:Choice xmlns:v="urn:schemas-microsoft-com:vml" Requires="v">
                <p:oleObj name="Equation" r:id="rId12" imgW="3835080" imgH="787320" progId="Equation.DSMT4">
                  <p:embed/>
                </p:oleObj>
              </mc:Choice>
              <mc:Fallback>
                <p:oleObj name="Equation" r:id="rId12" imgW="3835080" imgH="787320" progId="Equation.DSMT4">
                  <p:embed/>
                  <p:pic>
                    <p:nvPicPr>
                      <p:cNvPr id="0" name=""/>
                      <p:cNvPicPr/>
                      <p:nvPr/>
                    </p:nvPicPr>
                    <p:blipFill>
                      <a:blip r:embed="rId13"/>
                      <a:stretch>
                        <a:fillRect/>
                      </a:stretch>
                    </p:blipFill>
                    <p:spPr>
                      <a:xfrm>
                        <a:off x="6854698" y="4847889"/>
                        <a:ext cx="3835400" cy="7874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8420262"/>
              </p:ext>
            </p:extLst>
          </p:nvPr>
        </p:nvGraphicFramePr>
        <p:xfrm>
          <a:off x="7532561" y="6365539"/>
          <a:ext cx="1917700" cy="279400"/>
        </p:xfrm>
        <a:graphic>
          <a:graphicData uri="http://schemas.openxmlformats.org/presentationml/2006/ole">
            <mc:AlternateContent xmlns:mc="http://schemas.openxmlformats.org/markup-compatibility/2006">
              <mc:Choice xmlns:v="urn:schemas-microsoft-com:vml" Requires="v">
                <p:oleObj name="Equation" r:id="rId14" imgW="1917360" imgH="279360" progId="Equation.DSMT4">
                  <p:embed/>
                </p:oleObj>
              </mc:Choice>
              <mc:Fallback>
                <p:oleObj name="Equation" r:id="rId14" imgW="1917360" imgH="279360" progId="Equation.DSMT4">
                  <p:embed/>
                  <p:pic>
                    <p:nvPicPr>
                      <p:cNvPr id="0" name=""/>
                      <p:cNvPicPr/>
                      <p:nvPr/>
                    </p:nvPicPr>
                    <p:blipFill>
                      <a:blip r:embed="rId15"/>
                      <a:stretch>
                        <a:fillRect/>
                      </a:stretch>
                    </p:blipFill>
                    <p:spPr>
                      <a:xfrm>
                        <a:off x="7532561" y="6365539"/>
                        <a:ext cx="1917700" cy="2794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0339678"/>
              </p:ext>
            </p:extLst>
          </p:nvPr>
        </p:nvGraphicFramePr>
        <p:xfrm>
          <a:off x="7303961" y="5892464"/>
          <a:ext cx="2374900" cy="355600"/>
        </p:xfrm>
        <a:graphic>
          <a:graphicData uri="http://schemas.openxmlformats.org/presentationml/2006/ole">
            <mc:AlternateContent xmlns:mc="http://schemas.openxmlformats.org/markup-compatibility/2006">
              <mc:Choice xmlns:v="urn:schemas-microsoft-com:vml" Requires="v">
                <p:oleObj name="Equation" r:id="rId16" imgW="2374560" imgH="355320" progId="Equation.DSMT4">
                  <p:embed/>
                </p:oleObj>
              </mc:Choice>
              <mc:Fallback>
                <p:oleObj name="Equation" r:id="rId16" imgW="2374560" imgH="355320" progId="Equation.DSMT4">
                  <p:embed/>
                  <p:pic>
                    <p:nvPicPr>
                      <p:cNvPr id="0" name=""/>
                      <p:cNvPicPr/>
                      <p:nvPr/>
                    </p:nvPicPr>
                    <p:blipFill>
                      <a:blip r:embed="rId17"/>
                      <a:stretch>
                        <a:fillRect/>
                      </a:stretch>
                    </p:blipFill>
                    <p:spPr>
                      <a:xfrm>
                        <a:off x="7303961" y="5892464"/>
                        <a:ext cx="2374900" cy="355600"/>
                      </a:xfrm>
                      <a:prstGeom prst="rect">
                        <a:avLst/>
                      </a:prstGeom>
                    </p:spPr>
                  </p:pic>
                </p:oleObj>
              </mc:Fallback>
            </mc:AlternateContent>
          </a:graphicData>
        </a:graphic>
      </p:graphicFrame>
      <p:sp>
        <p:nvSpPr>
          <p:cNvPr id="12" name="Content Placeholder 2"/>
          <p:cNvSpPr>
            <a:spLocks noGrp="1"/>
          </p:cNvSpPr>
          <p:nvPr>
            <p:ph idx="1"/>
          </p:nvPr>
        </p:nvSpPr>
        <p:spPr>
          <a:xfrm>
            <a:off x="462597" y="4230354"/>
            <a:ext cx="2889631" cy="605418"/>
          </a:xfrm>
        </p:spPr>
        <p:txBody>
          <a:bodyPr>
            <a:normAutofit/>
          </a:bodyPr>
          <a:lstStyle/>
          <a:p>
            <a:pPr marL="0" indent="0">
              <a:buNone/>
            </a:pPr>
            <a:r>
              <a:rPr lang="sr-Latn-ME" sz="2400" dirty="0"/>
              <a:t>Laminarno strujanje</a:t>
            </a:r>
            <a:endParaRPr lang="en-US" sz="2400" dirty="0"/>
          </a:p>
        </p:txBody>
      </p:sp>
      <p:sp>
        <p:nvSpPr>
          <p:cNvPr id="13" name="Content Placeholder 2"/>
          <p:cNvSpPr txBox="1">
            <a:spLocks/>
          </p:cNvSpPr>
          <p:nvPr/>
        </p:nvSpPr>
        <p:spPr>
          <a:xfrm>
            <a:off x="444308" y="5061884"/>
            <a:ext cx="2889631" cy="605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r-Latn-ME" sz="2400" dirty="0"/>
              <a:t>Turbulentno strujanje</a:t>
            </a:r>
            <a:endParaRPr lang="en-US" sz="2400" dirty="0"/>
          </a:p>
        </p:txBody>
      </p:sp>
    </p:spTree>
    <p:extLst>
      <p:ext uri="{BB962C8B-B14F-4D97-AF65-F5344CB8AC3E}">
        <p14:creationId xmlns:p14="http://schemas.microsoft.com/office/powerpoint/2010/main" val="3530675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lstStyle/>
          <a:p>
            <a:r>
              <a:rPr lang="en-US" dirty="0" err="1"/>
              <a:t>Toplotni</a:t>
            </a:r>
            <a:r>
              <a:rPr lang="en-US" dirty="0"/>
              <a:t> </a:t>
            </a:r>
            <a:r>
              <a:rPr lang="en-US" dirty="0" err="1"/>
              <a:t>otpor</a:t>
            </a:r>
            <a:r>
              <a:rPr lang="en-US" dirty="0"/>
              <a:t> </a:t>
            </a:r>
            <a:r>
              <a:rPr lang="sr-Latn-ME" dirty="0"/>
              <a:t>bušotine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27904204"/>
              </p:ext>
            </p:extLst>
          </p:nvPr>
        </p:nvGraphicFramePr>
        <p:xfrm>
          <a:off x="0" y="1251122"/>
          <a:ext cx="2463800" cy="660400"/>
        </p:xfrm>
        <a:graphic>
          <a:graphicData uri="http://schemas.openxmlformats.org/presentationml/2006/ole">
            <mc:AlternateContent xmlns:mc="http://schemas.openxmlformats.org/markup-compatibility/2006">
              <mc:Choice xmlns:v="urn:schemas-microsoft-com:vml" Requires="v">
                <p:oleObj name="Equation" r:id="rId3" imgW="2463480" imgH="660240" progId="Equation.DSMT4">
                  <p:embed/>
                </p:oleObj>
              </mc:Choice>
              <mc:Fallback>
                <p:oleObj name="Equation" r:id="rId3" imgW="2463480" imgH="660240" progId="Equation.DSMT4">
                  <p:embed/>
                  <p:pic>
                    <p:nvPicPr>
                      <p:cNvPr id="0" name=""/>
                      <p:cNvPicPr/>
                      <p:nvPr/>
                    </p:nvPicPr>
                    <p:blipFill>
                      <a:blip r:embed="rId4"/>
                      <a:stretch>
                        <a:fillRect/>
                      </a:stretch>
                    </p:blipFill>
                    <p:spPr>
                      <a:xfrm>
                        <a:off x="0" y="1251122"/>
                        <a:ext cx="2463800" cy="660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15863121"/>
              </p:ext>
            </p:extLst>
          </p:nvPr>
        </p:nvGraphicFramePr>
        <p:xfrm>
          <a:off x="485142" y="1899919"/>
          <a:ext cx="4394200" cy="863600"/>
        </p:xfrm>
        <a:graphic>
          <a:graphicData uri="http://schemas.openxmlformats.org/presentationml/2006/ole">
            <mc:AlternateContent xmlns:mc="http://schemas.openxmlformats.org/markup-compatibility/2006">
              <mc:Choice xmlns:v="urn:schemas-microsoft-com:vml" Requires="v">
                <p:oleObj name="Equation" r:id="rId5" imgW="4394160" imgH="863280" progId="Equation.DSMT4">
                  <p:embed/>
                </p:oleObj>
              </mc:Choice>
              <mc:Fallback>
                <p:oleObj name="Equation" r:id="rId5" imgW="4394160" imgH="863280" progId="Equation.DSMT4">
                  <p:embed/>
                  <p:pic>
                    <p:nvPicPr>
                      <p:cNvPr id="0" name=""/>
                      <p:cNvPicPr/>
                      <p:nvPr/>
                    </p:nvPicPr>
                    <p:blipFill>
                      <a:blip r:embed="rId6"/>
                      <a:stretch>
                        <a:fillRect/>
                      </a:stretch>
                    </p:blipFill>
                    <p:spPr>
                      <a:xfrm>
                        <a:off x="485142" y="1899919"/>
                        <a:ext cx="4394200" cy="863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92552001"/>
              </p:ext>
            </p:extLst>
          </p:nvPr>
        </p:nvGraphicFramePr>
        <p:xfrm>
          <a:off x="479368" y="2729433"/>
          <a:ext cx="2743200" cy="863600"/>
        </p:xfrm>
        <a:graphic>
          <a:graphicData uri="http://schemas.openxmlformats.org/presentationml/2006/ole">
            <mc:AlternateContent xmlns:mc="http://schemas.openxmlformats.org/markup-compatibility/2006">
              <mc:Choice xmlns:v="urn:schemas-microsoft-com:vml" Requires="v">
                <p:oleObj name="Equation" r:id="rId7" imgW="2743200" imgH="863280" progId="Equation.DSMT4">
                  <p:embed/>
                </p:oleObj>
              </mc:Choice>
              <mc:Fallback>
                <p:oleObj name="Equation" r:id="rId7" imgW="2743200" imgH="863280" progId="Equation.DSMT4">
                  <p:embed/>
                  <p:pic>
                    <p:nvPicPr>
                      <p:cNvPr id="0" name=""/>
                      <p:cNvPicPr/>
                      <p:nvPr/>
                    </p:nvPicPr>
                    <p:blipFill>
                      <a:blip r:embed="rId8"/>
                      <a:stretch>
                        <a:fillRect/>
                      </a:stretch>
                    </p:blipFill>
                    <p:spPr>
                      <a:xfrm>
                        <a:off x="479368" y="2729433"/>
                        <a:ext cx="2743200" cy="8636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56010539"/>
              </p:ext>
            </p:extLst>
          </p:nvPr>
        </p:nvGraphicFramePr>
        <p:xfrm>
          <a:off x="1080899" y="3352191"/>
          <a:ext cx="8001000" cy="1625600"/>
        </p:xfrm>
        <a:graphic>
          <a:graphicData uri="http://schemas.openxmlformats.org/presentationml/2006/ole">
            <mc:AlternateContent xmlns:mc="http://schemas.openxmlformats.org/markup-compatibility/2006">
              <mc:Choice xmlns:v="urn:schemas-microsoft-com:vml" Requires="v">
                <p:oleObj name="Equation" r:id="rId9" imgW="8001000" imgH="1625400" progId="Equation.DSMT4">
                  <p:embed/>
                </p:oleObj>
              </mc:Choice>
              <mc:Fallback>
                <p:oleObj name="Equation" r:id="rId9" imgW="8001000" imgH="1625400" progId="Equation.DSMT4">
                  <p:embed/>
                  <p:pic>
                    <p:nvPicPr>
                      <p:cNvPr id="0" name=""/>
                      <p:cNvPicPr/>
                      <p:nvPr/>
                    </p:nvPicPr>
                    <p:blipFill>
                      <a:blip r:embed="rId10"/>
                      <a:stretch>
                        <a:fillRect/>
                      </a:stretch>
                    </p:blipFill>
                    <p:spPr>
                      <a:xfrm>
                        <a:off x="1080899" y="3352191"/>
                        <a:ext cx="8001000" cy="1625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93205247"/>
              </p:ext>
            </p:extLst>
          </p:nvPr>
        </p:nvGraphicFramePr>
        <p:xfrm>
          <a:off x="1136200" y="4875115"/>
          <a:ext cx="9055100" cy="1625600"/>
        </p:xfrm>
        <a:graphic>
          <a:graphicData uri="http://schemas.openxmlformats.org/presentationml/2006/ole">
            <mc:AlternateContent xmlns:mc="http://schemas.openxmlformats.org/markup-compatibility/2006">
              <mc:Choice xmlns:v="urn:schemas-microsoft-com:vml" Requires="v">
                <p:oleObj name="Equation" r:id="rId11" imgW="9055080" imgH="1625400" progId="Equation.DSMT4">
                  <p:embed/>
                </p:oleObj>
              </mc:Choice>
              <mc:Fallback>
                <p:oleObj name="Equation" r:id="rId11" imgW="9055080" imgH="1625400" progId="Equation.DSMT4">
                  <p:embed/>
                  <p:pic>
                    <p:nvPicPr>
                      <p:cNvPr id="0" name=""/>
                      <p:cNvPicPr/>
                      <p:nvPr/>
                    </p:nvPicPr>
                    <p:blipFill>
                      <a:blip r:embed="rId12"/>
                      <a:stretch>
                        <a:fillRect/>
                      </a:stretch>
                    </p:blipFill>
                    <p:spPr>
                      <a:xfrm>
                        <a:off x="1136200" y="4875115"/>
                        <a:ext cx="9055100" cy="16256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11023306"/>
              </p:ext>
            </p:extLst>
          </p:nvPr>
        </p:nvGraphicFramePr>
        <p:xfrm>
          <a:off x="9783838" y="2412363"/>
          <a:ext cx="1866900" cy="698500"/>
        </p:xfrm>
        <a:graphic>
          <a:graphicData uri="http://schemas.openxmlformats.org/presentationml/2006/ole">
            <mc:AlternateContent xmlns:mc="http://schemas.openxmlformats.org/markup-compatibility/2006">
              <mc:Choice xmlns:v="urn:schemas-microsoft-com:vml" Requires="v">
                <p:oleObj name="Equation" r:id="rId13" imgW="1866600" imgH="698400" progId="Equation.DSMT4">
                  <p:embed/>
                </p:oleObj>
              </mc:Choice>
              <mc:Fallback>
                <p:oleObj name="Equation" r:id="rId13" imgW="1866600" imgH="698400" progId="Equation.DSMT4">
                  <p:embed/>
                  <p:pic>
                    <p:nvPicPr>
                      <p:cNvPr id="0" name=""/>
                      <p:cNvPicPr/>
                      <p:nvPr/>
                    </p:nvPicPr>
                    <p:blipFill>
                      <a:blip r:embed="rId14"/>
                      <a:stretch>
                        <a:fillRect/>
                      </a:stretch>
                    </p:blipFill>
                    <p:spPr>
                      <a:xfrm>
                        <a:off x="9783838" y="2412363"/>
                        <a:ext cx="1866900" cy="6985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21967034"/>
              </p:ext>
            </p:extLst>
          </p:nvPr>
        </p:nvGraphicFramePr>
        <p:xfrm>
          <a:off x="9969327" y="3244850"/>
          <a:ext cx="1397000" cy="368300"/>
        </p:xfrm>
        <a:graphic>
          <a:graphicData uri="http://schemas.openxmlformats.org/presentationml/2006/ole">
            <mc:AlternateContent xmlns:mc="http://schemas.openxmlformats.org/markup-compatibility/2006">
              <mc:Choice xmlns:v="urn:schemas-microsoft-com:vml" Requires="v">
                <p:oleObj name="Equation" r:id="rId15" imgW="1396800" imgH="368280" progId="Equation.DSMT4">
                  <p:embed/>
                </p:oleObj>
              </mc:Choice>
              <mc:Fallback>
                <p:oleObj name="Equation" r:id="rId15" imgW="1396800" imgH="368280" progId="Equation.DSMT4">
                  <p:embed/>
                  <p:pic>
                    <p:nvPicPr>
                      <p:cNvPr id="0" name=""/>
                      <p:cNvPicPr/>
                      <p:nvPr/>
                    </p:nvPicPr>
                    <p:blipFill>
                      <a:blip r:embed="rId16"/>
                      <a:stretch>
                        <a:fillRect/>
                      </a:stretch>
                    </p:blipFill>
                    <p:spPr>
                      <a:xfrm>
                        <a:off x="9969327" y="3244850"/>
                        <a:ext cx="1397000" cy="3683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078477334"/>
              </p:ext>
            </p:extLst>
          </p:nvPr>
        </p:nvGraphicFramePr>
        <p:xfrm>
          <a:off x="9979833" y="3902248"/>
          <a:ext cx="1841500" cy="749300"/>
        </p:xfrm>
        <a:graphic>
          <a:graphicData uri="http://schemas.openxmlformats.org/presentationml/2006/ole">
            <mc:AlternateContent xmlns:mc="http://schemas.openxmlformats.org/markup-compatibility/2006">
              <mc:Choice xmlns:v="urn:schemas-microsoft-com:vml" Requires="v">
                <p:oleObj name="Equation" r:id="rId17" imgW="1841400" imgH="749160" progId="Equation.DSMT4">
                  <p:embed/>
                </p:oleObj>
              </mc:Choice>
              <mc:Fallback>
                <p:oleObj name="Equation" r:id="rId17" imgW="1841400" imgH="749160" progId="Equation.DSMT4">
                  <p:embed/>
                  <p:pic>
                    <p:nvPicPr>
                      <p:cNvPr id="0" name=""/>
                      <p:cNvPicPr/>
                      <p:nvPr/>
                    </p:nvPicPr>
                    <p:blipFill>
                      <a:blip r:embed="rId18"/>
                      <a:stretch>
                        <a:fillRect/>
                      </a:stretch>
                    </p:blipFill>
                    <p:spPr>
                      <a:xfrm>
                        <a:off x="9979833" y="3902248"/>
                        <a:ext cx="1841500" cy="749300"/>
                      </a:xfrm>
                      <a:prstGeom prst="rect">
                        <a:avLst/>
                      </a:prstGeom>
                    </p:spPr>
                  </p:pic>
                </p:oleObj>
              </mc:Fallback>
            </mc:AlternateContent>
          </a:graphicData>
        </a:graphic>
      </p:graphicFrame>
      <p:pic>
        <p:nvPicPr>
          <p:cNvPr id="25616" name="Picture 16" descr="Schematic diagram of A-A cross-section view in Figure 1 (color figure... |  Download Scientific Diagra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41262" y="1404577"/>
            <a:ext cx="1799999" cy="180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0" y="796722"/>
            <a:ext cx="12192000" cy="461665"/>
          </a:xfrm>
          <a:prstGeom prst="rect">
            <a:avLst/>
          </a:prstGeom>
          <a:noFill/>
        </p:spPr>
        <p:txBody>
          <a:bodyPr wrap="square" rtlCol="0">
            <a:spAutoFit/>
          </a:bodyPr>
          <a:lstStyle/>
          <a:p>
            <a:r>
              <a:rPr lang="en-US" sz="2400" dirty="0" err="1"/>
              <a:t>Apriksimacija</a:t>
            </a:r>
            <a:r>
              <a:rPr lang="en-US" sz="2400" dirty="0"/>
              <a:t> </a:t>
            </a:r>
            <a:r>
              <a:rPr lang="en-US" sz="2400" dirty="0" err="1"/>
              <a:t>toplotnog</a:t>
            </a:r>
            <a:r>
              <a:rPr lang="en-US" sz="2400" dirty="0"/>
              <a:t> </a:t>
            </a:r>
            <a:r>
              <a:rPr lang="en-US" sz="2400" dirty="0" err="1"/>
              <a:t>otpora</a:t>
            </a:r>
            <a:r>
              <a:rPr lang="en-US" sz="2400" dirty="0"/>
              <a:t> </a:t>
            </a:r>
            <a:r>
              <a:rPr lang="en-US" sz="2400" dirty="0" err="1"/>
              <a:t>za</a:t>
            </a:r>
            <a:r>
              <a:rPr lang="en-US" sz="2400" dirty="0"/>
              <a:t> </a:t>
            </a:r>
            <a:r>
              <a:rPr lang="en-US" sz="2400" dirty="0" err="1"/>
              <a:t>bu</a:t>
            </a:r>
            <a:r>
              <a:rPr lang="sr-Latn-ME" sz="2400" dirty="0"/>
              <a:t>š</a:t>
            </a:r>
            <a:r>
              <a:rPr lang="en-US" sz="2400" dirty="0" err="1"/>
              <a:t>otinu</a:t>
            </a:r>
            <a:r>
              <a:rPr lang="en-US" sz="2400" dirty="0"/>
              <a:t> sa </a:t>
            </a:r>
            <a:r>
              <a:rPr lang="en-US" sz="2400" dirty="0" err="1"/>
              <a:t>jednom</a:t>
            </a:r>
            <a:r>
              <a:rPr lang="en-US" sz="2400" dirty="0"/>
              <a:t> U-</a:t>
            </a:r>
            <a:r>
              <a:rPr lang="en-US" sz="2400" dirty="0" err="1"/>
              <a:t>cijevi</a:t>
            </a:r>
            <a:r>
              <a:rPr lang="sr-Latn-ME" sz="2400" dirty="0"/>
              <a:t> (</a:t>
            </a:r>
            <a:r>
              <a:rPr lang="en-US" sz="2400" dirty="0"/>
              <a:t>Liu </a:t>
            </a:r>
            <a:r>
              <a:rPr lang="en-US" sz="2400" dirty="0" err="1"/>
              <a:t>i</a:t>
            </a:r>
            <a:r>
              <a:rPr lang="en-US" sz="2400" dirty="0"/>
              <a:t> </a:t>
            </a:r>
            <a:r>
              <a:rPr lang="en-US" sz="2400" dirty="0" err="1"/>
              <a:t>Hellstrom</a:t>
            </a:r>
            <a:r>
              <a:rPr lang="sr-Latn-ME" sz="2400" dirty="0"/>
              <a:t>, </a:t>
            </a:r>
            <a:r>
              <a:rPr lang="en-US" sz="2400" dirty="0"/>
              <a:t>2006)</a:t>
            </a:r>
          </a:p>
        </p:txBody>
      </p:sp>
    </p:spTree>
    <p:extLst>
      <p:ext uri="{BB962C8B-B14F-4D97-AF65-F5344CB8AC3E}">
        <p14:creationId xmlns:p14="http://schemas.microsoft.com/office/powerpoint/2010/main" val="1935815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lstStyle/>
          <a:p>
            <a:r>
              <a:rPr lang="en-US" dirty="0"/>
              <a:t>Test </a:t>
            </a:r>
            <a:r>
              <a:rPr lang="en-US" dirty="0" err="1"/>
              <a:t>toplotnog</a:t>
            </a:r>
            <a:r>
              <a:rPr lang="en-US" dirty="0"/>
              <a:t> </a:t>
            </a:r>
            <a:r>
              <a:rPr lang="en-US" dirty="0" err="1"/>
              <a:t>odziva</a:t>
            </a:r>
            <a:endParaRPr lang="en-US" dirty="0"/>
          </a:p>
        </p:txBody>
      </p:sp>
      <p:sp>
        <p:nvSpPr>
          <p:cNvPr id="3" name="Content Placeholder 2"/>
          <p:cNvSpPr>
            <a:spLocks noGrp="1"/>
          </p:cNvSpPr>
          <p:nvPr>
            <p:ph idx="1"/>
          </p:nvPr>
        </p:nvSpPr>
        <p:spPr>
          <a:xfrm>
            <a:off x="7304188" y="893648"/>
            <a:ext cx="4887812" cy="5946351"/>
          </a:xfrm>
        </p:spPr>
        <p:txBody>
          <a:bodyPr>
            <a:noAutofit/>
          </a:bodyPr>
          <a:lstStyle/>
          <a:p>
            <a:r>
              <a:rPr lang="sr-Latn-ME" sz="2400" dirty="0"/>
              <a:t>Test toplotnog odziva je metoda za određivanje toplotne provodljivosti tla.</a:t>
            </a:r>
          </a:p>
          <a:p>
            <a:r>
              <a:rPr lang="sr-Latn-ME" sz="2400" dirty="0"/>
              <a:t>Fluid koji cirkuliše kroz U cijev se zagrijava konstantnim toplotnim fluksom (električni grijač).</a:t>
            </a:r>
          </a:p>
          <a:p>
            <a:r>
              <a:rPr lang="sr-Latn-ME" sz="2400" dirty="0"/>
              <a:t>Mjere se temperatura fluida na ulazu i izlazu iz U-cijevi, snaga grijača i protok fluida.</a:t>
            </a:r>
          </a:p>
          <a:p>
            <a:r>
              <a:rPr lang="sr-Latn-ME" sz="2400" dirty="0"/>
              <a:t>Trajanje testa minimum 40 h.</a:t>
            </a:r>
          </a:p>
          <a:p>
            <a:r>
              <a:rPr lang="sr-Latn-ME" sz="2400" dirty="0"/>
              <a:t>Prije samog testa, fluid cirkuliše kroz cijevi bez uključenog grijača u cilju određivanja neporemećene temperature tzla</a:t>
            </a:r>
          </a:p>
          <a:p>
            <a:pPr marL="0" indent="0">
              <a:buNone/>
            </a:pPr>
            <a:endParaRPr lang="en-US" sz="24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0000"/>
            <a:ext cx="3935816"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124" y="3339941"/>
            <a:ext cx="5040000" cy="340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924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89"/>
            <a:ext cx="12192000" cy="720000"/>
          </a:xfrm>
        </p:spPr>
        <p:txBody>
          <a:bodyPr/>
          <a:lstStyle/>
          <a:p>
            <a:endParaRPr lang="en-US" dirty="0"/>
          </a:p>
        </p:txBody>
      </p:sp>
      <p:sp>
        <p:nvSpPr>
          <p:cNvPr id="3" name="Content Placeholder 2"/>
          <p:cNvSpPr>
            <a:spLocks noGrp="1"/>
          </p:cNvSpPr>
          <p:nvPr>
            <p:ph idx="1"/>
          </p:nvPr>
        </p:nvSpPr>
        <p:spPr>
          <a:xfrm>
            <a:off x="0" y="860085"/>
            <a:ext cx="12192000" cy="1310238"/>
          </a:xfrm>
        </p:spPr>
        <p:txBody>
          <a:bodyPr>
            <a:normAutofit lnSpcReduction="10000"/>
          </a:bodyPr>
          <a:lstStyle/>
          <a:p>
            <a:pPr marL="0" indent="0">
              <a:buNone/>
            </a:pPr>
            <a:r>
              <a:rPr lang="sr-Latn-ME" sz="2400" dirty="0"/>
              <a:t>Određivanje toplotne provodljivosti la na osnovu testa toplotnog odziva:</a:t>
            </a:r>
          </a:p>
          <a:p>
            <a:r>
              <a:rPr lang="sr-Latn-ME" sz="2400" dirty="0"/>
              <a:t>Grafička metoda</a:t>
            </a:r>
          </a:p>
          <a:p>
            <a:r>
              <a:rPr lang="sr-Latn-ME" sz="2400" dirty="0"/>
              <a:t>Metoda inverznog modeliranja</a:t>
            </a:r>
            <a:endParaRPr lang="en-US" sz="2400"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16" y="2137967"/>
            <a:ext cx="4320000" cy="3188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3282995085"/>
              </p:ext>
            </p:extLst>
          </p:nvPr>
        </p:nvGraphicFramePr>
        <p:xfrm>
          <a:off x="9196789" y="3225800"/>
          <a:ext cx="2400300" cy="406400"/>
        </p:xfrm>
        <a:graphic>
          <a:graphicData uri="http://schemas.openxmlformats.org/presentationml/2006/ole">
            <mc:AlternateContent xmlns:mc="http://schemas.openxmlformats.org/markup-compatibility/2006">
              <mc:Choice xmlns:v="urn:schemas-microsoft-com:vml" Requires="v">
                <p:oleObj name="Equation" r:id="rId4" imgW="2400120" imgH="406080" progId="Equation.DSMT4">
                  <p:embed/>
                </p:oleObj>
              </mc:Choice>
              <mc:Fallback>
                <p:oleObj name="Equation" r:id="rId4" imgW="2400120" imgH="406080" progId="Equation.DSMT4">
                  <p:embed/>
                  <p:pic>
                    <p:nvPicPr>
                      <p:cNvPr id="0" name=""/>
                      <p:cNvPicPr/>
                      <p:nvPr/>
                    </p:nvPicPr>
                    <p:blipFill>
                      <a:blip r:embed="rId5"/>
                      <a:stretch>
                        <a:fillRect/>
                      </a:stretch>
                    </p:blipFill>
                    <p:spPr>
                      <a:xfrm>
                        <a:off x="9196789" y="3225800"/>
                        <a:ext cx="2400300" cy="406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773265537"/>
              </p:ext>
            </p:extLst>
          </p:nvPr>
        </p:nvGraphicFramePr>
        <p:xfrm>
          <a:off x="3441416" y="5931915"/>
          <a:ext cx="1143000" cy="736600"/>
        </p:xfrm>
        <a:graphic>
          <a:graphicData uri="http://schemas.openxmlformats.org/presentationml/2006/ole">
            <mc:AlternateContent xmlns:mc="http://schemas.openxmlformats.org/markup-compatibility/2006">
              <mc:Choice xmlns:v="urn:schemas-microsoft-com:vml" Requires="v">
                <p:oleObj name="Equation" r:id="rId6" imgW="1143000" imgH="736560" progId="Equation.DSMT4">
                  <p:embed/>
                </p:oleObj>
              </mc:Choice>
              <mc:Fallback>
                <p:oleObj name="Equation" r:id="rId6" imgW="1143000" imgH="736560" progId="Equation.DSMT4">
                  <p:embed/>
                  <p:pic>
                    <p:nvPicPr>
                      <p:cNvPr id="0" name=""/>
                      <p:cNvPicPr/>
                      <p:nvPr/>
                    </p:nvPicPr>
                    <p:blipFill>
                      <a:blip r:embed="rId7"/>
                      <a:stretch>
                        <a:fillRect/>
                      </a:stretch>
                    </p:blipFill>
                    <p:spPr>
                      <a:xfrm>
                        <a:off x="3441416" y="5931915"/>
                        <a:ext cx="1143000" cy="736600"/>
                      </a:xfrm>
                      <a:prstGeom prst="rect">
                        <a:avLst/>
                      </a:prstGeom>
                    </p:spPr>
                  </p:pic>
                </p:oleObj>
              </mc:Fallback>
            </mc:AlternateContent>
          </a:graphicData>
        </a:graphic>
      </p:graphicFrame>
      <p:pic>
        <p:nvPicPr>
          <p:cNvPr id="286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9909" y="2137967"/>
            <a:ext cx="4032000" cy="318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Object 5"/>
          <p:cNvGraphicFramePr>
            <a:graphicFrameLocks noChangeAspect="1"/>
          </p:cNvGraphicFramePr>
          <p:nvPr>
            <p:extLst>
              <p:ext uri="{D42A27DB-BD31-4B8C-83A1-F6EECF244321}">
                <p14:modId xmlns:p14="http://schemas.microsoft.com/office/powerpoint/2010/main" val="494120895"/>
              </p:ext>
            </p:extLst>
          </p:nvPr>
        </p:nvGraphicFramePr>
        <p:xfrm>
          <a:off x="6292525" y="5902135"/>
          <a:ext cx="1143000" cy="736600"/>
        </p:xfrm>
        <a:graphic>
          <a:graphicData uri="http://schemas.openxmlformats.org/presentationml/2006/ole">
            <mc:AlternateContent xmlns:mc="http://schemas.openxmlformats.org/markup-compatibility/2006">
              <mc:Choice xmlns:v="urn:schemas-microsoft-com:vml" Requires="v">
                <p:oleObj name="Equation" r:id="rId9" imgW="1143000" imgH="736560" progId="Equation.DSMT4">
                  <p:embed/>
                </p:oleObj>
              </mc:Choice>
              <mc:Fallback>
                <p:oleObj name="Equation" r:id="rId9" imgW="1143000" imgH="736560" progId="Equation.DSMT4">
                  <p:embed/>
                  <p:pic>
                    <p:nvPicPr>
                      <p:cNvPr id="0" name=""/>
                      <p:cNvPicPr/>
                      <p:nvPr/>
                    </p:nvPicPr>
                    <p:blipFill>
                      <a:blip r:embed="rId10"/>
                      <a:stretch>
                        <a:fillRect/>
                      </a:stretch>
                    </p:blipFill>
                    <p:spPr>
                      <a:xfrm>
                        <a:off x="6292525" y="5902135"/>
                        <a:ext cx="1143000" cy="736600"/>
                      </a:xfrm>
                      <a:prstGeom prst="rect">
                        <a:avLst/>
                      </a:prstGeom>
                    </p:spPr>
                  </p:pic>
                </p:oleObj>
              </mc:Fallback>
            </mc:AlternateContent>
          </a:graphicData>
        </a:graphic>
      </p:graphicFrame>
      <p:sp>
        <p:nvSpPr>
          <p:cNvPr id="9" name="Content Placeholder 2"/>
          <p:cNvSpPr txBox="1">
            <a:spLocks/>
          </p:cNvSpPr>
          <p:nvPr/>
        </p:nvSpPr>
        <p:spPr>
          <a:xfrm>
            <a:off x="0" y="5496354"/>
            <a:ext cx="12192000" cy="1310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r-Latn-ME" sz="2400" dirty="0"/>
              <a:t>Korišćenjem rješenja za linijski izvor beskonačne dužine, pokazuje se da je</a:t>
            </a:r>
            <a:endParaRPr lang="en-US" sz="2400" dirty="0"/>
          </a:p>
        </p:txBody>
      </p:sp>
      <p:sp>
        <p:nvSpPr>
          <p:cNvPr id="7" name="Right Arrow 6"/>
          <p:cNvSpPr/>
          <p:nvPr/>
        </p:nvSpPr>
        <p:spPr>
          <a:xfrm>
            <a:off x="4729909" y="6151473"/>
            <a:ext cx="1263267" cy="337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662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normAutofit/>
          </a:bodyPr>
          <a:lstStyle/>
          <a:p>
            <a:r>
              <a:rPr lang="sr-Latn-ME" dirty="0"/>
              <a:t>Promjenljivost toplotnog opterećenja</a:t>
            </a:r>
            <a:endParaRPr lang="en-US" dirty="0"/>
          </a:p>
        </p:txBody>
      </p:sp>
      <p:sp>
        <p:nvSpPr>
          <p:cNvPr id="3" name="Content Placeholder 2"/>
          <p:cNvSpPr>
            <a:spLocks noGrp="1"/>
          </p:cNvSpPr>
          <p:nvPr>
            <p:ph idx="1"/>
          </p:nvPr>
        </p:nvSpPr>
        <p:spPr>
          <a:xfrm>
            <a:off x="0" y="869055"/>
            <a:ext cx="12192000" cy="849945"/>
          </a:xfrm>
        </p:spPr>
        <p:txBody>
          <a:bodyPr>
            <a:normAutofit/>
          </a:bodyPr>
          <a:lstStyle/>
          <a:p>
            <a:r>
              <a:rPr lang="sr-Latn-ME" sz="2400" dirty="0"/>
              <a:t>Kada su poznate g-funkcije (funkcije odziva), onda se odziv za bilo koje toplotno opterećenje tla, promjenljivo u vremenu može dobiti vremenskom superpozicijom</a:t>
            </a:r>
            <a:endParaRPr lang="en-US" sz="2400"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9000"/>
            <a:ext cx="5040000" cy="319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2771853842"/>
              </p:ext>
            </p:extLst>
          </p:nvPr>
        </p:nvGraphicFramePr>
        <p:xfrm>
          <a:off x="5376971" y="2244725"/>
          <a:ext cx="901700" cy="393700"/>
        </p:xfrm>
        <a:graphic>
          <a:graphicData uri="http://schemas.openxmlformats.org/presentationml/2006/ole">
            <mc:AlternateContent xmlns:mc="http://schemas.openxmlformats.org/markup-compatibility/2006">
              <mc:Choice xmlns:v="urn:schemas-microsoft-com:vml" Requires="v">
                <p:oleObj name="Equation" r:id="rId4" imgW="901440" imgH="393480" progId="Equation.DSMT4">
                  <p:embed/>
                </p:oleObj>
              </mc:Choice>
              <mc:Fallback>
                <p:oleObj name="Equation" r:id="rId4" imgW="901440" imgH="393480" progId="Equation.DSMT4">
                  <p:embed/>
                  <p:pic>
                    <p:nvPicPr>
                      <p:cNvPr id="0" name=""/>
                      <p:cNvPicPr/>
                      <p:nvPr/>
                    </p:nvPicPr>
                    <p:blipFill>
                      <a:blip r:embed="rId5"/>
                      <a:stretch>
                        <a:fillRect/>
                      </a:stretch>
                    </p:blipFill>
                    <p:spPr>
                      <a:xfrm>
                        <a:off x="5376971" y="2244725"/>
                        <a:ext cx="901700" cy="3937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67757124"/>
              </p:ext>
            </p:extLst>
          </p:nvPr>
        </p:nvGraphicFramePr>
        <p:xfrm>
          <a:off x="5399632" y="3035300"/>
          <a:ext cx="1473200" cy="393700"/>
        </p:xfrm>
        <a:graphic>
          <a:graphicData uri="http://schemas.openxmlformats.org/presentationml/2006/ole">
            <mc:AlternateContent xmlns:mc="http://schemas.openxmlformats.org/markup-compatibility/2006">
              <mc:Choice xmlns:v="urn:schemas-microsoft-com:vml" Requires="v">
                <p:oleObj name="Equation" r:id="rId6" imgW="1473120" imgH="393480" progId="Equation.DSMT4">
                  <p:embed/>
                </p:oleObj>
              </mc:Choice>
              <mc:Fallback>
                <p:oleObj name="Equation" r:id="rId6" imgW="1473120" imgH="393480" progId="Equation.DSMT4">
                  <p:embed/>
                  <p:pic>
                    <p:nvPicPr>
                      <p:cNvPr id="0" name=""/>
                      <p:cNvPicPr/>
                      <p:nvPr/>
                    </p:nvPicPr>
                    <p:blipFill>
                      <a:blip r:embed="rId7"/>
                      <a:stretch>
                        <a:fillRect/>
                      </a:stretch>
                    </p:blipFill>
                    <p:spPr>
                      <a:xfrm>
                        <a:off x="5399632" y="3035300"/>
                        <a:ext cx="1473200" cy="3937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477860664"/>
              </p:ext>
            </p:extLst>
          </p:nvPr>
        </p:nvGraphicFramePr>
        <p:xfrm>
          <a:off x="5399632" y="3603701"/>
          <a:ext cx="1473200" cy="393700"/>
        </p:xfrm>
        <a:graphic>
          <a:graphicData uri="http://schemas.openxmlformats.org/presentationml/2006/ole">
            <mc:AlternateContent xmlns:mc="http://schemas.openxmlformats.org/markup-compatibility/2006">
              <mc:Choice xmlns:v="urn:schemas-microsoft-com:vml" Requires="v">
                <p:oleObj name="Equation" r:id="rId8" imgW="1473120" imgH="393480" progId="Equation.DSMT4">
                  <p:embed/>
                </p:oleObj>
              </mc:Choice>
              <mc:Fallback>
                <p:oleObj name="Equation" r:id="rId8" imgW="1473120" imgH="393480" progId="Equation.DSMT4">
                  <p:embed/>
                  <p:pic>
                    <p:nvPicPr>
                      <p:cNvPr id="0" name=""/>
                      <p:cNvPicPr/>
                      <p:nvPr/>
                    </p:nvPicPr>
                    <p:blipFill>
                      <a:blip r:embed="rId9"/>
                      <a:stretch>
                        <a:fillRect/>
                      </a:stretch>
                    </p:blipFill>
                    <p:spPr>
                      <a:xfrm>
                        <a:off x="5399632" y="3603701"/>
                        <a:ext cx="1473200" cy="3937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05659149"/>
              </p:ext>
            </p:extLst>
          </p:nvPr>
        </p:nvGraphicFramePr>
        <p:xfrm>
          <a:off x="5399632" y="4175584"/>
          <a:ext cx="1498600" cy="393700"/>
        </p:xfrm>
        <a:graphic>
          <a:graphicData uri="http://schemas.openxmlformats.org/presentationml/2006/ole">
            <mc:AlternateContent xmlns:mc="http://schemas.openxmlformats.org/markup-compatibility/2006">
              <mc:Choice xmlns:v="urn:schemas-microsoft-com:vml" Requires="v">
                <p:oleObj name="Equation" r:id="rId10" imgW="1498320" imgH="393480" progId="Equation.DSMT4">
                  <p:embed/>
                </p:oleObj>
              </mc:Choice>
              <mc:Fallback>
                <p:oleObj name="Equation" r:id="rId10" imgW="1498320" imgH="393480" progId="Equation.DSMT4">
                  <p:embed/>
                  <p:pic>
                    <p:nvPicPr>
                      <p:cNvPr id="0" name=""/>
                      <p:cNvPicPr/>
                      <p:nvPr/>
                    </p:nvPicPr>
                    <p:blipFill>
                      <a:blip r:embed="rId11"/>
                      <a:stretch>
                        <a:fillRect/>
                      </a:stretch>
                    </p:blipFill>
                    <p:spPr>
                      <a:xfrm>
                        <a:off x="5399632" y="4175584"/>
                        <a:ext cx="1498600" cy="393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24388451"/>
              </p:ext>
            </p:extLst>
          </p:nvPr>
        </p:nvGraphicFramePr>
        <p:xfrm>
          <a:off x="3981450" y="5829300"/>
          <a:ext cx="3784600" cy="723900"/>
        </p:xfrm>
        <a:graphic>
          <a:graphicData uri="http://schemas.openxmlformats.org/presentationml/2006/ole">
            <mc:AlternateContent xmlns:mc="http://schemas.openxmlformats.org/markup-compatibility/2006">
              <mc:Choice xmlns:v="urn:schemas-microsoft-com:vml" Requires="v">
                <p:oleObj name="Equation" r:id="rId12" imgW="3784320" imgH="723600" progId="Equation.DSMT4">
                  <p:embed/>
                </p:oleObj>
              </mc:Choice>
              <mc:Fallback>
                <p:oleObj name="Equation" r:id="rId12" imgW="3784320" imgH="723600" progId="Equation.DSMT4">
                  <p:embed/>
                  <p:pic>
                    <p:nvPicPr>
                      <p:cNvPr id="0" name=""/>
                      <p:cNvPicPr/>
                      <p:nvPr/>
                    </p:nvPicPr>
                    <p:blipFill>
                      <a:blip r:embed="rId13"/>
                      <a:stretch>
                        <a:fillRect/>
                      </a:stretch>
                    </p:blipFill>
                    <p:spPr>
                      <a:xfrm>
                        <a:off x="3981450" y="5829300"/>
                        <a:ext cx="3784600" cy="723900"/>
                      </a:xfrm>
                      <a:prstGeom prst="rect">
                        <a:avLst/>
                      </a:prstGeom>
                    </p:spPr>
                  </p:pic>
                </p:oleObj>
              </mc:Fallback>
            </mc:AlternateContent>
          </a:graphicData>
        </a:graphic>
      </p:graphicFrame>
      <p:sp>
        <p:nvSpPr>
          <p:cNvPr id="10" name="TextBox 9"/>
          <p:cNvSpPr txBox="1"/>
          <p:nvPr/>
        </p:nvSpPr>
        <p:spPr>
          <a:xfrm>
            <a:off x="0" y="5220393"/>
            <a:ext cx="12192000" cy="461665"/>
          </a:xfrm>
          <a:prstGeom prst="rect">
            <a:avLst/>
          </a:prstGeom>
          <a:noFill/>
        </p:spPr>
        <p:txBody>
          <a:bodyPr wrap="square" rtlCol="0">
            <a:spAutoFit/>
          </a:bodyPr>
          <a:lstStyle/>
          <a:p>
            <a:r>
              <a:rPr lang="en-US" sz="2400" dirty="0" err="1"/>
              <a:t>Temperatura</a:t>
            </a:r>
            <a:r>
              <a:rPr lang="en-US" sz="2400" dirty="0"/>
              <a:t> </a:t>
            </a:r>
            <a:r>
              <a:rPr lang="en-US" sz="2400" dirty="0" err="1"/>
              <a:t>na</a:t>
            </a:r>
            <a:r>
              <a:rPr lang="en-US" sz="2400" dirty="0"/>
              <a:t> </a:t>
            </a:r>
            <a:r>
              <a:rPr lang="en-US" sz="2400" dirty="0" err="1"/>
              <a:t>radijusu</a:t>
            </a:r>
            <a:r>
              <a:rPr lang="en-US" sz="2400" dirty="0"/>
              <a:t> </a:t>
            </a:r>
            <a:r>
              <a:rPr lang="en-US" sz="2400" i="1" dirty="0"/>
              <a:t>r</a:t>
            </a:r>
            <a:r>
              <a:rPr lang="en-US" sz="2400" dirty="0"/>
              <a:t> od </a:t>
            </a:r>
            <a:r>
              <a:rPr lang="en-US" sz="2400" dirty="0" err="1"/>
              <a:t>bu</a:t>
            </a:r>
            <a:r>
              <a:rPr lang="sr-Latn-ME" sz="2400" dirty="0"/>
              <a:t>š</a:t>
            </a:r>
            <a:r>
              <a:rPr lang="en-US" sz="2400" dirty="0" err="1"/>
              <a:t>otine</a:t>
            </a:r>
            <a:r>
              <a:rPr lang="en-US" sz="2400" dirty="0"/>
              <a:t> se </a:t>
            </a:r>
            <a:r>
              <a:rPr lang="en-US" sz="2400" dirty="0" err="1"/>
              <a:t>dobija</a:t>
            </a:r>
            <a:r>
              <a:rPr lang="en-US" sz="2400" dirty="0"/>
              <a:t> </a:t>
            </a:r>
            <a:r>
              <a:rPr lang="sr-Latn-ME" sz="2400" dirty="0"/>
              <a:t>vremenskom </a:t>
            </a:r>
            <a:r>
              <a:rPr lang="en-US" sz="2400" dirty="0" err="1"/>
              <a:t>superpozicijom</a:t>
            </a:r>
            <a:endParaRPr lang="en-US" sz="2400" dirty="0"/>
          </a:p>
        </p:txBody>
      </p:sp>
      <p:sp>
        <p:nvSpPr>
          <p:cNvPr id="12" name="Content Placeholder 2"/>
          <p:cNvSpPr txBox="1">
            <a:spLocks/>
          </p:cNvSpPr>
          <p:nvPr/>
        </p:nvSpPr>
        <p:spPr>
          <a:xfrm>
            <a:off x="7061807" y="2275268"/>
            <a:ext cx="5130194" cy="424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r-Latn-ME" sz="2400" dirty="0"/>
              <a:t>Aktivan tokom sva četiri intervala</a:t>
            </a:r>
            <a:endParaRPr lang="en-US" sz="2400" dirty="0"/>
          </a:p>
        </p:txBody>
      </p:sp>
      <p:sp>
        <p:nvSpPr>
          <p:cNvPr id="13" name="Content Placeholder 2"/>
          <p:cNvSpPr txBox="1">
            <a:spLocks/>
          </p:cNvSpPr>
          <p:nvPr/>
        </p:nvSpPr>
        <p:spPr>
          <a:xfrm>
            <a:off x="7061807" y="2981265"/>
            <a:ext cx="5130194" cy="424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r-Latn-ME" sz="2400" dirty="0"/>
              <a:t>Aktivan tokom naredna tri intervala</a:t>
            </a:r>
            <a:endParaRPr lang="en-US" sz="2400" dirty="0"/>
          </a:p>
        </p:txBody>
      </p:sp>
      <p:sp>
        <p:nvSpPr>
          <p:cNvPr id="14" name="Content Placeholder 2"/>
          <p:cNvSpPr txBox="1">
            <a:spLocks/>
          </p:cNvSpPr>
          <p:nvPr/>
        </p:nvSpPr>
        <p:spPr>
          <a:xfrm>
            <a:off x="7061807" y="3585356"/>
            <a:ext cx="5130194" cy="424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r-Latn-ME" sz="2400" dirty="0"/>
              <a:t>Aktivan tokom naredna dva intervala</a:t>
            </a:r>
            <a:endParaRPr lang="en-US" sz="2400" dirty="0"/>
          </a:p>
        </p:txBody>
      </p:sp>
      <p:sp>
        <p:nvSpPr>
          <p:cNvPr id="15" name="Content Placeholder 2"/>
          <p:cNvSpPr txBox="1">
            <a:spLocks/>
          </p:cNvSpPr>
          <p:nvPr/>
        </p:nvSpPr>
        <p:spPr>
          <a:xfrm>
            <a:off x="7061807" y="4129868"/>
            <a:ext cx="5130194" cy="424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r-Latn-ME" sz="2400" dirty="0"/>
              <a:t>Aktivan tokom poslednjeg intervala</a:t>
            </a:r>
            <a:endParaRPr lang="en-US" sz="2400" dirty="0"/>
          </a:p>
        </p:txBody>
      </p:sp>
    </p:spTree>
    <p:extLst>
      <p:ext uri="{BB962C8B-B14F-4D97-AF65-F5344CB8AC3E}">
        <p14:creationId xmlns:p14="http://schemas.microsoft.com/office/powerpoint/2010/main" val="4097185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lstStyle/>
          <a:p>
            <a:r>
              <a:rPr lang="sr-Latn-ME" dirty="0"/>
              <a:t>Geotermalni izmjenjivač toplote sa više bušotina</a:t>
            </a:r>
            <a:endParaRPr lang="en-US" dirty="0"/>
          </a:p>
        </p:txBody>
      </p:sp>
      <p:sp>
        <p:nvSpPr>
          <p:cNvPr id="3" name="Content Placeholder 2"/>
          <p:cNvSpPr>
            <a:spLocks noGrp="1"/>
          </p:cNvSpPr>
          <p:nvPr>
            <p:ph idx="1"/>
          </p:nvPr>
        </p:nvSpPr>
        <p:spPr>
          <a:xfrm>
            <a:off x="0" y="955293"/>
            <a:ext cx="12192000" cy="4351338"/>
          </a:xfrm>
        </p:spPr>
        <p:txBody>
          <a:bodyPr/>
          <a:lstStyle/>
          <a:p>
            <a:r>
              <a:rPr lang="sr-Latn-ME" sz="2400" dirty="0"/>
              <a:t>Za veće objekte koristi se geotermalni izmjenjivač sa više bušotina (borehole field)</a:t>
            </a:r>
          </a:p>
          <a:p>
            <a:r>
              <a:rPr lang="sr-Latn-ME" sz="2400" dirty="0"/>
              <a:t>Zadatak projektovanja je da se odredi potrebna dužina izmjenjivača (broj i dubina bušotina)</a:t>
            </a:r>
          </a:p>
          <a:p>
            <a:endParaRPr lang="en-US"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18" y="2530040"/>
            <a:ext cx="5400000" cy="3756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1225" y="2683503"/>
            <a:ext cx="4320000" cy="3602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355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035424" y="2156791"/>
            <a:ext cx="3546975" cy="9541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602938628"/>
              </p:ext>
            </p:extLst>
          </p:nvPr>
        </p:nvGraphicFramePr>
        <p:xfrm>
          <a:off x="589857" y="1951556"/>
          <a:ext cx="10807700" cy="1397000"/>
        </p:xfrm>
        <a:graphic>
          <a:graphicData uri="http://schemas.openxmlformats.org/presentationml/2006/ole">
            <mc:AlternateContent xmlns:mc="http://schemas.openxmlformats.org/markup-compatibility/2006">
              <mc:Choice xmlns:v="urn:schemas-microsoft-com:vml" Requires="v">
                <p:oleObj name="Equation" r:id="rId3" imgW="10807560" imgH="1396800" progId="Equation.DSMT4">
                  <p:embed/>
                </p:oleObj>
              </mc:Choice>
              <mc:Fallback>
                <p:oleObj name="Equation" r:id="rId3" imgW="10807560" imgH="1396800" progId="Equation.DSMT4">
                  <p:embed/>
                  <p:pic>
                    <p:nvPicPr>
                      <p:cNvPr id="0" name=""/>
                      <p:cNvPicPr/>
                      <p:nvPr/>
                    </p:nvPicPr>
                    <p:blipFill>
                      <a:blip r:embed="rId4"/>
                      <a:stretch>
                        <a:fillRect/>
                      </a:stretch>
                    </p:blipFill>
                    <p:spPr>
                      <a:xfrm>
                        <a:off x="589857" y="1951556"/>
                        <a:ext cx="10807700" cy="1397000"/>
                      </a:xfrm>
                      <a:prstGeom prst="rect">
                        <a:avLst/>
                      </a:prstGeom>
                    </p:spPr>
                  </p:pic>
                </p:oleObj>
              </mc:Fallback>
            </mc:AlternateContent>
          </a:graphicData>
        </a:graphic>
      </p:graphicFrame>
      <p:sp>
        <p:nvSpPr>
          <p:cNvPr id="2" name="Title 1"/>
          <p:cNvSpPr>
            <a:spLocks noGrp="1"/>
          </p:cNvSpPr>
          <p:nvPr>
            <p:ph type="title"/>
          </p:nvPr>
        </p:nvSpPr>
        <p:spPr>
          <a:xfrm>
            <a:off x="0" y="7321"/>
            <a:ext cx="12192000" cy="720000"/>
          </a:xfrm>
        </p:spPr>
        <p:txBody>
          <a:bodyPr/>
          <a:lstStyle/>
          <a:p>
            <a:r>
              <a:rPr lang="sr-Latn-ME" dirty="0"/>
              <a:t>Projektna dužina izmjenjivača toplote</a:t>
            </a:r>
            <a:endParaRPr lang="en-US" dirty="0"/>
          </a:p>
        </p:txBody>
      </p:sp>
      <p:sp>
        <p:nvSpPr>
          <p:cNvPr id="3" name="Content Placeholder 2"/>
          <p:cNvSpPr>
            <a:spLocks noGrp="1"/>
          </p:cNvSpPr>
          <p:nvPr>
            <p:ph idx="1"/>
          </p:nvPr>
        </p:nvSpPr>
        <p:spPr>
          <a:xfrm>
            <a:off x="0" y="1129895"/>
            <a:ext cx="12192000" cy="385560"/>
          </a:xfrm>
        </p:spPr>
        <p:txBody>
          <a:bodyPr>
            <a:noAutofit/>
          </a:bodyPr>
          <a:lstStyle/>
          <a:p>
            <a:pPr marL="0" indent="0">
              <a:buNone/>
            </a:pPr>
            <a:r>
              <a:rPr lang="sr-Latn-ME" sz="2400" dirty="0"/>
              <a:t>Geotermalni izmjenjivač toplote sadrži </a:t>
            </a:r>
            <a:r>
              <a:rPr lang="sr-Latn-ME" sz="2400" i="1" dirty="0"/>
              <a:t>NB</a:t>
            </a:r>
            <a:r>
              <a:rPr lang="sr-Latn-ME" sz="2400" dirty="0"/>
              <a:t> bušotina dubine </a:t>
            </a:r>
            <a:r>
              <a:rPr lang="sr-Latn-ME" sz="2400" i="1" dirty="0"/>
              <a:t>H</a:t>
            </a:r>
            <a:r>
              <a:rPr lang="sr-Latn-ME" sz="2400" dirty="0"/>
              <a:t>, tako da je ukupna dužina izmjenjivača </a:t>
            </a:r>
            <a:endParaRPr lang="en-US" sz="2400" dirty="0"/>
          </a:p>
        </p:txBody>
      </p:sp>
      <p:graphicFrame>
        <p:nvGraphicFramePr>
          <p:cNvPr id="8" name="Object 7"/>
          <p:cNvGraphicFramePr>
            <a:graphicFrameLocks noChangeAspect="1"/>
          </p:cNvGraphicFramePr>
          <p:nvPr>
            <p:extLst>
              <p:ext uri="{D42A27DB-BD31-4B8C-83A1-F6EECF244321}">
                <p14:modId xmlns:p14="http://schemas.microsoft.com/office/powerpoint/2010/main" val="3827592542"/>
              </p:ext>
            </p:extLst>
          </p:nvPr>
        </p:nvGraphicFramePr>
        <p:xfrm>
          <a:off x="4718050" y="1616075"/>
          <a:ext cx="1295400" cy="241300"/>
        </p:xfrm>
        <a:graphic>
          <a:graphicData uri="http://schemas.openxmlformats.org/presentationml/2006/ole">
            <mc:AlternateContent xmlns:mc="http://schemas.openxmlformats.org/markup-compatibility/2006">
              <mc:Choice xmlns:v="urn:schemas-microsoft-com:vml" Requires="v">
                <p:oleObj name="Equation" r:id="rId5" imgW="1295280" imgH="241200" progId="Equation.DSMT4">
                  <p:embed/>
                </p:oleObj>
              </mc:Choice>
              <mc:Fallback>
                <p:oleObj name="Equation" r:id="rId5" imgW="1295280" imgH="241200" progId="Equation.DSMT4">
                  <p:embed/>
                  <p:pic>
                    <p:nvPicPr>
                      <p:cNvPr id="0" name=""/>
                      <p:cNvPicPr/>
                      <p:nvPr/>
                    </p:nvPicPr>
                    <p:blipFill>
                      <a:blip r:embed="rId6"/>
                      <a:stretch>
                        <a:fillRect/>
                      </a:stretch>
                    </p:blipFill>
                    <p:spPr>
                      <a:xfrm>
                        <a:off x="4718050" y="1616075"/>
                        <a:ext cx="1295400" cy="2413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91395583"/>
              </p:ext>
            </p:extLst>
          </p:nvPr>
        </p:nvGraphicFramePr>
        <p:xfrm>
          <a:off x="5396862" y="3324072"/>
          <a:ext cx="177800" cy="292100"/>
        </p:xfrm>
        <a:graphic>
          <a:graphicData uri="http://schemas.openxmlformats.org/presentationml/2006/ole">
            <mc:AlternateContent xmlns:mc="http://schemas.openxmlformats.org/markup-compatibility/2006">
              <mc:Choice xmlns:v="urn:schemas-microsoft-com:vml" Requires="v">
                <p:oleObj name="Equation" r:id="rId7" imgW="177480" imgH="291960" progId="Equation.DSMT4">
                  <p:embed/>
                </p:oleObj>
              </mc:Choice>
              <mc:Fallback>
                <p:oleObj name="Equation" r:id="rId7" imgW="177480" imgH="291960" progId="Equation.DSMT4">
                  <p:embed/>
                  <p:pic>
                    <p:nvPicPr>
                      <p:cNvPr id="0" name=""/>
                      <p:cNvPicPr/>
                      <p:nvPr/>
                    </p:nvPicPr>
                    <p:blipFill>
                      <a:blip r:embed="rId8"/>
                      <a:stretch>
                        <a:fillRect/>
                      </a:stretch>
                    </p:blipFill>
                    <p:spPr>
                      <a:xfrm>
                        <a:off x="5396862" y="3324072"/>
                        <a:ext cx="177800" cy="292100"/>
                      </a:xfrm>
                      <a:prstGeom prst="rect">
                        <a:avLst/>
                      </a:prstGeom>
                    </p:spPr>
                  </p:pic>
                </p:oleObj>
              </mc:Fallback>
            </mc:AlternateContent>
          </a:graphicData>
        </a:graphic>
      </p:graphicFrame>
      <p:sp>
        <p:nvSpPr>
          <p:cNvPr id="10" name="TextBox 9"/>
          <p:cNvSpPr txBox="1"/>
          <p:nvPr/>
        </p:nvSpPr>
        <p:spPr>
          <a:xfrm>
            <a:off x="5732318" y="3313200"/>
            <a:ext cx="4395626" cy="369332"/>
          </a:xfrm>
          <a:prstGeom prst="rect">
            <a:avLst/>
          </a:prstGeom>
          <a:noFill/>
        </p:spPr>
        <p:txBody>
          <a:bodyPr wrap="square" rtlCol="0">
            <a:spAutoFit/>
          </a:bodyPr>
          <a:lstStyle/>
          <a:p>
            <a:r>
              <a:rPr lang="sr-Latn-ME" dirty="0"/>
              <a:t>- toplotno opterećenje tla</a:t>
            </a:r>
            <a:endParaRPr lang="en-US" dirty="0"/>
          </a:p>
        </p:txBody>
      </p:sp>
      <p:sp>
        <p:nvSpPr>
          <p:cNvPr id="11" name="TextBox 10"/>
          <p:cNvSpPr txBox="1"/>
          <p:nvPr/>
        </p:nvSpPr>
        <p:spPr>
          <a:xfrm>
            <a:off x="5732318" y="3698790"/>
            <a:ext cx="4395626" cy="369332"/>
          </a:xfrm>
          <a:prstGeom prst="rect">
            <a:avLst/>
          </a:prstGeom>
          <a:noFill/>
        </p:spPr>
        <p:txBody>
          <a:bodyPr wrap="square" rtlCol="0">
            <a:spAutoFit/>
          </a:bodyPr>
          <a:lstStyle/>
          <a:p>
            <a:r>
              <a:rPr lang="sr-Latn-ME" dirty="0"/>
              <a:t>- toplotni otpor po jedinici dubine bušotine</a:t>
            </a:r>
            <a:endParaRPr lang="en-US" dirty="0"/>
          </a:p>
        </p:txBody>
      </p:sp>
      <p:sp>
        <p:nvSpPr>
          <p:cNvPr id="12" name="TextBox 11"/>
          <p:cNvSpPr txBox="1"/>
          <p:nvPr/>
        </p:nvSpPr>
        <p:spPr>
          <a:xfrm>
            <a:off x="5942907" y="4068122"/>
            <a:ext cx="4185037" cy="369332"/>
          </a:xfrm>
          <a:prstGeom prst="rect">
            <a:avLst/>
          </a:prstGeom>
          <a:noFill/>
        </p:spPr>
        <p:txBody>
          <a:bodyPr wrap="square" rtlCol="0">
            <a:spAutoFit/>
          </a:bodyPr>
          <a:lstStyle/>
          <a:p>
            <a:r>
              <a:rPr lang="sr-Latn-ME" dirty="0"/>
              <a:t>- srednja temperatura fluida</a:t>
            </a:r>
            <a:endParaRPr lang="en-US" dirty="0"/>
          </a:p>
        </p:txBody>
      </p:sp>
      <p:sp>
        <p:nvSpPr>
          <p:cNvPr id="13" name="TextBox 12"/>
          <p:cNvSpPr txBox="1"/>
          <p:nvPr/>
        </p:nvSpPr>
        <p:spPr>
          <a:xfrm>
            <a:off x="5651961" y="4442629"/>
            <a:ext cx="4475983" cy="369332"/>
          </a:xfrm>
          <a:prstGeom prst="rect">
            <a:avLst/>
          </a:prstGeom>
          <a:noFill/>
        </p:spPr>
        <p:txBody>
          <a:bodyPr wrap="square" rtlCol="0">
            <a:spAutoFit/>
          </a:bodyPr>
          <a:lstStyle/>
          <a:p>
            <a:r>
              <a:rPr lang="sr-Latn-ME" dirty="0"/>
              <a:t>- neporemećena temperatura tla</a:t>
            </a:r>
            <a:endParaRPr lang="en-US" dirty="0"/>
          </a:p>
        </p:txBody>
      </p:sp>
      <p:sp>
        <p:nvSpPr>
          <p:cNvPr id="14" name="TextBox 13"/>
          <p:cNvSpPr txBox="1"/>
          <p:nvPr/>
        </p:nvSpPr>
        <p:spPr>
          <a:xfrm>
            <a:off x="10227365" y="3203871"/>
            <a:ext cx="1868542" cy="2031325"/>
          </a:xfrm>
          <a:prstGeom prst="rect">
            <a:avLst/>
          </a:prstGeom>
          <a:noFill/>
        </p:spPr>
        <p:txBody>
          <a:bodyPr wrap="square" rtlCol="0">
            <a:spAutoFit/>
          </a:bodyPr>
          <a:lstStyle/>
          <a:p>
            <a:r>
              <a:rPr lang="sr-Latn-ME" dirty="0"/>
              <a:t>g – tlo</a:t>
            </a:r>
          </a:p>
          <a:p>
            <a:r>
              <a:rPr lang="sr-Latn-ME" dirty="0"/>
              <a:t>b – bušotina</a:t>
            </a:r>
          </a:p>
          <a:p>
            <a:r>
              <a:rPr lang="sr-Latn-ME" dirty="0"/>
              <a:t>a – godišnji</a:t>
            </a:r>
          </a:p>
          <a:p>
            <a:r>
              <a:rPr lang="sr-Latn-ME" dirty="0"/>
              <a:t>m –  mjesečni</a:t>
            </a:r>
          </a:p>
          <a:p>
            <a:r>
              <a:rPr lang="sr-Latn-ME" dirty="0"/>
              <a:t>h – časovni</a:t>
            </a:r>
          </a:p>
          <a:p>
            <a:r>
              <a:rPr lang="sr-Latn-ME" dirty="0"/>
              <a:t>d – dnevni</a:t>
            </a:r>
          </a:p>
          <a:p>
            <a:r>
              <a:rPr lang="en-US" dirty="0"/>
              <a:t>^</a:t>
            </a:r>
            <a:r>
              <a:rPr lang="sr-Latn-ME" dirty="0"/>
              <a:t> - superponirano </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569053438"/>
              </p:ext>
            </p:extLst>
          </p:nvPr>
        </p:nvGraphicFramePr>
        <p:xfrm>
          <a:off x="5371287" y="4051518"/>
          <a:ext cx="495300" cy="355600"/>
        </p:xfrm>
        <a:graphic>
          <a:graphicData uri="http://schemas.openxmlformats.org/presentationml/2006/ole">
            <mc:AlternateContent xmlns:mc="http://schemas.openxmlformats.org/markup-compatibility/2006">
              <mc:Choice xmlns:v="urn:schemas-microsoft-com:vml" Requires="v">
                <p:oleObj name="Equation" r:id="rId9" imgW="495000" imgH="355320" progId="Equation.DSMT4">
                  <p:embed/>
                </p:oleObj>
              </mc:Choice>
              <mc:Fallback>
                <p:oleObj name="Equation" r:id="rId9" imgW="495000" imgH="355320" progId="Equation.DSMT4">
                  <p:embed/>
                  <p:pic>
                    <p:nvPicPr>
                      <p:cNvPr id="0" name=""/>
                      <p:cNvPicPr/>
                      <p:nvPr/>
                    </p:nvPicPr>
                    <p:blipFill>
                      <a:blip r:embed="rId10"/>
                      <a:stretch>
                        <a:fillRect/>
                      </a:stretch>
                    </p:blipFill>
                    <p:spPr>
                      <a:xfrm>
                        <a:off x="5371287" y="4051518"/>
                        <a:ext cx="495300" cy="3556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668883617"/>
              </p:ext>
            </p:extLst>
          </p:nvPr>
        </p:nvGraphicFramePr>
        <p:xfrm>
          <a:off x="5359025" y="3726080"/>
          <a:ext cx="254000" cy="266700"/>
        </p:xfrm>
        <a:graphic>
          <a:graphicData uri="http://schemas.openxmlformats.org/presentationml/2006/ole">
            <mc:AlternateContent xmlns:mc="http://schemas.openxmlformats.org/markup-compatibility/2006">
              <mc:Choice xmlns:v="urn:schemas-microsoft-com:vml" Requires="v">
                <p:oleObj name="Equation" r:id="rId11" imgW="253800" imgH="266400" progId="Equation.DSMT4">
                  <p:embed/>
                </p:oleObj>
              </mc:Choice>
              <mc:Fallback>
                <p:oleObj name="Equation" r:id="rId11" imgW="253800" imgH="266400" progId="Equation.DSMT4">
                  <p:embed/>
                  <p:pic>
                    <p:nvPicPr>
                      <p:cNvPr id="0" name=""/>
                      <p:cNvPicPr/>
                      <p:nvPr/>
                    </p:nvPicPr>
                    <p:blipFill>
                      <a:blip r:embed="rId12"/>
                      <a:stretch>
                        <a:fillRect/>
                      </a:stretch>
                    </p:blipFill>
                    <p:spPr>
                      <a:xfrm>
                        <a:off x="5359025" y="3726080"/>
                        <a:ext cx="254000" cy="2667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552710354"/>
              </p:ext>
            </p:extLst>
          </p:nvPr>
        </p:nvGraphicFramePr>
        <p:xfrm>
          <a:off x="5343236" y="4444415"/>
          <a:ext cx="215900" cy="355600"/>
        </p:xfrm>
        <a:graphic>
          <a:graphicData uri="http://schemas.openxmlformats.org/presentationml/2006/ole">
            <mc:AlternateContent xmlns:mc="http://schemas.openxmlformats.org/markup-compatibility/2006">
              <mc:Choice xmlns:v="urn:schemas-microsoft-com:vml" Requires="v">
                <p:oleObj name="Equation" r:id="rId13" imgW="215640" imgH="355320" progId="Equation.DSMT4">
                  <p:embed/>
                </p:oleObj>
              </mc:Choice>
              <mc:Fallback>
                <p:oleObj name="Equation" r:id="rId13" imgW="215640" imgH="355320" progId="Equation.DSMT4">
                  <p:embed/>
                  <p:pic>
                    <p:nvPicPr>
                      <p:cNvPr id="0" name=""/>
                      <p:cNvPicPr/>
                      <p:nvPr/>
                    </p:nvPicPr>
                    <p:blipFill>
                      <a:blip r:embed="rId14"/>
                      <a:stretch>
                        <a:fillRect/>
                      </a:stretch>
                    </p:blipFill>
                    <p:spPr>
                      <a:xfrm>
                        <a:off x="5343236" y="4444415"/>
                        <a:ext cx="215900" cy="355600"/>
                      </a:xfrm>
                      <a:prstGeom prst="rect">
                        <a:avLst/>
                      </a:prstGeom>
                    </p:spPr>
                  </p:pic>
                </p:oleObj>
              </mc:Fallback>
            </mc:AlternateContent>
          </a:graphicData>
        </a:graphic>
      </p:graphicFrame>
      <p:sp>
        <p:nvSpPr>
          <p:cNvPr id="19" name="Content Placeholder 2"/>
          <p:cNvSpPr txBox="1">
            <a:spLocks/>
          </p:cNvSpPr>
          <p:nvPr/>
        </p:nvSpPr>
        <p:spPr>
          <a:xfrm>
            <a:off x="0" y="5311825"/>
            <a:ext cx="12192000" cy="11681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r-Latn-ME" sz="2400" dirty="0"/>
              <a:t>Dugoročni toplotni otpori tla (mjesečni i godišnji) zavise od broja bušotina </a:t>
            </a:r>
            <a:r>
              <a:rPr lang="sr-Latn-ME" sz="2400" i="1" dirty="0"/>
              <a:t>NB</a:t>
            </a:r>
            <a:r>
              <a:rPr lang="sr-Latn-ME" sz="2400" dirty="0"/>
              <a:t> i od dubine bošotina </a:t>
            </a:r>
            <a:r>
              <a:rPr lang="sr-Latn-ME" sz="2400" i="1" dirty="0"/>
              <a:t>H</a:t>
            </a:r>
            <a:r>
              <a:rPr lang="sr-Latn-ME" sz="2400" dirty="0"/>
              <a:t>, gdje </a:t>
            </a:r>
            <a:r>
              <a:rPr lang="sr-Latn-ME" sz="2400" i="1" dirty="0"/>
              <a:t>H</a:t>
            </a:r>
            <a:r>
              <a:rPr lang="sr-Latn-ME" sz="2400" dirty="0"/>
              <a:t> nije unaprijed poznato.</a:t>
            </a:r>
          </a:p>
          <a:p>
            <a:pPr marL="0" indent="0">
              <a:buFont typeface="Arial" panose="020B0604020202020204" pitchFamily="34" charset="0"/>
              <a:buNone/>
            </a:pPr>
            <a:r>
              <a:rPr lang="sr-Latn-ME" sz="2400" dirty="0"/>
              <a:t>Rješavanje jednačine je iterativno (koriste se softverski alati).</a:t>
            </a:r>
          </a:p>
          <a:p>
            <a:pPr marL="0" indent="0">
              <a:buFont typeface="Arial" panose="020B0604020202020204" pitchFamily="34" charset="0"/>
              <a:buNone/>
            </a:pPr>
            <a:endParaRPr lang="en-US" sz="1800" dirty="0"/>
          </a:p>
        </p:txBody>
      </p:sp>
    </p:spTree>
    <p:extLst>
      <p:ext uri="{BB962C8B-B14F-4D97-AF65-F5344CB8AC3E}">
        <p14:creationId xmlns:p14="http://schemas.microsoft.com/office/powerpoint/2010/main" val="497684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00"/>
            <a:ext cx="12070080" cy="720000"/>
          </a:xfrm>
        </p:spPr>
        <p:txBody>
          <a:bodyPr/>
          <a:lstStyle/>
          <a:p>
            <a:r>
              <a:rPr lang="sr-Latn-ME" dirty="0"/>
              <a:t>Toplotno opterećenje tla</a:t>
            </a:r>
            <a:endParaRPr lang="en-US" dirty="0"/>
          </a:p>
        </p:txBody>
      </p:sp>
      <p:sp>
        <p:nvSpPr>
          <p:cNvPr id="3" name="Content Placeholder 2"/>
          <p:cNvSpPr>
            <a:spLocks noGrp="1"/>
          </p:cNvSpPr>
          <p:nvPr>
            <p:ph idx="1"/>
          </p:nvPr>
        </p:nvSpPr>
        <p:spPr>
          <a:xfrm>
            <a:off x="0" y="944476"/>
            <a:ext cx="12192000" cy="1166957"/>
          </a:xfrm>
        </p:spPr>
        <p:txBody>
          <a:bodyPr>
            <a:normAutofit/>
          </a:bodyPr>
          <a:lstStyle/>
          <a:p>
            <a:r>
              <a:rPr lang="sr-Latn-ME" sz="1800" dirty="0"/>
              <a:t>Toplotno opterećenje tla i toplotno opterećenje zgrade se razlikuju.</a:t>
            </a:r>
            <a:endParaRPr lang="en-US" sz="1800" dirty="0"/>
          </a:p>
          <a:p>
            <a:r>
              <a:rPr lang="sr-Latn-ME" sz="1800" dirty="0"/>
              <a:t>Toplotno opterećenje tla se računa na osnovu toplotnog opterećenja zgrade i efikasnosti toplotne pumpe</a:t>
            </a:r>
            <a:endParaRPr lang="en-US" sz="1800" dirty="0"/>
          </a:p>
          <a:p>
            <a:r>
              <a:rPr lang="sr-Latn-ME" sz="1800" dirty="0"/>
              <a:t>Toplotno opterećenje tla se računa množenjem toplotnog opterećenja zgrade i odgovarajućeg faktora:</a:t>
            </a:r>
          </a:p>
        </p:txBody>
      </p:sp>
      <p:graphicFrame>
        <p:nvGraphicFramePr>
          <p:cNvPr id="4" name="Object 3"/>
          <p:cNvGraphicFramePr>
            <a:graphicFrameLocks noChangeAspect="1"/>
          </p:cNvGraphicFramePr>
          <p:nvPr>
            <p:extLst>
              <p:ext uri="{D42A27DB-BD31-4B8C-83A1-F6EECF244321}">
                <p14:modId xmlns:p14="http://schemas.microsoft.com/office/powerpoint/2010/main" val="251367897"/>
              </p:ext>
            </p:extLst>
          </p:nvPr>
        </p:nvGraphicFramePr>
        <p:xfrm>
          <a:off x="2947496" y="2109788"/>
          <a:ext cx="1676400" cy="749300"/>
        </p:xfrm>
        <a:graphic>
          <a:graphicData uri="http://schemas.openxmlformats.org/presentationml/2006/ole">
            <mc:AlternateContent xmlns:mc="http://schemas.openxmlformats.org/markup-compatibility/2006">
              <mc:Choice xmlns:v="urn:schemas-microsoft-com:vml" Requires="v">
                <p:oleObj name="Equation" r:id="rId3" imgW="1676160" imgH="749160" progId="Equation.DSMT4">
                  <p:embed/>
                </p:oleObj>
              </mc:Choice>
              <mc:Fallback>
                <p:oleObj name="Equation" r:id="rId3" imgW="1676160" imgH="749160" progId="Equation.DSMT4">
                  <p:embed/>
                  <p:pic>
                    <p:nvPicPr>
                      <p:cNvPr id="0" name=""/>
                      <p:cNvPicPr/>
                      <p:nvPr/>
                    </p:nvPicPr>
                    <p:blipFill>
                      <a:blip r:embed="rId4"/>
                      <a:stretch>
                        <a:fillRect/>
                      </a:stretch>
                    </p:blipFill>
                    <p:spPr>
                      <a:xfrm>
                        <a:off x="2947496" y="2109788"/>
                        <a:ext cx="1676400" cy="749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52123144"/>
              </p:ext>
            </p:extLst>
          </p:nvPr>
        </p:nvGraphicFramePr>
        <p:xfrm>
          <a:off x="6307397" y="2126414"/>
          <a:ext cx="1638300" cy="749300"/>
        </p:xfrm>
        <a:graphic>
          <a:graphicData uri="http://schemas.openxmlformats.org/presentationml/2006/ole">
            <mc:AlternateContent xmlns:mc="http://schemas.openxmlformats.org/markup-compatibility/2006">
              <mc:Choice xmlns:v="urn:schemas-microsoft-com:vml" Requires="v">
                <p:oleObj name="Equation" r:id="rId5" imgW="1638000" imgH="749160" progId="Equation.DSMT4">
                  <p:embed/>
                </p:oleObj>
              </mc:Choice>
              <mc:Fallback>
                <p:oleObj name="Equation" r:id="rId5" imgW="1638000" imgH="749160" progId="Equation.DSMT4">
                  <p:embed/>
                  <p:pic>
                    <p:nvPicPr>
                      <p:cNvPr id="0" name=""/>
                      <p:cNvPicPr/>
                      <p:nvPr/>
                    </p:nvPicPr>
                    <p:blipFill>
                      <a:blip r:embed="rId6"/>
                      <a:stretch>
                        <a:fillRect/>
                      </a:stretch>
                    </p:blipFill>
                    <p:spPr>
                      <a:xfrm>
                        <a:off x="6307397" y="2126414"/>
                        <a:ext cx="1638300" cy="749300"/>
                      </a:xfrm>
                      <a:prstGeom prst="rect">
                        <a:avLst/>
                      </a:prstGeom>
                    </p:spPr>
                  </p:pic>
                </p:oleObj>
              </mc:Fallback>
            </mc:AlternateContent>
          </a:graphicData>
        </a:graphic>
      </p:graphicFrame>
      <p:sp>
        <p:nvSpPr>
          <p:cNvPr id="6" name="TextBox 5"/>
          <p:cNvSpPr txBox="1"/>
          <p:nvPr/>
        </p:nvSpPr>
        <p:spPr>
          <a:xfrm>
            <a:off x="8861367" y="2111433"/>
            <a:ext cx="2410691" cy="646331"/>
          </a:xfrm>
          <a:prstGeom prst="rect">
            <a:avLst/>
          </a:prstGeom>
          <a:noFill/>
        </p:spPr>
        <p:txBody>
          <a:bodyPr wrap="square" rtlCol="0">
            <a:spAutoFit/>
          </a:bodyPr>
          <a:lstStyle/>
          <a:p>
            <a:r>
              <a:rPr lang="en-US" dirty="0" err="1"/>
              <a:t>htg</a:t>
            </a:r>
            <a:r>
              <a:rPr lang="en-US" dirty="0"/>
              <a:t> – </a:t>
            </a:r>
            <a:r>
              <a:rPr lang="en-US" dirty="0" err="1"/>
              <a:t>grijanje</a:t>
            </a:r>
            <a:r>
              <a:rPr lang="en-US" dirty="0"/>
              <a:t> (heating)</a:t>
            </a:r>
          </a:p>
          <a:p>
            <a:r>
              <a:rPr lang="en-US" dirty="0" err="1"/>
              <a:t>clg</a:t>
            </a:r>
            <a:r>
              <a:rPr lang="en-US" dirty="0"/>
              <a:t> – </a:t>
            </a:r>
            <a:r>
              <a:rPr lang="en-US" dirty="0" err="1"/>
              <a:t>hla</a:t>
            </a:r>
            <a:r>
              <a:rPr lang="sr-Latn-ME" dirty="0"/>
              <a:t>đ</a:t>
            </a:r>
            <a:r>
              <a:rPr lang="en-US" dirty="0" err="1"/>
              <a:t>enje</a:t>
            </a:r>
            <a:r>
              <a:rPr lang="en-US" dirty="0"/>
              <a:t> (cooling)</a:t>
            </a:r>
          </a:p>
        </p:txBody>
      </p:sp>
      <p:graphicFrame>
        <p:nvGraphicFramePr>
          <p:cNvPr id="7" name="Object 6"/>
          <p:cNvGraphicFramePr>
            <a:graphicFrameLocks noChangeAspect="1"/>
          </p:cNvGraphicFramePr>
          <p:nvPr>
            <p:extLst>
              <p:ext uri="{D42A27DB-BD31-4B8C-83A1-F6EECF244321}">
                <p14:modId xmlns:p14="http://schemas.microsoft.com/office/powerpoint/2010/main" val="4054231046"/>
              </p:ext>
            </p:extLst>
          </p:nvPr>
        </p:nvGraphicFramePr>
        <p:xfrm>
          <a:off x="123474" y="3993206"/>
          <a:ext cx="241300" cy="330200"/>
        </p:xfrm>
        <a:graphic>
          <a:graphicData uri="http://schemas.openxmlformats.org/presentationml/2006/ole">
            <mc:AlternateContent xmlns:mc="http://schemas.openxmlformats.org/markup-compatibility/2006">
              <mc:Choice xmlns:v="urn:schemas-microsoft-com:vml" Requires="v">
                <p:oleObj name="Equation" r:id="rId7" imgW="241200" imgH="330120" progId="Equation.DSMT4">
                  <p:embed/>
                </p:oleObj>
              </mc:Choice>
              <mc:Fallback>
                <p:oleObj name="Equation" r:id="rId7" imgW="241200" imgH="330120" progId="Equation.DSMT4">
                  <p:embed/>
                  <p:pic>
                    <p:nvPicPr>
                      <p:cNvPr id="0" name=""/>
                      <p:cNvPicPr/>
                      <p:nvPr/>
                    </p:nvPicPr>
                    <p:blipFill>
                      <a:blip r:embed="rId8"/>
                      <a:stretch>
                        <a:fillRect/>
                      </a:stretch>
                    </p:blipFill>
                    <p:spPr>
                      <a:xfrm>
                        <a:off x="123474" y="3993206"/>
                        <a:ext cx="241300" cy="330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58757116"/>
              </p:ext>
            </p:extLst>
          </p:nvPr>
        </p:nvGraphicFramePr>
        <p:xfrm>
          <a:off x="114300" y="4441825"/>
          <a:ext cx="292100" cy="330200"/>
        </p:xfrm>
        <a:graphic>
          <a:graphicData uri="http://schemas.openxmlformats.org/presentationml/2006/ole">
            <mc:AlternateContent xmlns:mc="http://schemas.openxmlformats.org/markup-compatibility/2006">
              <mc:Choice xmlns:v="urn:schemas-microsoft-com:vml" Requires="v">
                <p:oleObj name="Equation" r:id="rId9" imgW="291960" imgH="330120" progId="Equation.DSMT4">
                  <p:embed/>
                </p:oleObj>
              </mc:Choice>
              <mc:Fallback>
                <p:oleObj name="Equation" r:id="rId9" imgW="291960" imgH="330120" progId="Equation.DSMT4">
                  <p:embed/>
                  <p:pic>
                    <p:nvPicPr>
                      <p:cNvPr id="0" name=""/>
                      <p:cNvPicPr/>
                      <p:nvPr/>
                    </p:nvPicPr>
                    <p:blipFill>
                      <a:blip r:embed="rId10"/>
                      <a:stretch>
                        <a:fillRect/>
                      </a:stretch>
                    </p:blipFill>
                    <p:spPr>
                      <a:xfrm>
                        <a:off x="114300" y="4441825"/>
                        <a:ext cx="292100" cy="330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52680196"/>
              </p:ext>
            </p:extLst>
          </p:nvPr>
        </p:nvGraphicFramePr>
        <p:xfrm>
          <a:off x="123791" y="5041741"/>
          <a:ext cx="241300" cy="330200"/>
        </p:xfrm>
        <a:graphic>
          <a:graphicData uri="http://schemas.openxmlformats.org/presentationml/2006/ole">
            <mc:AlternateContent xmlns:mc="http://schemas.openxmlformats.org/markup-compatibility/2006">
              <mc:Choice xmlns:v="urn:schemas-microsoft-com:vml" Requires="v">
                <p:oleObj name="Equation" r:id="rId11" imgW="241200" imgH="330120" progId="Equation.DSMT4">
                  <p:embed/>
                </p:oleObj>
              </mc:Choice>
              <mc:Fallback>
                <p:oleObj name="Equation" r:id="rId11" imgW="241200" imgH="330120" progId="Equation.DSMT4">
                  <p:embed/>
                  <p:pic>
                    <p:nvPicPr>
                      <p:cNvPr id="0" name=""/>
                      <p:cNvPicPr/>
                      <p:nvPr/>
                    </p:nvPicPr>
                    <p:blipFill>
                      <a:blip r:embed="rId12"/>
                      <a:stretch>
                        <a:fillRect/>
                      </a:stretch>
                    </p:blipFill>
                    <p:spPr>
                      <a:xfrm>
                        <a:off x="123791" y="5041741"/>
                        <a:ext cx="241300" cy="330200"/>
                      </a:xfrm>
                      <a:prstGeom prst="rect">
                        <a:avLst/>
                      </a:prstGeom>
                    </p:spPr>
                  </p:pic>
                </p:oleObj>
              </mc:Fallback>
            </mc:AlternateContent>
          </a:graphicData>
        </a:graphic>
      </p:graphicFrame>
      <p:sp>
        <p:nvSpPr>
          <p:cNvPr id="11" name="TextBox 10"/>
          <p:cNvSpPr txBox="1"/>
          <p:nvPr/>
        </p:nvSpPr>
        <p:spPr>
          <a:xfrm>
            <a:off x="472192" y="3994852"/>
            <a:ext cx="4395626" cy="369332"/>
          </a:xfrm>
          <a:prstGeom prst="rect">
            <a:avLst/>
          </a:prstGeom>
          <a:noFill/>
        </p:spPr>
        <p:txBody>
          <a:bodyPr wrap="square" rtlCol="0">
            <a:spAutoFit/>
          </a:bodyPr>
          <a:lstStyle/>
          <a:p>
            <a:r>
              <a:rPr lang="sr-Latn-ME" dirty="0"/>
              <a:t>- opterećenje u vršnom satu</a:t>
            </a:r>
            <a:endParaRPr lang="en-US" dirty="0"/>
          </a:p>
        </p:txBody>
      </p:sp>
      <p:sp>
        <p:nvSpPr>
          <p:cNvPr id="12" name="TextBox 11"/>
          <p:cNvSpPr txBox="1"/>
          <p:nvPr/>
        </p:nvSpPr>
        <p:spPr>
          <a:xfrm>
            <a:off x="472192" y="4513018"/>
            <a:ext cx="4395626" cy="369332"/>
          </a:xfrm>
          <a:prstGeom prst="rect">
            <a:avLst/>
          </a:prstGeom>
          <a:noFill/>
        </p:spPr>
        <p:txBody>
          <a:bodyPr wrap="square" rtlCol="0">
            <a:spAutoFit/>
          </a:bodyPr>
          <a:lstStyle/>
          <a:p>
            <a:r>
              <a:rPr lang="sr-Latn-ME" dirty="0"/>
              <a:t>- srednje mjesečno opterećenje</a:t>
            </a:r>
            <a:endParaRPr lang="en-US" dirty="0"/>
          </a:p>
        </p:txBody>
      </p:sp>
      <p:sp>
        <p:nvSpPr>
          <p:cNvPr id="13" name="TextBox 12"/>
          <p:cNvSpPr txBox="1"/>
          <p:nvPr/>
        </p:nvSpPr>
        <p:spPr>
          <a:xfrm>
            <a:off x="488817" y="5065223"/>
            <a:ext cx="4395626" cy="369332"/>
          </a:xfrm>
          <a:prstGeom prst="rect">
            <a:avLst/>
          </a:prstGeom>
          <a:noFill/>
        </p:spPr>
        <p:txBody>
          <a:bodyPr wrap="square" rtlCol="0">
            <a:spAutoFit/>
          </a:bodyPr>
          <a:lstStyle/>
          <a:p>
            <a:r>
              <a:rPr lang="sr-Latn-ME" dirty="0"/>
              <a:t>- srednje godišnje opterećenje</a:t>
            </a:r>
            <a:endParaRPr lang="en-US" dirty="0"/>
          </a:p>
        </p:txBody>
      </p:sp>
      <p:graphicFrame>
        <p:nvGraphicFramePr>
          <p:cNvPr id="15" name="Object 14"/>
          <p:cNvGraphicFramePr>
            <a:graphicFrameLocks noChangeAspect="1"/>
          </p:cNvGraphicFramePr>
          <p:nvPr>
            <p:extLst>
              <p:ext uri="{D42A27DB-BD31-4B8C-83A1-F6EECF244321}">
                <p14:modId xmlns:p14="http://schemas.microsoft.com/office/powerpoint/2010/main" val="3754958870"/>
              </p:ext>
            </p:extLst>
          </p:nvPr>
        </p:nvGraphicFramePr>
        <p:xfrm>
          <a:off x="5846619" y="3609147"/>
          <a:ext cx="1358900" cy="342900"/>
        </p:xfrm>
        <a:graphic>
          <a:graphicData uri="http://schemas.openxmlformats.org/presentationml/2006/ole">
            <mc:AlternateContent xmlns:mc="http://schemas.openxmlformats.org/markup-compatibility/2006">
              <mc:Choice xmlns:v="urn:schemas-microsoft-com:vml" Requires="v">
                <p:oleObj name="Equation" r:id="rId13" imgW="1358640" imgH="342720" progId="Equation.DSMT4">
                  <p:embed/>
                </p:oleObj>
              </mc:Choice>
              <mc:Fallback>
                <p:oleObj name="Equation" r:id="rId13" imgW="1358640" imgH="342720" progId="Equation.DSMT4">
                  <p:embed/>
                  <p:pic>
                    <p:nvPicPr>
                      <p:cNvPr id="0" name=""/>
                      <p:cNvPicPr/>
                      <p:nvPr/>
                    </p:nvPicPr>
                    <p:blipFill>
                      <a:blip r:embed="rId14"/>
                      <a:stretch>
                        <a:fillRect/>
                      </a:stretch>
                    </p:blipFill>
                    <p:spPr>
                      <a:xfrm>
                        <a:off x="5846619" y="3609147"/>
                        <a:ext cx="1358900" cy="3429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38486932"/>
              </p:ext>
            </p:extLst>
          </p:nvPr>
        </p:nvGraphicFramePr>
        <p:xfrm>
          <a:off x="3997325" y="6350000"/>
          <a:ext cx="1739900" cy="330200"/>
        </p:xfrm>
        <a:graphic>
          <a:graphicData uri="http://schemas.openxmlformats.org/presentationml/2006/ole">
            <mc:AlternateContent xmlns:mc="http://schemas.openxmlformats.org/markup-compatibility/2006">
              <mc:Choice xmlns:v="urn:schemas-microsoft-com:vml" Requires="v">
                <p:oleObj name="Equation" r:id="rId15" imgW="1739880" imgH="330120" progId="Equation.DSMT4">
                  <p:embed/>
                </p:oleObj>
              </mc:Choice>
              <mc:Fallback>
                <p:oleObj name="Equation" r:id="rId15" imgW="1739880" imgH="330120" progId="Equation.DSMT4">
                  <p:embed/>
                  <p:pic>
                    <p:nvPicPr>
                      <p:cNvPr id="0" name=""/>
                      <p:cNvPicPr/>
                      <p:nvPr/>
                    </p:nvPicPr>
                    <p:blipFill>
                      <a:blip r:embed="rId16"/>
                      <a:stretch>
                        <a:fillRect/>
                      </a:stretch>
                    </p:blipFill>
                    <p:spPr>
                      <a:xfrm>
                        <a:off x="3997325" y="6350000"/>
                        <a:ext cx="1739900" cy="3302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483129699"/>
              </p:ext>
            </p:extLst>
          </p:nvPr>
        </p:nvGraphicFramePr>
        <p:xfrm>
          <a:off x="6915958" y="6341208"/>
          <a:ext cx="4356100" cy="355600"/>
        </p:xfrm>
        <a:graphic>
          <a:graphicData uri="http://schemas.openxmlformats.org/presentationml/2006/ole">
            <mc:AlternateContent xmlns:mc="http://schemas.openxmlformats.org/markup-compatibility/2006">
              <mc:Choice xmlns:v="urn:schemas-microsoft-com:vml" Requires="v">
                <p:oleObj name="Equation" r:id="rId17" imgW="4356000" imgH="355320" progId="Equation.DSMT4">
                  <p:embed/>
                </p:oleObj>
              </mc:Choice>
              <mc:Fallback>
                <p:oleObj name="Equation" r:id="rId17" imgW="4356000" imgH="355320" progId="Equation.DSMT4">
                  <p:embed/>
                  <p:pic>
                    <p:nvPicPr>
                      <p:cNvPr id="0" name=""/>
                      <p:cNvPicPr/>
                      <p:nvPr/>
                    </p:nvPicPr>
                    <p:blipFill>
                      <a:blip r:embed="rId18"/>
                      <a:stretch>
                        <a:fillRect/>
                      </a:stretch>
                    </p:blipFill>
                    <p:spPr>
                      <a:xfrm>
                        <a:off x="6915958" y="6341208"/>
                        <a:ext cx="4356100" cy="3556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031528160"/>
              </p:ext>
            </p:extLst>
          </p:nvPr>
        </p:nvGraphicFramePr>
        <p:xfrm>
          <a:off x="4142532" y="4330143"/>
          <a:ext cx="1866900" cy="736600"/>
        </p:xfrm>
        <a:graphic>
          <a:graphicData uri="http://schemas.openxmlformats.org/presentationml/2006/ole">
            <mc:AlternateContent xmlns:mc="http://schemas.openxmlformats.org/markup-compatibility/2006">
              <mc:Choice xmlns:v="urn:schemas-microsoft-com:vml" Requires="v">
                <p:oleObj name="Equation" r:id="rId19" imgW="1866600" imgH="736560" progId="Equation.DSMT4">
                  <p:embed/>
                </p:oleObj>
              </mc:Choice>
              <mc:Fallback>
                <p:oleObj name="Equation" r:id="rId19" imgW="1866600" imgH="736560" progId="Equation.DSMT4">
                  <p:embed/>
                  <p:pic>
                    <p:nvPicPr>
                      <p:cNvPr id="0" name=""/>
                      <p:cNvPicPr/>
                      <p:nvPr/>
                    </p:nvPicPr>
                    <p:blipFill>
                      <a:blip r:embed="rId20"/>
                      <a:stretch>
                        <a:fillRect/>
                      </a:stretch>
                    </p:blipFill>
                    <p:spPr>
                      <a:xfrm>
                        <a:off x="4142532" y="4330143"/>
                        <a:ext cx="1866900" cy="7366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563419024"/>
              </p:ext>
            </p:extLst>
          </p:nvPr>
        </p:nvGraphicFramePr>
        <p:xfrm>
          <a:off x="4172996" y="5067014"/>
          <a:ext cx="1778000" cy="736600"/>
        </p:xfrm>
        <a:graphic>
          <a:graphicData uri="http://schemas.openxmlformats.org/presentationml/2006/ole">
            <mc:AlternateContent xmlns:mc="http://schemas.openxmlformats.org/markup-compatibility/2006">
              <mc:Choice xmlns:v="urn:schemas-microsoft-com:vml" Requires="v">
                <p:oleObj name="Equation" r:id="rId21" imgW="1777680" imgH="736560" progId="Equation.DSMT4">
                  <p:embed/>
                </p:oleObj>
              </mc:Choice>
              <mc:Fallback>
                <p:oleObj name="Equation" r:id="rId21" imgW="1777680" imgH="736560" progId="Equation.DSMT4">
                  <p:embed/>
                  <p:pic>
                    <p:nvPicPr>
                      <p:cNvPr id="0" name=""/>
                      <p:cNvPicPr/>
                      <p:nvPr/>
                    </p:nvPicPr>
                    <p:blipFill>
                      <a:blip r:embed="rId22"/>
                      <a:stretch>
                        <a:fillRect/>
                      </a:stretch>
                    </p:blipFill>
                    <p:spPr>
                      <a:xfrm>
                        <a:off x="4172996" y="5067014"/>
                        <a:ext cx="1778000" cy="7366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40505981"/>
              </p:ext>
            </p:extLst>
          </p:nvPr>
        </p:nvGraphicFramePr>
        <p:xfrm>
          <a:off x="5079857" y="3119168"/>
          <a:ext cx="469900" cy="342900"/>
        </p:xfrm>
        <a:graphic>
          <a:graphicData uri="http://schemas.openxmlformats.org/presentationml/2006/ole">
            <mc:AlternateContent xmlns:mc="http://schemas.openxmlformats.org/markup-compatibility/2006">
              <mc:Choice xmlns:v="urn:schemas-microsoft-com:vml" Requires="v">
                <p:oleObj name="Equation" r:id="rId23" imgW="469800" imgH="342720" progId="Equation.DSMT4">
                  <p:embed/>
                </p:oleObj>
              </mc:Choice>
              <mc:Fallback>
                <p:oleObj name="Equation" r:id="rId23" imgW="469800" imgH="342720" progId="Equation.DSMT4">
                  <p:embed/>
                  <p:pic>
                    <p:nvPicPr>
                      <p:cNvPr id="0" name=""/>
                      <p:cNvPicPr/>
                      <p:nvPr/>
                    </p:nvPicPr>
                    <p:blipFill>
                      <a:blip r:embed="rId24"/>
                      <a:stretch>
                        <a:fillRect/>
                      </a:stretch>
                    </p:blipFill>
                    <p:spPr>
                      <a:xfrm>
                        <a:off x="5079857" y="3119168"/>
                        <a:ext cx="469900" cy="342900"/>
                      </a:xfrm>
                      <a:prstGeom prst="rect">
                        <a:avLst/>
                      </a:prstGeom>
                    </p:spPr>
                  </p:pic>
                </p:oleObj>
              </mc:Fallback>
            </mc:AlternateContent>
          </a:graphicData>
        </a:graphic>
      </p:graphicFrame>
      <p:sp>
        <p:nvSpPr>
          <p:cNvPr id="21" name="TextBox 20"/>
          <p:cNvSpPr txBox="1"/>
          <p:nvPr/>
        </p:nvSpPr>
        <p:spPr>
          <a:xfrm>
            <a:off x="5678731" y="3132838"/>
            <a:ext cx="5343946" cy="369332"/>
          </a:xfrm>
          <a:prstGeom prst="rect">
            <a:avLst/>
          </a:prstGeom>
          <a:noFill/>
        </p:spPr>
        <p:txBody>
          <a:bodyPr wrap="square" rtlCol="0">
            <a:spAutoFit/>
          </a:bodyPr>
          <a:lstStyle/>
          <a:p>
            <a:r>
              <a:rPr lang="sr-Latn-ME" dirty="0"/>
              <a:t>- opterećenje toplotne pumpe u vršnom satu u kW</a:t>
            </a:r>
            <a:endParaRPr lang="en-US" dirty="0"/>
          </a:p>
        </p:txBody>
      </p:sp>
      <p:sp>
        <p:nvSpPr>
          <p:cNvPr id="22" name="TextBox 21"/>
          <p:cNvSpPr txBox="1"/>
          <p:nvPr/>
        </p:nvSpPr>
        <p:spPr>
          <a:xfrm>
            <a:off x="4172996" y="3961356"/>
            <a:ext cx="7753003" cy="369332"/>
          </a:xfrm>
          <a:prstGeom prst="rect">
            <a:avLst/>
          </a:prstGeom>
          <a:noFill/>
        </p:spPr>
        <p:txBody>
          <a:bodyPr wrap="square" rtlCol="0">
            <a:spAutoFit/>
          </a:bodyPr>
          <a:lstStyle/>
          <a:p>
            <a:r>
              <a:rPr lang="sr-Latn-ME" dirty="0"/>
              <a:t>Faktor opterećenja – odnos srednjeg opterećenja i opterećenja u vršnom satu</a:t>
            </a:r>
            <a:endParaRPr lang="en-US" dirty="0"/>
          </a:p>
        </p:txBody>
      </p:sp>
      <p:graphicFrame>
        <p:nvGraphicFramePr>
          <p:cNvPr id="23" name="Object 22"/>
          <p:cNvGraphicFramePr>
            <a:graphicFrameLocks noChangeAspect="1"/>
          </p:cNvGraphicFramePr>
          <p:nvPr>
            <p:extLst>
              <p:ext uri="{D42A27DB-BD31-4B8C-83A1-F6EECF244321}">
                <p14:modId xmlns:p14="http://schemas.microsoft.com/office/powerpoint/2010/main" val="857835899"/>
              </p:ext>
            </p:extLst>
          </p:nvPr>
        </p:nvGraphicFramePr>
        <p:xfrm>
          <a:off x="6581839" y="4539448"/>
          <a:ext cx="1168400" cy="342900"/>
        </p:xfrm>
        <a:graphic>
          <a:graphicData uri="http://schemas.openxmlformats.org/presentationml/2006/ole">
            <mc:AlternateContent xmlns:mc="http://schemas.openxmlformats.org/markup-compatibility/2006">
              <mc:Choice xmlns:v="urn:schemas-microsoft-com:vml" Requires="v">
                <p:oleObj name="Equation" r:id="rId25" imgW="1168200" imgH="342720" progId="Equation.DSMT4">
                  <p:embed/>
                </p:oleObj>
              </mc:Choice>
              <mc:Fallback>
                <p:oleObj name="Equation" r:id="rId25" imgW="1168200" imgH="342720" progId="Equation.DSMT4">
                  <p:embed/>
                  <p:pic>
                    <p:nvPicPr>
                      <p:cNvPr id="0" name=""/>
                      <p:cNvPicPr/>
                      <p:nvPr/>
                    </p:nvPicPr>
                    <p:blipFill>
                      <a:blip r:embed="rId26"/>
                      <a:stretch>
                        <a:fillRect/>
                      </a:stretch>
                    </p:blipFill>
                    <p:spPr>
                      <a:xfrm>
                        <a:off x="6581839" y="4539448"/>
                        <a:ext cx="1168400" cy="342900"/>
                      </a:xfrm>
                      <a:prstGeom prst="rect">
                        <a:avLst/>
                      </a:prstGeom>
                    </p:spPr>
                  </p:pic>
                </p:oleObj>
              </mc:Fallback>
            </mc:AlternateContent>
          </a:graphicData>
        </a:graphic>
      </p:graphicFrame>
      <p:sp>
        <p:nvSpPr>
          <p:cNvPr id="24" name="TextBox 23"/>
          <p:cNvSpPr txBox="1"/>
          <p:nvPr/>
        </p:nvSpPr>
        <p:spPr>
          <a:xfrm>
            <a:off x="8049497" y="4514808"/>
            <a:ext cx="4142503" cy="646331"/>
          </a:xfrm>
          <a:prstGeom prst="rect">
            <a:avLst/>
          </a:prstGeom>
          <a:noFill/>
        </p:spPr>
        <p:txBody>
          <a:bodyPr wrap="square" rtlCol="0">
            <a:spAutoFit/>
          </a:bodyPr>
          <a:lstStyle/>
          <a:p>
            <a:r>
              <a:rPr lang="sr-Latn-ME" dirty="0"/>
              <a:t>- isporučena energija za grijanje/hlađenje u kWh na nivou mjeseca odnosno godine</a:t>
            </a:r>
            <a:endParaRPr lang="en-US" dirty="0"/>
          </a:p>
        </p:txBody>
      </p:sp>
      <p:graphicFrame>
        <p:nvGraphicFramePr>
          <p:cNvPr id="26" name="Object 25"/>
          <p:cNvGraphicFramePr>
            <a:graphicFrameLocks noChangeAspect="1"/>
          </p:cNvGraphicFramePr>
          <p:nvPr>
            <p:extLst>
              <p:ext uri="{D42A27DB-BD31-4B8C-83A1-F6EECF244321}">
                <p14:modId xmlns:p14="http://schemas.microsoft.com/office/powerpoint/2010/main" val="2855430093"/>
              </p:ext>
            </p:extLst>
          </p:nvPr>
        </p:nvGraphicFramePr>
        <p:xfrm>
          <a:off x="6765204" y="5251680"/>
          <a:ext cx="736600" cy="330200"/>
        </p:xfrm>
        <a:graphic>
          <a:graphicData uri="http://schemas.openxmlformats.org/presentationml/2006/ole">
            <mc:AlternateContent xmlns:mc="http://schemas.openxmlformats.org/markup-compatibility/2006">
              <mc:Choice xmlns:v="urn:schemas-microsoft-com:vml" Requires="v">
                <p:oleObj name="Equation" r:id="rId27" imgW="736560" imgH="330120" progId="Equation.DSMT4">
                  <p:embed/>
                </p:oleObj>
              </mc:Choice>
              <mc:Fallback>
                <p:oleObj name="Equation" r:id="rId27" imgW="736560" imgH="330120" progId="Equation.DSMT4">
                  <p:embed/>
                  <p:pic>
                    <p:nvPicPr>
                      <p:cNvPr id="0" name=""/>
                      <p:cNvPicPr/>
                      <p:nvPr/>
                    </p:nvPicPr>
                    <p:blipFill>
                      <a:blip r:embed="rId28"/>
                      <a:stretch>
                        <a:fillRect/>
                      </a:stretch>
                    </p:blipFill>
                    <p:spPr>
                      <a:xfrm>
                        <a:off x="6765204" y="5251680"/>
                        <a:ext cx="736600" cy="330200"/>
                      </a:xfrm>
                      <a:prstGeom prst="rect">
                        <a:avLst/>
                      </a:prstGeom>
                    </p:spPr>
                  </p:pic>
                </p:oleObj>
              </mc:Fallback>
            </mc:AlternateContent>
          </a:graphicData>
        </a:graphic>
      </p:graphicFrame>
      <p:sp>
        <p:nvSpPr>
          <p:cNvPr id="27" name="TextBox 26"/>
          <p:cNvSpPr txBox="1"/>
          <p:nvPr/>
        </p:nvSpPr>
        <p:spPr>
          <a:xfrm>
            <a:off x="8049497" y="5188763"/>
            <a:ext cx="4128653" cy="646331"/>
          </a:xfrm>
          <a:prstGeom prst="rect">
            <a:avLst/>
          </a:prstGeom>
          <a:noFill/>
        </p:spPr>
        <p:txBody>
          <a:bodyPr wrap="square" rtlCol="0">
            <a:spAutoFit/>
          </a:bodyPr>
          <a:lstStyle/>
          <a:p>
            <a:r>
              <a:rPr lang="sr-Latn-ME" dirty="0"/>
              <a:t>- broj sati u mjesecu (744 h) odnosno godini (8760 h)</a:t>
            </a:r>
            <a:endParaRPr lang="en-US" dirty="0"/>
          </a:p>
        </p:txBody>
      </p:sp>
      <p:graphicFrame>
        <p:nvGraphicFramePr>
          <p:cNvPr id="28" name="Object 27"/>
          <p:cNvGraphicFramePr>
            <a:graphicFrameLocks noChangeAspect="1"/>
          </p:cNvGraphicFramePr>
          <p:nvPr>
            <p:extLst>
              <p:ext uri="{D42A27DB-BD31-4B8C-83A1-F6EECF244321}">
                <p14:modId xmlns:p14="http://schemas.microsoft.com/office/powerpoint/2010/main" val="507348197"/>
              </p:ext>
            </p:extLst>
          </p:nvPr>
        </p:nvGraphicFramePr>
        <p:xfrm>
          <a:off x="588963" y="3132138"/>
          <a:ext cx="2768600" cy="812800"/>
        </p:xfrm>
        <a:graphic>
          <a:graphicData uri="http://schemas.openxmlformats.org/presentationml/2006/ole">
            <mc:AlternateContent xmlns:mc="http://schemas.openxmlformats.org/markup-compatibility/2006">
              <mc:Choice xmlns:v="urn:schemas-microsoft-com:vml" Requires="v">
                <p:oleObj name="Equation" r:id="rId29" imgW="2768400" imgH="812520" progId="Equation.DSMT4">
                  <p:embed/>
                </p:oleObj>
              </mc:Choice>
              <mc:Fallback>
                <p:oleObj name="Equation" r:id="rId29" imgW="2768400" imgH="812520" progId="Equation.DSMT4">
                  <p:embed/>
                  <p:pic>
                    <p:nvPicPr>
                      <p:cNvPr id="0" name=""/>
                      <p:cNvPicPr/>
                      <p:nvPr/>
                    </p:nvPicPr>
                    <p:blipFill>
                      <a:blip r:embed="rId30"/>
                      <a:stretch>
                        <a:fillRect/>
                      </a:stretch>
                    </p:blipFill>
                    <p:spPr>
                      <a:xfrm>
                        <a:off x="588963" y="3132138"/>
                        <a:ext cx="2768600" cy="812800"/>
                      </a:xfrm>
                      <a:prstGeom prst="rect">
                        <a:avLst/>
                      </a:prstGeom>
                    </p:spPr>
                  </p:pic>
                </p:oleObj>
              </mc:Fallback>
            </mc:AlternateContent>
          </a:graphicData>
        </a:graphic>
      </p:graphicFrame>
    </p:spTree>
    <p:extLst>
      <p:ext uri="{BB962C8B-B14F-4D97-AF65-F5344CB8AC3E}">
        <p14:creationId xmlns:p14="http://schemas.microsoft.com/office/powerpoint/2010/main" val="3874401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lstStyle/>
          <a:p>
            <a:r>
              <a:rPr lang="sr-Latn-ME" dirty="0"/>
              <a:t>Vremenska superpozicija toplotnog opterećenja tla</a:t>
            </a:r>
            <a:endParaRPr lang="en-US"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178" y="894831"/>
            <a:ext cx="567690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Object 7"/>
          <p:cNvGraphicFramePr>
            <a:graphicFrameLocks noChangeAspect="1"/>
          </p:cNvGraphicFramePr>
          <p:nvPr>
            <p:extLst>
              <p:ext uri="{D42A27DB-BD31-4B8C-83A1-F6EECF244321}">
                <p14:modId xmlns:p14="http://schemas.microsoft.com/office/powerpoint/2010/main" val="1682848407"/>
              </p:ext>
            </p:extLst>
          </p:nvPr>
        </p:nvGraphicFramePr>
        <p:xfrm>
          <a:off x="6293428" y="3270250"/>
          <a:ext cx="1282700" cy="381000"/>
        </p:xfrm>
        <a:graphic>
          <a:graphicData uri="http://schemas.openxmlformats.org/presentationml/2006/ole">
            <mc:AlternateContent xmlns:mc="http://schemas.openxmlformats.org/markup-compatibility/2006">
              <mc:Choice xmlns:v="urn:schemas-microsoft-com:vml" Requires="v">
                <p:oleObj name="Equation" r:id="rId4" imgW="1282680" imgH="380880" progId="Equation.DSMT4">
                  <p:embed/>
                </p:oleObj>
              </mc:Choice>
              <mc:Fallback>
                <p:oleObj name="Equation" r:id="rId4" imgW="1282680" imgH="380880" progId="Equation.DSMT4">
                  <p:embed/>
                  <p:pic>
                    <p:nvPicPr>
                      <p:cNvPr id="0" name=""/>
                      <p:cNvPicPr/>
                      <p:nvPr/>
                    </p:nvPicPr>
                    <p:blipFill>
                      <a:blip r:embed="rId5"/>
                      <a:stretch>
                        <a:fillRect/>
                      </a:stretch>
                    </p:blipFill>
                    <p:spPr>
                      <a:xfrm>
                        <a:off x="6293428" y="3270250"/>
                        <a:ext cx="1282700" cy="3810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976689"/>
              </p:ext>
            </p:extLst>
          </p:nvPr>
        </p:nvGraphicFramePr>
        <p:xfrm>
          <a:off x="6268143" y="2750311"/>
          <a:ext cx="1333500" cy="381000"/>
        </p:xfrm>
        <a:graphic>
          <a:graphicData uri="http://schemas.openxmlformats.org/presentationml/2006/ole">
            <mc:AlternateContent xmlns:mc="http://schemas.openxmlformats.org/markup-compatibility/2006">
              <mc:Choice xmlns:v="urn:schemas-microsoft-com:vml" Requires="v">
                <p:oleObj name="Equation" r:id="rId6" imgW="1333440" imgH="380880" progId="Equation.DSMT4">
                  <p:embed/>
                </p:oleObj>
              </mc:Choice>
              <mc:Fallback>
                <p:oleObj name="Equation" r:id="rId6" imgW="1333440" imgH="380880" progId="Equation.DSMT4">
                  <p:embed/>
                  <p:pic>
                    <p:nvPicPr>
                      <p:cNvPr id="0" name=""/>
                      <p:cNvPicPr/>
                      <p:nvPr/>
                    </p:nvPicPr>
                    <p:blipFill>
                      <a:blip r:embed="rId7"/>
                      <a:stretch>
                        <a:fillRect/>
                      </a:stretch>
                    </p:blipFill>
                    <p:spPr>
                      <a:xfrm>
                        <a:off x="6268143" y="2750311"/>
                        <a:ext cx="1333500" cy="3810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12730445"/>
              </p:ext>
            </p:extLst>
          </p:nvPr>
        </p:nvGraphicFramePr>
        <p:xfrm>
          <a:off x="6276963" y="2243813"/>
          <a:ext cx="241300" cy="330200"/>
        </p:xfrm>
        <a:graphic>
          <a:graphicData uri="http://schemas.openxmlformats.org/presentationml/2006/ole">
            <mc:AlternateContent xmlns:mc="http://schemas.openxmlformats.org/markup-compatibility/2006">
              <mc:Choice xmlns:v="urn:schemas-microsoft-com:vml" Requires="v">
                <p:oleObj name="Equation" r:id="rId8" imgW="241200" imgH="330120" progId="Equation.DSMT4">
                  <p:embed/>
                </p:oleObj>
              </mc:Choice>
              <mc:Fallback>
                <p:oleObj name="Equation" r:id="rId8" imgW="241200" imgH="330120" progId="Equation.DSMT4">
                  <p:embed/>
                  <p:pic>
                    <p:nvPicPr>
                      <p:cNvPr id="0" name=""/>
                      <p:cNvPicPr/>
                      <p:nvPr/>
                    </p:nvPicPr>
                    <p:blipFill>
                      <a:blip r:embed="rId9"/>
                      <a:stretch>
                        <a:fillRect/>
                      </a:stretch>
                    </p:blipFill>
                    <p:spPr>
                      <a:xfrm>
                        <a:off x="6276963" y="2243813"/>
                        <a:ext cx="241300" cy="330200"/>
                      </a:xfrm>
                      <a:prstGeom prst="rect">
                        <a:avLst/>
                      </a:prstGeom>
                    </p:spPr>
                  </p:pic>
                </p:oleObj>
              </mc:Fallback>
            </mc:AlternateContent>
          </a:graphicData>
        </a:graphic>
      </p:graphicFrame>
      <p:sp>
        <p:nvSpPr>
          <p:cNvPr id="11" name="TextBox 10"/>
          <p:cNvSpPr txBox="1"/>
          <p:nvPr/>
        </p:nvSpPr>
        <p:spPr>
          <a:xfrm>
            <a:off x="6842113" y="2243813"/>
            <a:ext cx="4395626" cy="369332"/>
          </a:xfrm>
          <a:prstGeom prst="rect">
            <a:avLst/>
          </a:prstGeom>
          <a:noFill/>
        </p:spPr>
        <p:txBody>
          <a:bodyPr wrap="square" rtlCol="0">
            <a:spAutoFit/>
          </a:bodyPr>
          <a:lstStyle/>
          <a:p>
            <a:r>
              <a:rPr lang="sr-Latn-ME" dirty="0"/>
              <a:t>- na snazi 20 godina</a:t>
            </a:r>
            <a:endParaRPr lang="en-US" dirty="0"/>
          </a:p>
        </p:txBody>
      </p:sp>
      <p:sp>
        <p:nvSpPr>
          <p:cNvPr id="12" name="TextBox 11"/>
          <p:cNvSpPr txBox="1"/>
          <p:nvPr/>
        </p:nvSpPr>
        <p:spPr>
          <a:xfrm>
            <a:off x="7796374" y="2761979"/>
            <a:ext cx="4395626" cy="369332"/>
          </a:xfrm>
          <a:prstGeom prst="rect">
            <a:avLst/>
          </a:prstGeom>
          <a:noFill/>
        </p:spPr>
        <p:txBody>
          <a:bodyPr wrap="square" rtlCol="0">
            <a:spAutoFit/>
          </a:bodyPr>
          <a:lstStyle/>
          <a:p>
            <a:r>
              <a:rPr lang="sr-Latn-ME" dirty="0"/>
              <a:t>- </a:t>
            </a:r>
            <a:r>
              <a:rPr lang="en-US" dirty="0" err="1"/>
              <a:t>na</a:t>
            </a:r>
            <a:r>
              <a:rPr lang="en-US" dirty="0"/>
              <a:t> </a:t>
            </a:r>
            <a:r>
              <a:rPr lang="en-US" dirty="0" err="1"/>
              <a:t>snazi</a:t>
            </a:r>
            <a:r>
              <a:rPr lang="en-US" dirty="0"/>
              <a:t> 1 </a:t>
            </a:r>
            <a:r>
              <a:rPr lang="en-US" dirty="0" err="1"/>
              <a:t>mjesec</a:t>
            </a:r>
            <a:endParaRPr lang="en-US" dirty="0"/>
          </a:p>
        </p:txBody>
      </p:sp>
      <p:sp>
        <p:nvSpPr>
          <p:cNvPr id="13" name="TextBox 12"/>
          <p:cNvSpPr txBox="1"/>
          <p:nvPr/>
        </p:nvSpPr>
        <p:spPr>
          <a:xfrm>
            <a:off x="7796374" y="3340100"/>
            <a:ext cx="4395626" cy="369332"/>
          </a:xfrm>
          <a:prstGeom prst="rect">
            <a:avLst/>
          </a:prstGeom>
          <a:noFill/>
        </p:spPr>
        <p:txBody>
          <a:bodyPr wrap="square" rtlCol="0">
            <a:spAutoFit/>
          </a:bodyPr>
          <a:lstStyle/>
          <a:p>
            <a:r>
              <a:rPr lang="sr-Latn-ME" dirty="0"/>
              <a:t>- </a:t>
            </a:r>
            <a:r>
              <a:rPr lang="en-US" dirty="0" err="1"/>
              <a:t>na</a:t>
            </a:r>
            <a:r>
              <a:rPr lang="en-US" dirty="0"/>
              <a:t> </a:t>
            </a:r>
            <a:r>
              <a:rPr lang="en-US" dirty="0" err="1"/>
              <a:t>snazi</a:t>
            </a:r>
            <a:r>
              <a:rPr lang="en-US" dirty="0"/>
              <a:t> n sati (obi</a:t>
            </a:r>
            <a:r>
              <a:rPr lang="sr-Latn-ME" dirty="0"/>
              <a:t>č</a:t>
            </a:r>
            <a:r>
              <a:rPr lang="en-US" dirty="0"/>
              <a:t>no 4-8 h)</a:t>
            </a:r>
          </a:p>
        </p:txBody>
      </p:sp>
      <p:graphicFrame>
        <p:nvGraphicFramePr>
          <p:cNvPr id="7" name="Object 6"/>
          <p:cNvGraphicFramePr>
            <a:graphicFrameLocks noChangeAspect="1"/>
          </p:cNvGraphicFramePr>
          <p:nvPr>
            <p:extLst>
              <p:ext uri="{D42A27DB-BD31-4B8C-83A1-F6EECF244321}">
                <p14:modId xmlns:p14="http://schemas.microsoft.com/office/powerpoint/2010/main" val="3903497831"/>
              </p:ext>
            </p:extLst>
          </p:nvPr>
        </p:nvGraphicFramePr>
        <p:xfrm>
          <a:off x="7688263" y="1092200"/>
          <a:ext cx="2768600" cy="812800"/>
        </p:xfrm>
        <a:graphic>
          <a:graphicData uri="http://schemas.openxmlformats.org/presentationml/2006/ole">
            <mc:AlternateContent xmlns:mc="http://schemas.openxmlformats.org/markup-compatibility/2006">
              <mc:Choice xmlns:v="urn:schemas-microsoft-com:vml" Requires="v">
                <p:oleObj name="Equation" r:id="rId10" imgW="2768400" imgH="812520" progId="Equation.DSMT4">
                  <p:embed/>
                </p:oleObj>
              </mc:Choice>
              <mc:Fallback>
                <p:oleObj name="Equation" r:id="rId10" imgW="2768400" imgH="812520" progId="Equation.DSMT4">
                  <p:embed/>
                  <p:pic>
                    <p:nvPicPr>
                      <p:cNvPr id="0" name=""/>
                      <p:cNvPicPr/>
                      <p:nvPr/>
                    </p:nvPicPr>
                    <p:blipFill>
                      <a:blip r:embed="rId11"/>
                      <a:stretch>
                        <a:fillRect/>
                      </a:stretch>
                    </p:blipFill>
                    <p:spPr>
                      <a:xfrm>
                        <a:off x="7688263" y="1092200"/>
                        <a:ext cx="2768600" cy="812800"/>
                      </a:xfrm>
                      <a:prstGeom prst="rect">
                        <a:avLst/>
                      </a:prstGeom>
                    </p:spPr>
                  </p:pic>
                </p:oleObj>
              </mc:Fallback>
            </mc:AlternateContent>
          </a:graphicData>
        </a:graphic>
      </p:graphicFrame>
    </p:spTree>
    <p:extLst>
      <p:ext uri="{BB962C8B-B14F-4D97-AF65-F5344CB8AC3E}">
        <p14:creationId xmlns:p14="http://schemas.microsoft.com/office/powerpoint/2010/main" val="47583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21"/>
            <a:ext cx="12191999" cy="720000"/>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2959" y="736902"/>
            <a:ext cx="2880000" cy="1915200"/>
          </a:xfrm>
          <a:prstGeom prst="rect">
            <a:avLst/>
          </a:prstGeom>
        </p:spPr>
      </p:pic>
      <p:sp>
        <p:nvSpPr>
          <p:cNvPr id="8" name="Rectangle 7"/>
          <p:cNvSpPr/>
          <p:nvPr/>
        </p:nvSpPr>
        <p:spPr>
          <a:xfrm>
            <a:off x="0" y="5286084"/>
            <a:ext cx="12293600" cy="1569660"/>
          </a:xfrm>
          <a:prstGeom prst="rect">
            <a:avLst/>
          </a:prstGeom>
        </p:spPr>
        <p:txBody>
          <a:bodyPr wrap="square">
            <a:spAutoFit/>
          </a:bodyPr>
          <a:lstStyle/>
          <a:p>
            <a:r>
              <a:rPr lang="sr-Latn-ME" sz="2400" b="1" kern="0" dirty="0">
                <a:solidFill>
                  <a:srgbClr val="FF0000"/>
                </a:solidFill>
              </a:rPr>
              <a:t>Geotermalna energija se može koristiti na tri načina: </a:t>
            </a:r>
            <a:endParaRPr lang="sr-Latn-ME" sz="2400" b="1" kern="0" dirty="0">
              <a:solidFill>
                <a:srgbClr val="FF0000"/>
              </a:solidFill>
              <a:cs typeface="Arial"/>
            </a:endParaRPr>
          </a:p>
          <a:p>
            <a:pPr marL="342900" indent="-342900">
              <a:spcBef>
                <a:spcPts val="0"/>
              </a:spcBef>
              <a:spcAft>
                <a:spcPts val="0"/>
              </a:spcAft>
              <a:buFont typeface="Arial" panose="020B0604020202020204" pitchFamily="34" charset="0"/>
              <a:buChar char="•"/>
            </a:pPr>
            <a:r>
              <a:rPr lang="sr-Latn-ME" sz="2400" dirty="0">
                <a:solidFill>
                  <a:srgbClr val="000000"/>
                </a:solidFill>
                <a:cs typeface="Arial"/>
              </a:rPr>
              <a:t>Proizvodnja električne energije – visoke temperature, iznad 150</a:t>
            </a:r>
            <a:r>
              <a:rPr lang="sr-Latn-ME" sz="2400" baseline="30000" dirty="0">
                <a:solidFill>
                  <a:srgbClr val="000000"/>
                </a:solidFill>
                <a:cs typeface="Arial"/>
              </a:rPr>
              <a:t>o</a:t>
            </a:r>
            <a:r>
              <a:rPr lang="sr-Latn-ME" sz="2400" dirty="0">
                <a:solidFill>
                  <a:srgbClr val="000000"/>
                </a:solidFill>
                <a:cs typeface="Arial"/>
              </a:rPr>
              <a:t>C</a:t>
            </a:r>
          </a:p>
          <a:p>
            <a:pPr marL="342900" indent="-342900">
              <a:spcBef>
                <a:spcPts val="0"/>
              </a:spcBef>
              <a:spcAft>
                <a:spcPts val="0"/>
              </a:spcAft>
              <a:buFont typeface="Arial" panose="020B0604020202020204" pitchFamily="34" charset="0"/>
              <a:buChar char="•"/>
            </a:pPr>
            <a:r>
              <a:rPr lang="sr-Latn-ME" sz="2400" dirty="0">
                <a:solidFill>
                  <a:srgbClr val="000000"/>
                </a:solidFill>
                <a:cs typeface="Arial"/>
              </a:rPr>
              <a:t>Direktno korišćenje – srednje i niske temperature, od 30 do 150</a:t>
            </a:r>
            <a:r>
              <a:rPr lang="sr-Latn-ME" sz="2400" baseline="30000" dirty="0">
                <a:solidFill>
                  <a:srgbClr val="000000"/>
                </a:solidFill>
                <a:cs typeface="Arial"/>
              </a:rPr>
              <a:t>o</a:t>
            </a:r>
            <a:r>
              <a:rPr lang="sr-Latn-ME" sz="2400" dirty="0">
                <a:solidFill>
                  <a:srgbClr val="000000"/>
                </a:solidFill>
                <a:cs typeface="Arial"/>
              </a:rPr>
              <a:t>C</a:t>
            </a:r>
          </a:p>
          <a:p>
            <a:pPr marL="342900" indent="-342900">
              <a:spcBef>
                <a:spcPts val="0"/>
              </a:spcBef>
              <a:spcAft>
                <a:spcPts val="0"/>
              </a:spcAft>
              <a:buFont typeface="Arial" panose="020B0604020202020204" pitchFamily="34" charset="0"/>
              <a:buChar char="•"/>
            </a:pPr>
            <a:r>
              <a:rPr lang="sr-Latn-ME" sz="2400" dirty="0">
                <a:solidFill>
                  <a:srgbClr val="000000"/>
                </a:solidFill>
                <a:cs typeface="Arial"/>
              </a:rPr>
              <a:t>Geotermalne toplotne pumpe – temperature ispod 30</a:t>
            </a:r>
            <a:r>
              <a:rPr lang="sr-Latn-ME" sz="2400" baseline="30000" dirty="0">
                <a:solidFill>
                  <a:srgbClr val="000000"/>
                </a:solidFill>
                <a:cs typeface="Arial"/>
              </a:rPr>
              <a:t>o</a:t>
            </a:r>
            <a:r>
              <a:rPr lang="sr-Latn-ME" sz="2400" dirty="0">
                <a:solidFill>
                  <a:srgbClr val="000000"/>
                </a:solidFill>
                <a:cs typeface="Arial"/>
              </a:rPr>
              <a:t>C</a:t>
            </a:r>
            <a:endParaRPr lang="en-US" sz="2400" kern="0" dirty="0"/>
          </a:p>
        </p:txBody>
      </p:sp>
      <p:pic>
        <p:nvPicPr>
          <p:cNvPr id="9" name="Picture 12" descr="Where is the Kola Superdeep Borehole located? - Answer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698"/>
          <a:stretch/>
        </p:blipFill>
        <p:spPr bwMode="auto">
          <a:xfrm>
            <a:off x="562197" y="1306881"/>
            <a:ext cx="1800000" cy="1352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Самая большая скважина в мире — 0,2 процента длины пути к центру Земли |  SeaNew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197" y="3066630"/>
            <a:ext cx="180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2959" y="2943453"/>
            <a:ext cx="2880000" cy="222144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2992" y="705491"/>
            <a:ext cx="3793356" cy="44280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5497" y="705491"/>
            <a:ext cx="1065697" cy="4428000"/>
          </a:xfrm>
          <a:prstGeom prst="rect">
            <a:avLst/>
          </a:prstGeom>
        </p:spPr>
      </p:pic>
    </p:spTree>
    <p:extLst>
      <p:ext uri="{BB962C8B-B14F-4D97-AF65-F5344CB8AC3E}">
        <p14:creationId xmlns:p14="http://schemas.microsoft.com/office/powerpoint/2010/main" val="723341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lstStyle/>
          <a:p>
            <a:r>
              <a:rPr lang="sr-Latn-ME" dirty="0"/>
              <a:t>Srednja temperatura fluida</a:t>
            </a:r>
            <a:endParaRPr lang="en-US" dirty="0"/>
          </a:p>
        </p:txBody>
      </p:sp>
      <p:sp>
        <p:nvSpPr>
          <p:cNvPr id="4" name="TextBox 3"/>
          <p:cNvSpPr txBox="1"/>
          <p:nvPr/>
        </p:nvSpPr>
        <p:spPr>
          <a:xfrm>
            <a:off x="-19050" y="5238750"/>
            <a:ext cx="12192000" cy="646331"/>
          </a:xfrm>
          <a:prstGeom prst="rect">
            <a:avLst/>
          </a:prstGeom>
          <a:noFill/>
        </p:spPr>
        <p:txBody>
          <a:bodyPr wrap="square" rtlCol="0">
            <a:spAutoFit/>
          </a:bodyPr>
          <a:lstStyle/>
          <a:p>
            <a:r>
              <a:rPr lang="sr-Latn-ME" dirty="0"/>
              <a:t>Preporuke IGSHPA (International Ground Source Heat Pump Association) u pogledu odabira projektne temperature fluida na ulazu u toplotnu pumpu za grijanje i hlađenje:</a:t>
            </a:r>
            <a:endParaRPr lang="en-US" dirty="0"/>
          </a:p>
        </p:txBody>
      </p:sp>
      <p:sp>
        <p:nvSpPr>
          <p:cNvPr id="5" name="TextBox 4"/>
          <p:cNvSpPr txBox="1"/>
          <p:nvPr/>
        </p:nvSpPr>
        <p:spPr>
          <a:xfrm>
            <a:off x="-19050" y="5885081"/>
            <a:ext cx="12192000" cy="369332"/>
          </a:xfrm>
          <a:prstGeom prst="rect">
            <a:avLst/>
          </a:prstGeom>
          <a:solidFill>
            <a:srgbClr val="FF0000"/>
          </a:solidFill>
        </p:spPr>
        <p:txBody>
          <a:bodyPr wrap="square" rtlCol="0">
            <a:spAutoFit/>
          </a:bodyPr>
          <a:lstStyle/>
          <a:p>
            <a:r>
              <a:rPr lang="sr-Latn-ME" b="1" dirty="0"/>
              <a:t>Grijanje: </a:t>
            </a:r>
            <a:r>
              <a:rPr lang="sr-Latn-ME" dirty="0"/>
              <a:t>8 – 11</a:t>
            </a:r>
            <a:r>
              <a:rPr lang="sr-Latn-ME" baseline="30000" dirty="0"/>
              <a:t>o</a:t>
            </a:r>
            <a:r>
              <a:rPr lang="sr-Latn-ME" dirty="0"/>
              <a:t>C niža od neporemećene temperature tla ili -4</a:t>
            </a:r>
            <a:r>
              <a:rPr lang="sr-Latn-ME" baseline="30000" dirty="0"/>
              <a:t>o</a:t>
            </a:r>
            <a:r>
              <a:rPr lang="sr-Latn-ME" dirty="0"/>
              <a:t>C (viša od ove  dvije vrijednosti)</a:t>
            </a:r>
            <a:r>
              <a:rPr lang="sr-Latn-ME" b="1" dirty="0"/>
              <a:t> </a:t>
            </a:r>
            <a:endParaRPr lang="en-US" b="1" dirty="0"/>
          </a:p>
        </p:txBody>
      </p:sp>
      <p:sp>
        <p:nvSpPr>
          <p:cNvPr id="6" name="TextBox 5"/>
          <p:cNvSpPr txBox="1"/>
          <p:nvPr/>
        </p:nvSpPr>
        <p:spPr>
          <a:xfrm>
            <a:off x="-19050" y="6406813"/>
            <a:ext cx="12192000" cy="369332"/>
          </a:xfrm>
          <a:prstGeom prst="rect">
            <a:avLst/>
          </a:prstGeom>
          <a:solidFill>
            <a:srgbClr val="00B0F0"/>
          </a:solidFill>
        </p:spPr>
        <p:txBody>
          <a:bodyPr wrap="square" rtlCol="0">
            <a:spAutoFit/>
          </a:bodyPr>
          <a:lstStyle/>
          <a:p>
            <a:r>
              <a:rPr lang="sr-Latn-ME" b="1" dirty="0"/>
              <a:t>Hlađenje: </a:t>
            </a:r>
            <a:r>
              <a:rPr lang="sr-Latn-ME" dirty="0"/>
              <a:t>16 – 22</a:t>
            </a:r>
            <a:r>
              <a:rPr lang="sr-Latn-ME" baseline="30000" dirty="0"/>
              <a:t>o</a:t>
            </a:r>
            <a:r>
              <a:rPr lang="sr-Latn-ME" dirty="0"/>
              <a:t>C iznad neporemećene temperature tla ili 35</a:t>
            </a:r>
            <a:r>
              <a:rPr lang="sr-Latn-ME" baseline="30000" dirty="0"/>
              <a:t>o</a:t>
            </a:r>
            <a:r>
              <a:rPr lang="sr-Latn-ME" dirty="0"/>
              <a:t>C (niža od ove  dvije vrijednosti)</a:t>
            </a:r>
            <a:r>
              <a:rPr lang="sr-Latn-ME" b="1" dirty="0"/>
              <a:t> </a:t>
            </a:r>
            <a:endParaRPr lang="en-US" b="1" dirty="0"/>
          </a:p>
        </p:txBody>
      </p:sp>
      <p:sp>
        <p:nvSpPr>
          <p:cNvPr id="8" name="TextBox 7"/>
          <p:cNvSpPr txBox="1"/>
          <p:nvPr/>
        </p:nvSpPr>
        <p:spPr>
          <a:xfrm>
            <a:off x="4457700" y="1064746"/>
            <a:ext cx="7734300" cy="1754326"/>
          </a:xfrm>
          <a:prstGeom prst="rect">
            <a:avLst/>
          </a:prstGeom>
          <a:noFill/>
        </p:spPr>
        <p:txBody>
          <a:bodyPr wrap="square" rtlCol="0">
            <a:spAutoFit/>
          </a:bodyPr>
          <a:lstStyle/>
          <a:p>
            <a:pPr marL="285750" indent="-285750">
              <a:buFont typeface="Arial" panose="020B0604020202020204" pitchFamily="34" charset="0"/>
              <a:buChar char="•"/>
            </a:pPr>
            <a:r>
              <a:rPr lang="sr-Latn-ME" dirty="0"/>
              <a:t>Usvojena vrijednost srednje temperatura fluida za prenos toplote utiče na proračun dužine geotermalnog izmjenjivača</a:t>
            </a:r>
          </a:p>
          <a:p>
            <a:pPr marL="285750" indent="-285750">
              <a:buFont typeface="Arial" panose="020B0604020202020204" pitchFamily="34" charset="0"/>
              <a:buChar char="•"/>
            </a:pPr>
            <a:r>
              <a:rPr lang="sr-Latn-ME" dirty="0"/>
              <a:t>Srednja temperatura fluida za prenos toplote je povezana sa projektnom temperaturom fluida na ulazu u toplotnu pumpu i predstavlja kompromis između investicije u geotermalni izmjenjivač s jedne strane i efikasnosti toplotne pumpe s druge strane</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459533343"/>
              </p:ext>
            </p:extLst>
          </p:nvPr>
        </p:nvGraphicFramePr>
        <p:xfrm>
          <a:off x="311150" y="2819072"/>
          <a:ext cx="2641600" cy="406400"/>
        </p:xfrm>
        <a:graphic>
          <a:graphicData uri="http://schemas.openxmlformats.org/presentationml/2006/ole">
            <mc:AlternateContent xmlns:mc="http://schemas.openxmlformats.org/markup-compatibility/2006">
              <mc:Choice xmlns:v="urn:schemas-microsoft-com:vml" Requires="v">
                <p:oleObj name="Equation" r:id="rId3" imgW="2641320" imgH="406080" progId="Equation.DSMT4">
                  <p:embed/>
                </p:oleObj>
              </mc:Choice>
              <mc:Fallback>
                <p:oleObj name="Equation" r:id="rId3" imgW="2641320" imgH="406080" progId="Equation.DSMT4">
                  <p:embed/>
                  <p:pic>
                    <p:nvPicPr>
                      <p:cNvPr id="0" name=""/>
                      <p:cNvPicPr/>
                      <p:nvPr/>
                    </p:nvPicPr>
                    <p:blipFill>
                      <a:blip r:embed="rId4"/>
                      <a:stretch>
                        <a:fillRect/>
                      </a:stretch>
                    </p:blipFill>
                    <p:spPr>
                      <a:xfrm>
                        <a:off x="311150" y="2819072"/>
                        <a:ext cx="2641600" cy="4064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82253692"/>
              </p:ext>
            </p:extLst>
          </p:nvPr>
        </p:nvGraphicFramePr>
        <p:xfrm>
          <a:off x="264405" y="3520884"/>
          <a:ext cx="5003800" cy="647700"/>
        </p:xfrm>
        <a:graphic>
          <a:graphicData uri="http://schemas.openxmlformats.org/presentationml/2006/ole">
            <mc:AlternateContent xmlns:mc="http://schemas.openxmlformats.org/markup-compatibility/2006">
              <mc:Choice xmlns:v="urn:schemas-microsoft-com:vml" Requires="v">
                <p:oleObj name="Equation" r:id="rId5" imgW="5003640" imgH="647640" progId="Equation.DSMT4">
                  <p:embed/>
                </p:oleObj>
              </mc:Choice>
              <mc:Fallback>
                <p:oleObj name="Equation" r:id="rId5" imgW="5003640" imgH="647640" progId="Equation.DSMT4">
                  <p:embed/>
                  <p:pic>
                    <p:nvPicPr>
                      <p:cNvPr id="0" name=""/>
                      <p:cNvPicPr/>
                      <p:nvPr/>
                    </p:nvPicPr>
                    <p:blipFill>
                      <a:blip r:embed="rId6"/>
                      <a:stretch>
                        <a:fillRect/>
                      </a:stretch>
                    </p:blipFill>
                    <p:spPr>
                      <a:xfrm>
                        <a:off x="264405" y="3520884"/>
                        <a:ext cx="5003800" cy="6477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501457217"/>
              </p:ext>
            </p:extLst>
          </p:nvPr>
        </p:nvGraphicFramePr>
        <p:xfrm>
          <a:off x="6076950" y="3498850"/>
          <a:ext cx="3594100" cy="406400"/>
        </p:xfrm>
        <a:graphic>
          <a:graphicData uri="http://schemas.openxmlformats.org/presentationml/2006/ole">
            <mc:AlternateContent xmlns:mc="http://schemas.openxmlformats.org/markup-compatibility/2006">
              <mc:Choice xmlns:v="urn:schemas-microsoft-com:vml" Requires="v">
                <p:oleObj name="Equation" r:id="rId7" imgW="3593880" imgH="406080" progId="Equation.DSMT4">
                  <p:embed/>
                </p:oleObj>
              </mc:Choice>
              <mc:Fallback>
                <p:oleObj name="Equation" r:id="rId7" imgW="3593880" imgH="406080" progId="Equation.DSMT4">
                  <p:embed/>
                  <p:pic>
                    <p:nvPicPr>
                      <p:cNvPr id="0" name=""/>
                      <p:cNvPicPr/>
                      <p:nvPr/>
                    </p:nvPicPr>
                    <p:blipFill>
                      <a:blip r:embed="rId8"/>
                      <a:stretch>
                        <a:fillRect/>
                      </a:stretch>
                    </p:blipFill>
                    <p:spPr>
                      <a:xfrm>
                        <a:off x="6076950" y="3498850"/>
                        <a:ext cx="3594100" cy="4064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4648788"/>
              </p:ext>
            </p:extLst>
          </p:nvPr>
        </p:nvGraphicFramePr>
        <p:xfrm>
          <a:off x="6096000" y="2888922"/>
          <a:ext cx="2806700" cy="406400"/>
        </p:xfrm>
        <a:graphic>
          <a:graphicData uri="http://schemas.openxmlformats.org/presentationml/2006/ole">
            <mc:AlternateContent xmlns:mc="http://schemas.openxmlformats.org/markup-compatibility/2006">
              <mc:Choice xmlns:v="urn:schemas-microsoft-com:vml" Requires="v">
                <p:oleObj name="Equation" r:id="rId9" imgW="2806560" imgH="406080" progId="Equation.DSMT4">
                  <p:embed/>
                </p:oleObj>
              </mc:Choice>
              <mc:Fallback>
                <p:oleObj name="Equation" r:id="rId9" imgW="2806560" imgH="406080" progId="Equation.DSMT4">
                  <p:embed/>
                  <p:pic>
                    <p:nvPicPr>
                      <p:cNvPr id="0" name=""/>
                      <p:cNvPicPr/>
                      <p:nvPr/>
                    </p:nvPicPr>
                    <p:blipFill>
                      <a:blip r:embed="rId10"/>
                      <a:stretch>
                        <a:fillRect/>
                      </a:stretch>
                    </p:blipFill>
                    <p:spPr>
                      <a:xfrm>
                        <a:off x="6096000" y="2888922"/>
                        <a:ext cx="2806700" cy="4064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528556103"/>
              </p:ext>
            </p:extLst>
          </p:nvPr>
        </p:nvGraphicFramePr>
        <p:xfrm>
          <a:off x="6076950" y="4024313"/>
          <a:ext cx="2679700" cy="406400"/>
        </p:xfrm>
        <a:graphic>
          <a:graphicData uri="http://schemas.openxmlformats.org/presentationml/2006/ole">
            <mc:AlternateContent xmlns:mc="http://schemas.openxmlformats.org/markup-compatibility/2006">
              <mc:Choice xmlns:v="urn:schemas-microsoft-com:vml" Requires="v">
                <p:oleObj name="Equation" r:id="rId11" imgW="2679480" imgH="406080" progId="Equation.DSMT4">
                  <p:embed/>
                </p:oleObj>
              </mc:Choice>
              <mc:Fallback>
                <p:oleObj name="Equation" r:id="rId11" imgW="2679480" imgH="406080" progId="Equation.DSMT4">
                  <p:embed/>
                  <p:pic>
                    <p:nvPicPr>
                      <p:cNvPr id="0" name=""/>
                      <p:cNvPicPr/>
                      <p:nvPr/>
                    </p:nvPicPr>
                    <p:blipFill>
                      <a:blip r:embed="rId12"/>
                      <a:stretch>
                        <a:fillRect/>
                      </a:stretch>
                    </p:blipFill>
                    <p:spPr>
                      <a:xfrm>
                        <a:off x="6076950" y="4024313"/>
                        <a:ext cx="2679700" cy="4064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558498887"/>
              </p:ext>
            </p:extLst>
          </p:nvPr>
        </p:nvGraphicFramePr>
        <p:xfrm>
          <a:off x="5791200" y="4514850"/>
          <a:ext cx="4368800" cy="723900"/>
        </p:xfrm>
        <a:graphic>
          <a:graphicData uri="http://schemas.openxmlformats.org/presentationml/2006/ole">
            <mc:AlternateContent xmlns:mc="http://schemas.openxmlformats.org/markup-compatibility/2006">
              <mc:Choice xmlns:v="urn:schemas-microsoft-com:vml" Requires="v">
                <p:oleObj name="Equation" r:id="rId13" imgW="4368600" imgH="723600" progId="Equation.DSMT4">
                  <p:embed/>
                </p:oleObj>
              </mc:Choice>
              <mc:Fallback>
                <p:oleObj name="Equation" r:id="rId13" imgW="4368600" imgH="723600" progId="Equation.DSMT4">
                  <p:embed/>
                  <p:pic>
                    <p:nvPicPr>
                      <p:cNvPr id="0" name=""/>
                      <p:cNvPicPr/>
                      <p:nvPr/>
                    </p:nvPicPr>
                    <p:blipFill>
                      <a:blip r:embed="rId14"/>
                      <a:stretch>
                        <a:fillRect/>
                      </a:stretch>
                    </p:blipFill>
                    <p:spPr>
                      <a:xfrm>
                        <a:off x="5791200" y="4514850"/>
                        <a:ext cx="4368800" cy="7239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802145867"/>
              </p:ext>
            </p:extLst>
          </p:nvPr>
        </p:nvGraphicFramePr>
        <p:xfrm>
          <a:off x="508000" y="1129109"/>
          <a:ext cx="2768600" cy="812800"/>
        </p:xfrm>
        <a:graphic>
          <a:graphicData uri="http://schemas.openxmlformats.org/presentationml/2006/ole">
            <mc:AlternateContent xmlns:mc="http://schemas.openxmlformats.org/markup-compatibility/2006">
              <mc:Choice xmlns:v="urn:schemas-microsoft-com:vml" Requires="v">
                <p:oleObj name="Equation" r:id="rId15" imgW="2768760" imgH="812880" progId="Equation.DSMT4">
                  <p:embed/>
                </p:oleObj>
              </mc:Choice>
              <mc:Fallback>
                <p:oleObj name="Equation" r:id="rId15" imgW="2768760" imgH="812880" progId="Equation.DSMT4">
                  <p:embed/>
                  <p:pic>
                    <p:nvPicPr>
                      <p:cNvPr id="0" name=""/>
                      <p:cNvPicPr/>
                      <p:nvPr/>
                    </p:nvPicPr>
                    <p:blipFill>
                      <a:blip r:embed="rId16"/>
                      <a:stretch>
                        <a:fillRect/>
                      </a:stretch>
                    </p:blipFill>
                    <p:spPr>
                      <a:xfrm>
                        <a:off x="508000" y="1129109"/>
                        <a:ext cx="2768600" cy="812800"/>
                      </a:xfrm>
                      <a:prstGeom prst="rect">
                        <a:avLst/>
                      </a:prstGeom>
                    </p:spPr>
                  </p:pic>
                </p:oleObj>
              </mc:Fallback>
            </mc:AlternateContent>
          </a:graphicData>
        </a:graphic>
      </p:graphicFrame>
    </p:spTree>
    <p:extLst>
      <p:ext uri="{BB962C8B-B14F-4D97-AF65-F5344CB8AC3E}">
        <p14:creationId xmlns:p14="http://schemas.microsoft.com/office/powerpoint/2010/main" val="3004466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dirty="0" err="1"/>
              <a:t>Toplotni</a:t>
            </a:r>
            <a:r>
              <a:rPr lang="en-US" dirty="0"/>
              <a:t> </a:t>
            </a:r>
            <a:r>
              <a:rPr lang="en-US" dirty="0" err="1"/>
              <a:t>otpori</a:t>
            </a:r>
            <a:r>
              <a:rPr lang="en-US" dirty="0"/>
              <a:t> </a:t>
            </a:r>
            <a:r>
              <a:rPr lang="en-US" dirty="0" err="1"/>
              <a:t>tla</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729614688"/>
              </p:ext>
            </p:extLst>
          </p:nvPr>
        </p:nvGraphicFramePr>
        <p:xfrm>
          <a:off x="1054100" y="1287463"/>
          <a:ext cx="2768600" cy="812800"/>
        </p:xfrm>
        <a:graphic>
          <a:graphicData uri="http://schemas.openxmlformats.org/presentationml/2006/ole">
            <mc:AlternateContent xmlns:mc="http://schemas.openxmlformats.org/markup-compatibility/2006">
              <mc:Choice xmlns:v="urn:schemas-microsoft-com:vml" Requires="v">
                <p:oleObj name="Equation" r:id="rId3" imgW="2768400" imgH="812520" progId="Equation.DSMT4">
                  <p:embed/>
                </p:oleObj>
              </mc:Choice>
              <mc:Fallback>
                <p:oleObj name="Equation" r:id="rId3" imgW="2768400" imgH="812520" progId="Equation.DSMT4">
                  <p:embed/>
                  <p:pic>
                    <p:nvPicPr>
                      <p:cNvPr id="0" name=""/>
                      <p:cNvPicPr/>
                      <p:nvPr/>
                    </p:nvPicPr>
                    <p:blipFill>
                      <a:blip r:embed="rId4"/>
                      <a:stretch>
                        <a:fillRect/>
                      </a:stretch>
                    </p:blipFill>
                    <p:spPr>
                      <a:xfrm>
                        <a:off x="1054100" y="1287463"/>
                        <a:ext cx="2768600" cy="812800"/>
                      </a:xfrm>
                      <a:prstGeom prst="rect">
                        <a:avLst/>
                      </a:prstGeom>
                    </p:spPr>
                  </p:pic>
                </p:oleObj>
              </mc:Fallback>
            </mc:AlternateContent>
          </a:graphicData>
        </a:graphic>
      </p:graphicFrame>
      <p:sp>
        <p:nvSpPr>
          <p:cNvPr id="5" name="TextBox 4"/>
          <p:cNvSpPr txBox="1"/>
          <p:nvPr/>
        </p:nvSpPr>
        <p:spPr>
          <a:xfrm>
            <a:off x="4667250" y="704850"/>
            <a:ext cx="6896100" cy="3416320"/>
          </a:xfrm>
          <a:prstGeom prst="rect">
            <a:avLst/>
          </a:prstGeom>
          <a:noFill/>
        </p:spPr>
        <p:txBody>
          <a:bodyPr wrap="square" rtlCol="0">
            <a:spAutoFit/>
          </a:bodyPr>
          <a:lstStyle/>
          <a:p>
            <a:pPr marL="285750" indent="-285750">
              <a:buFont typeface="Arial" panose="020B0604020202020204" pitchFamily="34" charset="0"/>
              <a:buChar char="•"/>
            </a:pPr>
            <a:r>
              <a:rPr lang="sr-Latn-ME" dirty="0"/>
              <a:t>Potrebne su vrijednosti toplotnog otpora tlapovezane sa toplotnim opterećenjem u vršnom satu, vršnom mjesecu i godišnjim toplotnim opterećenjem tla</a:t>
            </a:r>
          </a:p>
          <a:p>
            <a:pPr marL="285750" indent="-285750">
              <a:buFont typeface="Arial" panose="020B0604020202020204" pitchFamily="34" charset="0"/>
              <a:buChar char="•"/>
            </a:pPr>
            <a:r>
              <a:rPr lang="sr-Latn-ME" dirty="0"/>
              <a:t>Na sličan način kao što je izračunato toplotno opterećenje tla za jednu bušotinu, sada treba izračunati toplotni otpor tla za cijelo polje bušotina koje termički interaguju</a:t>
            </a:r>
          </a:p>
          <a:p>
            <a:pPr marL="285750" indent="-285750">
              <a:buFont typeface="Arial" panose="020B0604020202020204" pitchFamily="34" charset="0"/>
              <a:buChar char="•"/>
            </a:pPr>
            <a:r>
              <a:rPr lang="sr-Latn-ME" dirty="0"/>
              <a:t>Prostornom superpozicijom linijskih izvora toplote konačne dužine možemo da dobijemo bezdimenzione temperaturene odzive (g-funkcije) za bušotinu bilo koje konfiguracije</a:t>
            </a:r>
          </a:p>
          <a:p>
            <a:pPr marL="285750" indent="-285750">
              <a:buFont typeface="Arial" panose="020B0604020202020204" pitchFamily="34" charset="0"/>
              <a:buChar char="•"/>
            </a:pPr>
            <a:r>
              <a:rPr lang="sr-Latn-ME" dirty="0"/>
              <a:t>Prostorna superpozicija uključuje proračun bezdimenzionih temperaturnih odziva (g-funkcija) za svaku pojedinačnu bušotinu zbog interakcije sa ostalim bušotinama</a:t>
            </a:r>
          </a:p>
        </p:txBody>
      </p:sp>
      <p:graphicFrame>
        <p:nvGraphicFramePr>
          <p:cNvPr id="6" name="Object 5"/>
          <p:cNvGraphicFramePr>
            <a:graphicFrameLocks noChangeAspect="1"/>
          </p:cNvGraphicFramePr>
          <p:nvPr>
            <p:extLst>
              <p:ext uri="{D42A27DB-BD31-4B8C-83A1-F6EECF244321}">
                <p14:modId xmlns:p14="http://schemas.microsoft.com/office/powerpoint/2010/main" val="2354852189"/>
              </p:ext>
            </p:extLst>
          </p:nvPr>
        </p:nvGraphicFramePr>
        <p:xfrm>
          <a:off x="6710363" y="4256088"/>
          <a:ext cx="1930400" cy="723900"/>
        </p:xfrm>
        <a:graphic>
          <a:graphicData uri="http://schemas.openxmlformats.org/presentationml/2006/ole">
            <mc:AlternateContent xmlns:mc="http://schemas.openxmlformats.org/markup-compatibility/2006">
              <mc:Choice xmlns:v="urn:schemas-microsoft-com:vml" Requires="v">
                <p:oleObj name="Equation" r:id="rId5" imgW="1930320" imgH="723600" progId="Equation.DSMT4">
                  <p:embed/>
                </p:oleObj>
              </mc:Choice>
              <mc:Fallback>
                <p:oleObj name="Equation" r:id="rId5" imgW="1930320" imgH="723600" progId="Equation.DSMT4">
                  <p:embed/>
                  <p:pic>
                    <p:nvPicPr>
                      <p:cNvPr id="0" name=""/>
                      <p:cNvPicPr/>
                      <p:nvPr/>
                    </p:nvPicPr>
                    <p:blipFill>
                      <a:blip r:embed="rId6"/>
                      <a:stretch>
                        <a:fillRect/>
                      </a:stretch>
                    </p:blipFill>
                    <p:spPr>
                      <a:xfrm>
                        <a:off x="6710363" y="4256088"/>
                        <a:ext cx="1930400" cy="723900"/>
                      </a:xfrm>
                      <a:prstGeom prst="rect">
                        <a:avLst/>
                      </a:prstGeom>
                    </p:spPr>
                  </p:pic>
                </p:oleObj>
              </mc:Fallback>
            </mc:AlternateContent>
          </a:graphicData>
        </a:graphic>
      </p:graphicFrame>
      <p:pic>
        <p:nvPicPr>
          <p:cNvPr id="358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737" y="2465170"/>
            <a:ext cx="4134125" cy="33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Object 6"/>
          <p:cNvGraphicFramePr>
            <a:graphicFrameLocks noChangeAspect="1"/>
          </p:cNvGraphicFramePr>
          <p:nvPr>
            <p:extLst>
              <p:ext uri="{D42A27DB-BD31-4B8C-83A1-F6EECF244321}">
                <p14:modId xmlns:p14="http://schemas.microsoft.com/office/powerpoint/2010/main" val="1696065173"/>
              </p:ext>
            </p:extLst>
          </p:nvPr>
        </p:nvGraphicFramePr>
        <p:xfrm>
          <a:off x="6673850" y="5278438"/>
          <a:ext cx="2070100" cy="685800"/>
        </p:xfrm>
        <a:graphic>
          <a:graphicData uri="http://schemas.openxmlformats.org/presentationml/2006/ole">
            <mc:AlternateContent xmlns:mc="http://schemas.openxmlformats.org/markup-compatibility/2006">
              <mc:Choice xmlns:v="urn:schemas-microsoft-com:vml" Requires="v">
                <p:oleObj name="Equation" r:id="rId8" imgW="2070000" imgH="685800" progId="Equation.DSMT4">
                  <p:embed/>
                </p:oleObj>
              </mc:Choice>
              <mc:Fallback>
                <p:oleObj name="Equation" r:id="rId8" imgW="2070000" imgH="685800" progId="Equation.DSMT4">
                  <p:embed/>
                  <p:pic>
                    <p:nvPicPr>
                      <p:cNvPr id="0" name=""/>
                      <p:cNvPicPr/>
                      <p:nvPr/>
                    </p:nvPicPr>
                    <p:blipFill>
                      <a:blip r:embed="rId9"/>
                      <a:stretch>
                        <a:fillRect/>
                      </a:stretch>
                    </p:blipFill>
                    <p:spPr>
                      <a:xfrm>
                        <a:off x="6673850" y="5278438"/>
                        <a:ext cx="2070100" cy="685800"/>
                      </a:xfrm>
                      <a:prstGeom prst="rect">
                        <a:avLst/>
                      </a:prstGeom>
                    </p:spPr>
                  </p:pic>
                </p:oleObj>
              </mc:Fallback>
            </mc:AlternateContent>
          </a:graphicData>
        </a:graphic>
      </p:graphicFrame>
    </p:spTree>
    <p:extLst>
      <p:ext uri="{BB962C8B-B14F-4D97-AF65-F5344CB8AC3E}">
        <p14:creationId xmlns:p14="http://schemas.microsoft.com/office/powerpoint/2010/main" val="4134137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8" y="3405"/>
            <a:ext cx="12212197" cy="720000"/>
          </a:xfrm>
        </p:spPr>
        <p:txBody>
          <a:bodyPr>
            <a:normAutofit/>
          </a:bodyPr>
          <a:lstStyle/>
          <a:p>
            <a:r>
              <a:rPr lang="sr-Latn-ME" sz="4000" dirty="0"/>
              <a:t>Hibridni sistemi sa geotermalnim toplotnim pumpama</a:t>
            </a:r>
            <a:endParaRPr lang="en-US" sz="40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407417"/>
            <a:ext cx="4320000" cy="2783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bwMode="auto">
          <a:xfrm>
            <a:off x="838200" y="4191000"/>
            <a:ext cx="45720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marL="0" indent="0" algn="ctr" eaLnBrk="1" hangingPunct="1">
              <a:spcBef>
                <a:spcPts val="600"/>
              </a:spcBef>
              <a:spcAft>
                <a:spcPts val="600"/>
              </a:spcAft>
              <a:buClrTx/>
              <a:buNone/>
            </a:pPr>
            <a:r>
              <a:rPr lang="sr-Latn-RS" sz="2000" kern="0" dirty="0">
                <a:latin typeface="Arial" charset="0"/>
              </a:rPr>
              <a:t>Hibridni sistem sa rashladnom kulom (za toplija klimatska područja)</a:t>
            </a:r>
            <a:endParaRPr lang="en-US" sz="2000" kern="0" dirty="0">
              <a:latin typeface="Arial" charset="0"/>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6152" y="1742515"/>
            <a:ext cx="4320000" cy="242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bwMode="auto">
          <a:xfrm>
            <a:off x="6324152" y="4190999"/>
            <a:ext cx="467926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marL="0" indent="0" algn="ctr" eaLnBrk="1" hangingPunct="1">
              <a:spcBef>
                <a:spcPts val="600"/>
              </a:spcBef>
              <a:spcAft>
                <a:spcPts val="600"/>
              </a:spcAft>
              <a:buClrTx/>
              <a:buNone/>
            </a:pPr>
            <a:r>
              <a:rPr lang="sr-Latn-RS" sz="2000" kern="0" dirty="0">
                <a:latin typeface="Arial" charset="0"/>
              </a:rPr>
              <a:t>Hibridni sistem sa solarnim kolektorima (za hladnija klimatska područja)</a:t>
            </a:r>
            <a:endParaRPr lang="en-US" sz="2000" kern="0" dirty="0">
              <a:latin typeface="Arial" charset="0"/>
            </a:endParaRPr>
          </a:p>
        </p:txBody>
      </p:sp>
    </p:spTree>
    <p:extLst>
      <p:ext uri="{BB962C8B-B14F-4D97-AF65-F5344CB8AC3E}">
        <p14:creationId xmlns:p14="http://schemas.microsoft.com/office/powerpoint/2010/main" val="1905805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sr-Latn-ME" dirty="0"/>
              <a:t>Literatura</a:t>
            </a:r>
            <a:endParaRPr lang="en-US" dirty="0"/>
          </a:p>
        </p:txBody>
      </p:sp>
      <p:sp>
        <p:nvSpPr>
          <p:cNvPr id="3" name="Content Placeholder 2"/>
          <p:cNvSpPr>
            <a:spLocks noGrp="1"/>
          </p:cNvSpPr>
          <p:nvPr>
            <p:ph idx="1"/>
          </p:nvPr>
        </p:nvSpPr>
        <p:spPr/>
        <p:txBody>
          <a:bodyPr/>
          <a:lstStyle/>
          <a:p>
            <a:endParaRPr lang="en-US"/>
          </a:p>
        </p:txBody>
      </p:sp>
      <p:pic>
        <p:nvPicPr>
          <p:cNvPr id="26626" name="Picture 2" descr="https://m.media-amazon.com/images/I/51nO1xElH7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612" y="1342572"/>
            <a:ext cx="2508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Geothermal Heating and Cooling: Design of Ground-Source Heat Pump Sys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91" y="1342572"/>
            <a:ext cx="2769230" cy="36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109033"/>
            <a:ext cx="12192000" cy="1754326"/>
          </a:xfrm>
          <a:prstGeom prst="rect">
            <a:avLst/>
          </a:prstGeom>
          <a:noFill/>
        </p:spPr>
        <p:txBody>
          <a:bodyPr wrap="square" rtlCol="0">
            <a:spAutoFit/>
          </a:bodyPr>
          <a:lstStyle/>
          <a:p>
            <a:r>
              <a:rPr lang="sr-Latn-ME" dirty="0"/>
              <a:t>Andrew D. Chiasson, </a:t>
            </a:r>
            <a:r>
              <a:rPr lang="en-US" dirty="0"/>
              <a:t>Geothermal Heat Pump and Heat Engine Systems: Theory And Practice</a:t>
            </a:r>
            <a:r>
              <a:rPr lang="sr-Latn-ME" dirty="0"/>
              <a:t>, Wiley-ASME Press Series, 2016.</a:t>
            </a:r>
          </a:p>
          <a:p>
            <a:endParaRPr lang="sr-Latn-ME" dirty="0"/>
          </a:p>
          <a:p>
            <a:r>
              <a:rPr lang="sr-Latn-ME" dirty="0"/>
              <a:t>S</a:t>
            </a:r>
            <a:r>
              <a:rPr lang="en-US" dirty="0" err="1"/>
              <a:t>teve</a:t>
            </a:r>
            <a:r>
              <a:rPr lang="en-US" dirty="0"/>
              <a:t> </a:t>
            </a:r>
            <a:r>
              <a:rPr lang="en-US" dirty="0" err="1"/>
              <a:t>Kavanaugh</a:t>
            </a:r>
            <a:r>
              <a:rPr lang="en-US" dirty="0"/>
              <a:t>, Kevin Rafferty</a:t>
            </a:r>
            <a:r>
              <a:rPr lang="sr-Latn-ME" dirty="0"/>
              <a:t>, </a:t>
            </a:r>
            <a:r>
              <a:rPr lang="en-US" dirty="0"/>
              <a:t>Geothermal Heating and Cooling: Design of Ground-Source Heat Pump Systems</a:t>
            </a:r>
            <a:r>
              <a:rPr lang="sr-Latn-ME" dirty="0"/>
              <a:t>, ASHRAE, 2014</a:t>
            </a:r>
          </a:p>
          <a:p>
            <a:endParaRPr lang="sr-Latn-ME" dirty="0"/>
          </a:p>
          <a:p>
            <a:r>
              <a:rPr lang="sr-Latn-ME" dirty="0"/>
              <a:t>Nenad Kažić, Esad Tombarević, Priručnik za upotrebu geotermalne energije u Crnoj Gori, Savjet za ekološku gradnju Crne Gore, 2013.</a:t>
            </a:r>
            <a:endParaRPr lang="en-US" dirty="0"/>
          </a:p>
        </p:txBody>
      </p:sp>
      <p:pic>
        <p:nvPicPr>
          <p:cNvPr id="26629" name="Picture 5" descr="C:\Users\Intel\Pictures\My Scans\2024-06 (Jun)\scan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0818" y="1331685"/>
            <a:ext cx="2512236"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690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lstStyle/>
          <a:p>
            <a:endParaRPr lang="en-GB" dirty="0"/>
          </a:p>
        </p:txBody>
      </p:sp>
      <p:sp>
        <p:nvSpPr>
          <p:cNvPr id="3" name="Content Placeholder 2"/>
          <p:cNvSpPr>
            <a:spLocks noGrp="1"/>
          </p:cNvSpPr>
          <p:nvPr>
            <p:ph idx="1"/>
          </p:nvPr>
        </p:nvSpPr>
        <p:spPr>
          <a:xfrm>
            <a:off x="0" y="987425"/>
            <a:ext cx="12192000" cy="4351338"/>
          </a:xfrm>
        </p:spPr>
        <p:txBody>
          <a:bodyPr/>
          <a:lstStyle/>
          <a:p>
            <a:endParaRPr lang="en-GB" dirty="0"/>
          </a:p>
        </p:txBody>
      </p:sp>
      <p:sp>
        <p:nvSpPr>
          <p:cNvPr id="4" name="TextBox 3"/>
          <p:cNvSpPr txBox="1"/>
          <p:nvPr/>
        </p:nvSpPr>
        <p:spPr>
          <a:xfrm>
            <a:off x="4057650" y="4762500"/>
            <a:ext cx="7105650" cy="830997"/>
          </a:xfrm>
          <a:prstGeom prst="rect">
            <a:avLst/>
          </a:prstGeom>
          <a:noFill/>
        </p:spPr>
        <p:txBody>
          <a:bodyPr wrap="square" rtlCol="0">
            <a:spAutoFit/>
          </a:bodyPr>
          <a:lstStyle/>
          <a:p>
            <a:r>
              <a:rPr lang="sr-Latn-ME" sz="4800" b="1" dirty="0">
                <a:solidFill>
                  <a:schemeClr val="accent1"/>
                </a:solidFill>
              </a:rPr>
              <a:t>Hvala na pažnji!</a:t>
            </a:r>
            <a:endParaRPr lang="en-GB" sz="4800" b="1" dirty="0">
              <a:solidFill>
                <a:schemeClr val="accent1"/>
              </a:solidFill>
            </a:endParaRPr>
          </a:p>
        </p:txBody>
      </p:sp>
    </p:spTree>
    <p:extLst>
      <p:ext uri="{BB962C8B-B14F-4D97-AF65-F5344CB8AC3E}">
        <p14:creationId xmlns:p14="http://schemas.microsoft.com/office/powerpoint/2010/main" val="2707071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21"/>
            <a:ext cx="12192000" cy="720000"/>
          </a:xfrm>
        </p:spPr>
        <p:txBody>
          <a:bodyPr/>
          <a:lstStyle/>
          <a:p>
            <a:r>
              <a:rPr lang="sr-Latn-ME" dirty="0"/>
              <a:t>Kratak istorijat korišćenja geotermalne energije</a:t>
            </a:r>
            <a:endParaRPr lang="en-US" dirty="0"/>
          </a:p>
        </p:txBody>
      </p:sp>
      <p:sp>
        <p:nvSpPr>
          <p:cNvPr id="3" name="Content Placeholder 2"/>
          <p:cNvSpPr>
            <a:spLocks noGrp="1"/>
          </p:cNvSpPr>
          <p:nvPr>
            <p:ph idx="1"/>
          </p:nvPr>
        </p:nvSpPr>
        <p:spPr>
          <a:xfrm>
            <a:off x="0" y="782017"/>
            <a:ext cx="12192000" cy="1404000"/>
          </a:xfrm>
        </p:spPr>
        <p:txBody>
          <a:bodyPr>
            <a:normAutofit lnSpcReduction="10000"/>
          </a:bodyPr>
          <a:lstStyle/>
          <a:p>
            <a:r>
              <a:rPr lang="sr-Latn-ME" sz="2400" dirty="0"/>
              <a:t>Antički narodi (Kina, Japan, Grčka, Rim...) su koristili geotermalne izvore za kupanje, grijanje i u medicinske svrhe</a:t>
            </a:r>
          </a:p>
          <a:p>
            <a:r>
              <a:rPr lang="sr-Latn-ME" sz="2400" dirty="0"/>
              <a:t>Para iz geotermalnih izvoda u Lardorellu (Italija) se koristila od 18. vijeka za proizvodnju borne kisjeline</a:t>
            </a:r>
          </a:p>
        </p:txBody>
      </p:sp>
      <p:pic>
        <p:nvPicPr>
          <p:cNvPr id="4" name="Picture 2" descr="Römische Badruine Badenwei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014" y="1861276"/>
            <a:ext cx="270511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675" y="1861276"/>
            <a:ext cx="238356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0" y="3656078"/>
            <a:ext cx="12192000" cy="1472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r-Latn-ME" sz="2400" dirty="0"/>
              <a:t>Prvu eksperimentalna geotermalna elektrana napravio je 1904., a prva komercijalna 1913. u Lardorellu (Italija)</a:t>
            </a:r>
          </a:p>
          <a:p>
            <a:r>
              <a:rPr lang="sr-Latn-ME" sz="2400" dirty="0"/>
              <a:t> Heinrich Zoelly je patentirao ideju da se kao izvor/ponor toplote za toplotne pumpe koristi tlo</a:t>
            </a:r>
            <a:endParaRPr lang="en-US" sz="2400" dirty="0"/>
          </a:p>
        </p:txBody>
      </p: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025" y="4878000"/>
            <a:ext cx="2377358"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2322" y="4878000"/>
            <a:ext cx="236735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16326" y="4878000"/>
            <a:ext cx="1326317"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https://upload.wikimedia.org/wikipedia/commons/thumb/0/02/Heinrich_Zoelly_mit_Unterschrift.jpg/800px-Heinrich_Zoelly_mit_Unterschrif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46" t="2697" r="6541" b="24501"/>
          <a:stretch/>
        </p:blipFill>
        <p:spPr bwMode="auto">
          <a:xfrm>
            <a:off x="9416168" y="5598000"/>
            <a:ext cx="814615"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906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21"/>
            <a:ext cx="12192000" cy="720000"/>
          </a:xfrm>
        </p:spPr>
        <p:txBody>
          <a:bodyPr/>
          <a:lstStyle/>
          <a:p>
            <a:r>
              <a:rPr lang="sr-Latn-ME" dirty="0"/>
              <a:t>Geotermalne toplotne pumpe</a:t>
            </a:r>
            <a:endParaRPr lang="en-US" dirty="0"/>
          </a:p>
        </p:txBody>
      </p:sp>
      <p:sp>
        <p:nvSpPr>
          <p:cNvPr id="3" name="Content Placeholder 2"/>
          <p:cNvSpPr>
            <a:spLocks noGrp="1"/>
          </p:cNvSpPr>
          <p:nvPr>
            <p:ph idx="1"/>
          </p:nvPr>
        </p:nvSpPr>
        <p:spPr>
          <a:xfrm>
            <a:off x="0" y="3673165"/>
            <a:ext cx="12192000" cy="461760"/>
          </a:xfrm>
        </p:spPr>
        <p:txBody>
          <a:bodyPr>
            <a:normAutofit/>
          </a:bodyPr>
          <a:lstStyle/>
          <a:p>
            <a:pPr marL="0" indent="0">
              <a:buNone/>
            </a:pPr>
            <a:r>
              <a:rPr lang="sr-Latn-ME" sz="2400" dirty="0">
                <a:latin typeface="Arial"/>
                <a:cs typeface="Arial"/>
              </a:rPr>
              <a:t>Efikasnost toplotne pumpe zavisi od temperatura izvora i ponora toplote</a:t>
            </a:r>
            <a:endParaRPr lang="sr-Latn-ME" sz="2400" kern="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4483676" y="4364746"/>
            <a:ext cx="2990771" cy="216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11" y="4334266"/>
            <a:ext cx="3081176" cy="2160000"/>
          </a:xfrm>
          <a:prstGeom prst="rect">
            <a:avLst/>
          </a:prstGeom>
        </p:spPr>
      </p:pic>
      <p:sp>
        <p:nvSpPr>
          <p:cNvPr id="7" name="Rectangle 6"/>
          <p:cNvSpPr/>
          <p:nvPr/>
        </p:nvSpPr>
        <p:spPr>
          <a:xfrm>
            <a:off x="7956029" y="5503482"/>
            <a:ext cx="4114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149670573"/>
              </p:ext>
            </p:extLst>
          </p:nvPr>
        </p:nvGraphicFramePr>
        <p:xfrm>
          <a:off x="9964976" y="5487330"/>
          <a:ext cx="1933575" cy="727075"/>
        </p:xfrm>
        <a:graphic>
          <a:graphicData uri="http://schemas.openxmlformats.org/presentationml/2006/ole">
            <mc:AlternateContent xmlns:mc="http://schemas.openxmlformats.org/markup-compatibility/2006">
              <mc:Choice xmlns:v="urn:schemas-microsoft-com:vml" Requires="v">
                <p:oleObj name="Equation" r:id="rId5" imgW="1930320" imgH="723600" progId="Equation.DSMT4">
                  <p:embed/>
                </p:oleObj>
              </mc:Choice>
              <mc:Fallback>
                <p:oleObj name="Equation" r:id="rId5" imgW="1930320" imgH="723600" progId="Equation.DSMT4">
                  <p:embed/>
                  <p:pic>
                    <p:nvPicPr>
                      <p:cNvPr id="0" name=""/>
                      <p:cNvPicPr>
                        <a:picLocks noChangeAspect="1" noChangeArrowheads="1"/>
                      </p:cNvPicPr>
                      <p:nvPr/>
                    </p:nvPicPr>
                    <p:blipFill>
                      <a:blip r:embed="rId6"/>
                      <a:srcRect/>
                      <a:stretch>
                        <a:fillRect/>
                      </a:stretch>
                    </p:blipFill>
                    <p:spPr bwMode="auto">
                      <a:xfrm>
                        <a:off x="9964976" y="5487330"/>
                        <a:ext cx="1933575"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3"/>
          <p:cNvSpPr txBox="1">
            <a:spLocks noChangeArrowheads="1"/>
          </p:cNvSpPr>
          <p:nvPr/>
        </p:nvSpPr>
        <p:spPr bwMode="auto">
          <a:xfrm>
            <a:off x="7936151" y="5747680"/>
            <a:ext cx="2362200" cy="3353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marL="0" indent="0" eaLnBrk="1" hangingPunct="1">
              <a:lnSpc>
                <a:spcPct val="90000"/>
              </a:lnSpc>
              <a:buFontTx/>
              <a:buNone/>
            </a:pPr>
            <a:r>
              <a:rPr lang="sr-Latn-ME" sz="2000" kern="1200" dirty="0">
                <a:latin typeface="Arial"/>
                <a:cs typeface="Arial"/>
              </a:rPr>
              <a:t>Faktor hlađenja</a:t>
            </a:r>
            <a:endParaRPr lang="sr-Latn-ME" sz="2000" kern="0" dirty="0"/>
          </a:p>
        </p:txBody>
      </p:sp>
      <p:sp>
        <p:nvSpPr>
          <p:cNvPr id="14" name="Rectangle 13"/>
          <p:cNvSpPr/>
          <p:nvPr/>
        </p:nvSpPr>
        <p:spPr>
          <a:xfrm>
            <a:off x="7936151" y="4300025"/>
            <a:ext cx="41148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p:cNvSpPr txBox="1">
            <a:spLocks noChangeArrowheads="1"/>
          </p:cNvSpPr>
          <p:nvPr/>
        </p:nvSpPr>
        <p:spPr bwMode="auto">
          <a:xfrm>
            <a:off x="7936151" y="4475264"/>
            <a:ext cx="2362200" cy="3353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marL="0" indent="0" eaLnBrk="1" hangingPunct="1">
              <a:lnSpc>
                <a:spcPct val="90000"/>
              </a:lnSpc>
              <a:buFontTx/>
              <a:buNone/>
            </a:pPr>
            <a:r>
              <a:rPr lang="sr-Latn-ME" sz="2000" kern="1200" dirty="0">
                <a:latin typeface="Arial"/>
                <a:cs typeface="Arial"/>
              </a:rPr>
              <a:t>Faktor grijanja</a:t>
            </a:r>
            <a:endParaRPr lang="sr-Latn-ME" sz="2000" kern="0" dirty="0"/>
          </a:p>
        </p:txBody>
      </p:sp>
      <p:graphicFrame>
        <p:nvGraphicFramePr>
          <p:cNvPr id="9" name="Object 8"/>
          <p:cNvGraphicFramePr>
            <a:graphicFrameLocks noChangeAspect="1"/>
          </p:cNvGraphicFramePr>
          <p:nvPr>
            <p:extLst>
              <p:ext uri="{D42A27DB-BD31-4B8C-83A1-F6EECF244321}">
                <p14:modId xmlns:p14="http://schemas.microsoft.com/office/powerpoint/2010/main" val="1801359825"/>
              </p:ext>
            </p:extLst>
          </p:nvPr>
        </p:nvGraphicFramePr>
        <p:xfrm>
          <a:off x="10104676" y="4279386"/>
          <a:ext cx="1946275" cy="727075"/>
        </p:xfrm>
        <a:graphic>
          <a:graphicData uri="http://schemas.openxmlformats.org/presentationml/2006/ole">
            <mc:AlternateContent xmlns:mc="http://schemas.openxmlformats.org/markup-compatibility/2006">
              <mc:Choice xmlns:v="urn:schemas-microsoft-com:vml" Requires="v">
                <p:oleObj name="Equation" r:id="rId7" imgW="1942920" imgH="723600" progId="Equation.DSMT4">
                  <p:embed/>
                </p:oleObj>
              </mc:Choice>
              <mc:Fallback>
                <p:oleObj name="Equation" r:id="rId7" imgW="1942920" imgH="723600" progId="Equation.DSMT4">
                  <p:embed/>
                  <p:pic>
                    <p:nvPicPr>
                      <p:cNvPr id="0" name=""/>
                      <p:cNvPicPr>
                        <a:picLocks noChangeAspect="1" noChangeArrowheads="1"/>
                      </p:cNvPicPr>
                      <p:nvPr/>
                    </p:nvPicPr>
                    <p:blipFill>
                      <a:blip r:embed="rId8"/>
                      <a:srcRect/>
                      <a:stretch>
                        <a:fillRect/>
                      </a:stretch>
                    </p:blipFill>
                    <p:spPr bwMode="auto">
                      <a:xfrm>
                        <a:off x="10104676" y="4279386"/>
                        <a:ext cx="1946275"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14" descr="The Pros and Cons of Heat Pum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57779" y="1449850"/>
            <a:ext cx="2759999"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eating our home with heat pump technology – Sue and Celes Nova ..."/>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79437" y="1490490"/>
            <a:ext cx="2867679" cy="180000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p:cNvSpPr txBox="1">
            <a:spLocks/>
          </p:cNvSpPr>
          <p:nvPr/>
        </p:nvSpPr>
        <p:spPr>
          <a:xfrm>
            <a:off x="0" y="673451"/>
            <a:ext cx="12192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r-Latn-ME" sz="2400" dirty="0"/>
              <a:t>Toplotna pumpa prebacuje toplotu iz prostora niže temperature (izvor) u prostor više temperature (ponor)</a:t>
            </a:r>
          </a:p>
        </p:txBody>
      </p:sp>
    </p:spTree>
    <p:extLst>
      <p:ext uri="{BB962C8B-B14F-4D97-AF65-F5344CB8AC3E}">
        <p14:creationId xmlns:p14="http://schemas.microsoft.com/office/powerpoint/2010/main" val="923589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12192000" cy="720000"/>
          </a:xfrm>
        </p:spPr>
        <p:txBody>
          <a:bodyPr/>
          <a:lstStyle/>
          <a:p>
            <a:endParaRPr lang="en-US" dirty="0"/>
          </a:p>
        </p:txBody>
      </p:sp>
      <p:sp>
        <p:nvSpPr>
          <p:cNvPr id="3" name="Content Placeholder 2"/>
          <p:cNvSpPr>
            <a:spLocks noGrp="1"/>
          </p:cNvSpPr>
          <p:nvPr>
            <p:ph idx="1"/>
          </p:nvPr>
        </p:nvSpPr>
        <p:spPr>
          <a:xfrm>
            <a:off x="0" y="3848101"/>
            <a:ext cx="12192000" cy="3009900"/>
          </a:xfrm>
        </p:spPr>
        <p:txBody>
          <a:bodyPr>
            <a:normAutofit lnSpcReduction="10000"/>
          </a:bodyPr>
          <a:lstStyle/>
          <a:p>
            <a:r>
              <a:rPr lang="sr-Latn-ME" sz="2400" dirty="0"/>
              <a:t>Zemlja ima povoljnije temperature od vazduha za korišćenje kao izvora/ponora toplote za rad toplotnih pumpi: zimi je temperatura tla veća od temperature vazduha, ljeti je temperatura tla manja od temperature vazduha</a:t>
            </a:r>
          </a:p>
          <a:p>
            <a:r>
              <a:rPr lang="sr-Latn-ME" sz="2400" dirty="0"/>
              <a:t>Na samoj površini, temperatura tla prati promjenu temperature vazduha</a:t>
            </a:r>
          </a:p>
          <a:p>
            <a:r>
              <a:rPr lang="sr-Latn-ME" sz="2400" dirty="0"/>
              <a:t>Sa povećanjem dubine amplituda oscilacije temperatura se smanjuje i na dubini od 5-10 m temperatura tla je približno jednaka srednjoj temperaturi vazduha</a:t>
            </a:r>
          </a:p>
          <a:p>
            <a:r>
              <a:rPr lang="sr-Latn-ME" sz="2400" dirty="0"/>
              <a:t>Sa daljim porastom dubine temperatura tla raste u skladu sa geotermalnim gradijentom (uobičajeno oko 3</a:t>
            </a:r>
            <a:r>
              <a:rPr lang="sr-Latn-ME" sz="2400" baseline="30000" dirty="0"/>
              <a:t>o</a:t>
            </a:r>
            <a:r>
              <a:rPr lang="sr-Latn-ME" sz="2400" dirty="0"/>
              <a:t>C/100 m)</a:t>
            </a:r>
            <a:endParaRPr lang="en-US" sz="24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423" y="721944"/>
            <a:ext cx="3384310"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31"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388" y="721944"/>
            <a:ext cx="4370664"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5738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5" name="Rectangle 3"/>
          <p:cNvSpPr txBox="1">
            <a:spLocks noChangeArrowheads="1"/>
          </p:cNvSpPr>
          <p:nvPr/>
        </p:nvSpPr>
        <p:spPr>
          <a:xfrm>
            <a:off x="7895999" y="4389501"/>
            <a:ext cx="4296001" cy="762000"/>
          </a:xfrm>
          <a:prstGeom prst="rect">
            <a:avLst/>
          </a:prstGeom>
        </p:spPr>
        <p:txBody>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marL="0" indent="0" algn="ctr" eaLnBrk="1" hangingPunct="1">
              <a:lnSpc>
                <a:spcPct val="90000"/>
              </a:lnSpc>
              <a:spcBef>
                <a:spcPts val="0"/>
              </a:spcBef>
              <a:spcAft>
                <a:spcPts val="0"/>
              </a:spcAft>
              <a:buFontTx/>
              <a:buNone/>
            </a:pPr>
            <a:r>
              <a:rPr lang="sr-Latn-ME" sz="2400" b="1" kern="0" dirty="0">
                <a:solidFill>
                  <a:srgbClr val="0000FF"/>
                </a:solidFill>
              </a:rPr>
              <a:t>Sezona hlađenja – ljeto</a:t>
            </a:r>
          </a:p>
          <a:p>
            <a:pPr marL="0" indent="0" algn="ctr" eaLnBrk="1" hangingPunct="1">
              <a:lnSpc>
                <a:spcPct val="90000"/>
              </a:lnSpc>
              <a:spcBef>
                <a:spcPts val="0"/>
              </a:spcBef>
              <a:spcAft>
                <a:spcPts val="0"/>
              </a:spcAft>
              <a:buFontTx/>
              <a:buNone/>
            </a:pPr>
            <a:r>
              <a:rPr lang="sr-Latn-ME" sz="2400" kern="0" dirty="0"/>
              <a:t>toplota se odbacuje u tlo</a:t>
            </a:r>
            <a:endParaRPr lang="en-US" sz="2400" kern="0" dirty="0"/>
          </a:p>
        </p:txBody>
      </p:sp>
      <p:sp>
        <p:nvSpPr>
          <p:cNvPr id="6" name="Rectangle 3"/>
          <p:cNvSpPr txBox="1">
            <a:spLocks noChangeArrowheads="1"/>
          </p:cNvSpPr>
          <p:nvPr/>
        </p:nvSpPr>
        <p:spPr>
          <a:xfrm>
            <a:off x="-1" y="4348169"/>
            <a:ext cx="4296001" cy="702734"/>
          </a:xfrm>
          <a:prstGeom prst="rect">
            <a:avLst/>
          </a:prstGeom>
        </p:spPr>
        <p:txBody>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marL="0" indent="0" algn="ctr">
              <a:spcBef>
                <a:spcPts val="0"/>
              </a:spcBef>
              <a:spcAft>
                <a:spcPts val="0"/>
              </a:spcAft>
              <a:buFontTx/>
              <a:buNone/>
            </a:pPr>
            <a:r>
              <a:rPr lang="sr-Latn-ME" sz="2400" b="1" kern="0" dirty="0">
                <a:solidFill>
                  <a:srgbClr val="FF0000"/>
                </a:solidFill>
                <a:latin typeface="Arial" charset="0"/>
              </a:rPr>
              <a:t>Sezona grijanja (zima) </a:t>
            </a:r>
          </a:p>
          <a:p>
            <a:pPr marL="0" indent="0" algn="ctr">
              <a:spcBef>
                <a:spcPts val="0"/>
              </a:spcBef>
              <a:spcAft>
                <a:spcPts val="0"/>
              </a:spcAft>
              <a:buFontTx/>
              <a:buNone/>
            </a:pPr>
            <a:r>
              <a:rPr lang="sr-Latn-ME" sz="2400" dirty="0">
                <a:solidFill>
                  <a:srgbClr val="000000"/>
                </a:solidFill>
                <a:latin typeface="Arial"/>
                <a:cs typeface="Arial"/>
              </a:rPr>
              <a:t>toplota se apsorbuje iz tla</a:t>
            </a:r>
            <a:endParaRPr lang="sr-Latn-ME" sz="2400" kern="0" dirty="0"/>
          </a:p>
          <a:p>
            <a:pPr eaLnBrk="1" hangingPunct="1">
              <a:lnSpc>
                <a:spcPct val="90000"/>
              </a:lnSpc>
            </a:pPr>
            <a:endParaRPr lang="en-US" sz="2000" kern="0" dirty="0">
              <a:latin typeface="Arial" charset="0"/>
            </a:endParaRP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915" y="753403"/>
            <a:ext cx="3384813"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8636" y="740703"/>
            <a:ext cx="3259578"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0" y="5344110"/>
            <a:ext cx="12192000" cy="1569660"/>
          </a:xfrm>
          <a:prstGeom prst="rect">
            <a:avLst/>
          </a:prstGeom>
        </p:spPr>
        <p:txBody>
          <a:bodyPr wrap="square">
            <a:spAutoFit/>
          </a:bodyPr>
          <a:lstStyle/>
          <a:p>
            <a:r>
              <a:rPr lang="sr-Latn-ME" sz="2400" b="1" kern="0" dirty="0">
                <a:solidFill>
                  <a:srgbClr val="FF0000"/>
                </a:solidFill>
              </a:rPr>
              <a:t>Podjela sistema sa geotermalnim toplotnim pumpama: </a:t>
            </a:r>
            <a:endParaRPr lang="sr-Latn-ME" sz="2400" b="1" kern="0" dirty="0">
              <a:solidFill>
                <a:srgbClr val="FF0000"/>
              </a:solidFill>
              <a:cs typeface="Arial"/>
            </a:endParaRPr>
          </a:p>
          <a:p>
            <a:pPr marL="342900" indent="-342900">
              <a:spcBef>
                <a:spcPts val="0"/>
              </a:spcBef>
              <a:spcAft>
                <a:spcPts val="0"/>
              </a:spcAft>
              <a:buFont typeface="Arial" panose="020B0604020202020204" pitchFamily="34" charset="0"/>
              <a:buChar char="•"/>
            </a:pPr>
            <a:r>
              <a:rPr lang="en-US" sz="2400" dirty="0" err="1">
                <a:solidFill>
                  <a:srgbClr val="000000"/>
                </a:solidFill>
                <a:cs typeface="Arial"/>
              </a:rPr>
              <a:t>Sistemi</a:t>
            </a:r>
            <a:r>
              <a:rPr lang="en-US" sz="2400" dirty="0">
                <a:solidFill>
                  <a:srgbClr val="000000"/>
                </a:solidFill>
                <a:cs typeface="Arial"/>
              </a:rPr>
              <a:t> </a:t>
            </a:r>
            <a:r>
              <a:rPr lang="en-US" sz="2400" dirty="0" err="1">
                <a:solidFill>
                  <a:srgbClr val="000000"/>
                </a:solidFill>
                <a:cs typeface="Arial"/>
              </a:rPr>
              <a:t>koji</a:t>
            </a:r>
            <a:r>
              <a:rPr lang="en-US" sz="2400" dirty="0">
                <a:solidFill>
                  <a:srgbClr val="000000"/>
                </a:solidFill>
                <a:cs typeface="Arial"/>
              </a:rPr>
              <a:t> </a:t>
            </a:r>
            <a:r>
              <a:rPr lang="en-US" sz="2400" dirty="0" err="1">
                <a:solidFill>
                  <a:srgbClr val="000000"/>
                </a:solidFill>
                <a:cs typeface="Arial"/>
              </a:rPr>
              <a:t>koriste</a:t>
            </a:r>
            <a:r>
              <a:rPr lang="en-US" sz="2400" dirty="0">
                <a:solidFill>
                  <a:srgbClr val="000000"/>
                </a:solidFill>
                <a:cs typeface="Arial"/>
              </a:rPr>
              <a:t> pod</a:t>
            </a:r>
            <a:r>
              <a:rPr lang="sr-Latn-ME" sz="2400" dirty="0">
                <a:solidFill>
                  <a:srgbClr val="000000"/>
                </a:solidFill>
                <a:cs typeface="Arial"/>
              </a:rPr>
              <a:t>z</a:t>
            </a:r>
            <a:r>
              <a:rPr lang="en-US" sz="2400" dirty="0" err="1">
                <a:solidFill>
                  <a:srgbClr val="000000"/>
                </a:solidFill>
                <a:cs typeface="Arial"/>
              </a:rPr>
              <a:t>emne</a:t>
            </a:r>
            <a:r>
              <a:rPr lang="en-US" sz="2400" dirty="0">
                <a:solidFill>
                  <a:srgbClr val="000000"/>
                </a:solidFill>
                <a:cs typeface="Arial"/>
              </a:rPr>
              <a:t> </a:t>
            </a:r>
            <a:r>
              <a:rPr lang="en-US" sz="2400" dirty="0" err="1">
                <a:solidFill>
                  <a:srgbClr val="000000"/>
                </a:solidFill>
                <a:cs typeface="Arial"/>
              </a:rPr>
              <a:t>vode</a:t>
            </a:r>
            <a:r>
              <a:rPr lang="sr-Latn-ME" sz="2400" dirty="0">
                <a:solidFill>
                  <a:srgbClr val="000000"/>
                </a:solidFill>
                <a:cs typeface="Arial"/>
              </a:rPr>
              <a:t> kao izvor/ponor toplote</a:t>
            </a:r>
          </a:p>
          <a:p>
            <a:pPr marL="342900" indent="-342900">
              <a:spcBef>
                <a:spcPts val="0"/>
              </a:spcBef>
              <a:spcAft>
                <a:spcPts val="0"/>
              </a:spcAft>
              <a:buFont typeface="Arial" panose="020B0604020202020204" pitchFamily="34" charset="0"/>
              <a:buChar char="•"/>
            </a:pPr>
            <a:r>
              <a:rPr lang="sr-Latn-ME" sz="2400" dirty="0">
                <a:solidFill>
                  <a:srgbClr val="000000"/>
                </a:solidFill>
                <a:cs typeface="Arial"/>
              </a:rPr>
              <a:t>Sistemi koji koriste površinske vode kao izvor/ponor toplote</a:t>
            </a:r>
          </a:p>
          <a:p>
            <a:pPr marL="342900" indent="-342900">
              <a:spcBef>
                <a:spcPts val="0"/>
              </a:spcBef>
              <a:spcAft>
                <a:spcPts val="0"/>
              </a:spcAft>
              <a:buFont typeface="Arial" panose="020B0604020202020204" pitchFamily="34" charset="0"/>
              <a:buChar char="•"/>
            </a:pPr>
            <a:r>
              <a:rPr lang="sr-Latn-ME" sz="2400" dirty="0">
                <a:solidFill>
                  <a:srgbClr val="000000"/>
                </a:solidFill>
                <a:cs typeface="Arial"/>
              </a:rPr>
              <a:t>Sistemi koji koriste tlo kao izvor/ponor toplote</a:t>
            </a:r>
          </a:p>
        </p:txBody>
      </p:sp>
      <p:pic>
        <p:nvPicPr>
          <p:cNvPr id="37890" name="Picture 2" descr="Geothermal Heat Pumps | Department of Energ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23013" y="236642"/>
            <a:ext cx="359999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eoflow Geothermal Heating and Cooli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73012" y="3904110"/>
            <a:ext cx="390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74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04900"/>
          </a:xfrm>
        </p:spPr>
        <p:txBody>
          <a:bodyPr>
            <a:noAutofit/>
          </a:bodyPr>
          <a:lstStyle/>
          <a:p>
            <a:r>
              <a:rPr lang="sr-Latn-ME" sz="3600" dirty="0"/>
              <a:t>Sistemi koji koriste podzemne vode kao izvor/ponor toplote </a:t>
            </a:r>
            <a:br>
              <a:rPr lang="sr-Latn-ME" sz="3600" dirty="0"/>
            </a:br>
            <a:r>
              <a:rPr lang="sr-Latn-ME" sz="2400" dirty="0"/>
              <a:t>(Ground Water Heat Pump - GWHP)</a:t>
            </a:r>
            <a:endParaRPr lang="en-US" sz="2400" dirty="0"/>
          </a:p>
        </p:txBody>
      </p:sp>
      <p:sp>
        <p:nvSpPr>
          <p:cNvPr id="3" name="Content Placeholder 2"/>
          <p:cNvSpPr>
            <a:spLocks noGrp="1"/>
          </p:cNvSpPr>
          <p:nvPr>
            <p:ph idx="1"/>
          </p:nvPr>
        </p:nvSpPr>
        <p:spPr>
          <a:xfrm>
            <a:off x="1263650" y="2168525"/>
            <a:ext cx="10515600" cy="4351338"/>
          </a:xfrm>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450" y="965200"/>
            <a:ext cx="3600000" cy="31503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3650" y="965199"/>
            <a:ext cx="3600000" cy="3150321"/>
          </a:xfrm>
          <a:prstGeom prst="rect">
            <a:avLst/>
          </a:prstGeom>
        </p:spPr>
      </p:pic>
      <p:grpSp>
        <p:nvGrpSpPr>
          <p:cNvPr id="7" name="Group 6"/>
          <p:cNvGrpSpPr/>
          <p:nvPr/>
        </p:nvGrpSpPr>
        <p:grpSpPr>
          <a:xfrm>
            <a:off x="501650" y="4470400"/>
            <a:ext cx="4495800" cy="1447800"/>
            <a:chOff x="317500" y="4572000"/>
            <a:chExt cx="4495800" cy="1447800"/>
          </a:xfrm>
        </p:grpSpPr>
        <p:pic>
          <p:nvPicPr>
            <p:cNvPr id="8" name="Picture 2" descr="C:\Users\Intel\Desktop\71993623-plus-and-minus-sign-and-icon-business-benefit-cost-balance-concept-3d-illustration.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877" t="12477" r="69661" b="56033"/>
            <a:stretch/>
          </p:blipFill>
          <p:spPr bwMode="auto">
            <a:xfrm>
              <a:off x="317500" y="4648200"/>
              <a:ext cx="368300" cy="3365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685800" y="4572000"/>
              <a:ext cx="41275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eaLnBrk="1" hangingPunct="1">
                <a:spcBef>
                  <a:spcPts val="600"/>
                </a:spcBef>
                <a:spcAft>
                  <a:spcPts val="600"/>
                </a:spcAft>
                <a:buClrTx/>
                <a:buFont typeface="Arial" pitchFamily="34" charset="0"/>
                <a:buChar char="•"/>
              </a:pPr>
              <a:r>
                <a:rPr lang="sr-Latn-RS" sz="2000" kern="0" dirty="0">
                  <a:latin typeface="Arial" charset="0"/>
                </a:rPr>
                <a:t>Mala investicija</a:t>
              </a:r>
            </a:p>
            <a:p>
              <a:pPr eaLnBrk="1" hangingPunct="1">
                <a:spcBef>
                  <a:spcPts val="600"/>
                </a:spcBef>
                <a:spcAft>
                  <a:spcPts val="600"/>
                </a:spcAft>
                <a:buClrTx/>
                <a:buFont typeface="Arial" pitchFamily="34" charset="0"/>
                <a:buChar char="•"/>
              </a:pPr>
              <a:r>
                <a:rPr lang="en-US" sz="2000" kern="0" dirty="0">
                  <a:latin typeface="Arial" charset="0"/>
                </a:rPr>
                <a:t>J</a:t>
              </a:r>
              <a:r>
                <a:rPr lang="sr-Latn-RS" sz="2000" kern="0" dirty="0">
                  <a:latin typeface="Arial" charset="0"/>
                </a:rPr>
                <a:t>ednostavan sistem</a:t>
              </a:r>
            </a:p>
            <a:p>
              <a:pPr eaLnBrk="1" hangingPunct="1">
                <a:spcBef>
                  <a:spcPts val="600"/>
                </a:spcBef>
                <a:spcAft>
                  <a:spcPts val="600"/>
                </a:spcAft>
                <a:buClrTx/>
                <a:buFont typeface="Arial" pitchFamily="34" charset="0"/>
                <a:buChar char="•"/>
              </a:pPr>
              <a:r>
                <a:rPr lang="en-US" sz="2000" kern="0" dirty="0">
                  <a:latin typeface="Arial" charset="0"/>
                </a:rPr>
                <a:t>M</a:t>
              </a:r>
              <a:r>
                <a:rPr lang="sr-Latn-RS" sz="2000" kern="0" dirty="0">
                  <a:latin typeface="Arial" charset="0"/>
                </a:rPr>
                <a:t>ala potrebna površina tla</a:t>
              </a:r>
            </a:p>
            <a:p>
              <a:pPr eaLnBrk="1" hangingPunct="1">
                <a:spcBef>
                  <a:spcPts val="600"/>
                </a:spcBef>
                <a:spcAft>
                  <a:spcPts val="600"/>
                </a:spcAft>
                <a:buClrTx/>
                <a:buFont typeface="Arial" pitchFamily="34" charset="0"/>
                <a:buChar char="•"/>
              </a:pPr>
              <a:r>
                <a:rPr lang="sr-Latn-RS" sz="2000" kern="0" dirty="0">
                  <a:latin typeface="Arial" charset="0"/>
                </a:rPr>
                <a:t>Pogodni za sisteme velikih kapaciteta</a:t>
              </a:r>
              <a:endParaRPr lang="en-US" sz="2000" kern="0" dirty="0">
                <a:latin typeface="Arial" charset="0"/>
              </a:endParaRPr>
            </a:p>
          </p:txBody>
        </p:sp>
      </p:grpSp>
      <p:grpSp>
        <p:nvGrpSpPr>
          <p:cNvPr id="10" name="Group 9"/>
          <p:cNvGrpSpPr/>
          <p:nvPr/>
        </p:nvGrpSpPr>
        <p:grpSpPr>
          <a:xfrm>
            <a:off x="6721475" y="4470400"/>
            <a:ext cx="4324350" cy="2209800"/>
            <a:chOff x="4667250" y="4648200"/>
            <a:chExt cx="4324350" cy="2209800"/>
          </a:xfrm>
        </p:grpSpPr>
        <p:pic>
          <p:nvPicPr>
            <p:cNvPr id="11" name="Picture 2" descr="C:\Users\Intel\Desktop\71993623-plus-and-minus-sign-and-icon-business-benefit-cost-balance-concept-3d-illustration.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0379" t="13072" r="9512" b="55735"/>
            <a:stretch/>
          </p:blipFill>
          <p:spPr bwMode="auto">
            <a:xfrm>
              <a:off x="4667250" y="4724400"/>
              <a:ext cx="361950" cy="3333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bwMode="auto">
            <a:xfrm>
              <a:off x="5092700" y="4648200"/>
              <a:ext cx="38989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eaLnBrk="1" hangingPunct="1">
                <a:spcBef>
                  <a:spcPts val="600"/>
                </a:spcBef>
                <a:spcAft>
                  <a:spcPts val="600"/>
                </a:spcAft>
                <a:buClrTx/>
                <a:buFont typeface="Arial" pitchFamily="34" charset="0"/>
                <a:buChar char="•"/>
              </a:pPr>
              <a:r>
                <a:rPr lang="en-US" sz="2000" kern="0" dirty="0">
                  <a:latin typeface="Arial" charset="0"/>
                </a:rPr>
                <a:t>O</a:t>
              </a:r>
              <a:r>
                <a:rPr lang="sr-Latn-RS" sz="2000" kern="0" dirty="0">
                  <a:latin typeface="Arial" charset="0"/>
                </a:rPr>
                <a:t>graničena izdašnost podzemnih voda</a:t>
              </a:r>
            </a:p>
            <a:p>
              <a:pPr eaLnBrk="1" hangingPunct="1">
                <a:spcBef>
                  <a:spcPts val="600"/>
                </a:spcBef>
                <a:spcAft>
                  <a:spcPts val="600"/>
                </a:spcAft>
                <a:buClrTx/>
                <a:buFont typeface="Arial" pitchFamily="34" charset="0"/>
                <a:buChar char="•"/>
              </a:pPr>
              <a:r>
                <a:rPr lang="en-US" sz="2000" kern="0" dirty="0">
                  <a:latin typeface="Arial" charset="0"/>
                </a:rPr>
                <a:t>N</a:t>
              </a:r>
              <a:r>
                <a:rPr lang="sr-Latn-RS" sz="2000" kern="0" dirty="0">
                  <a:latin typeface="Arial" charset="0"/>
                </a:rPr>
                <a:t>epovoljan hemijski sastav podzemnih voda</a:t>
              </a:r>
            </a:p>
            <a:p>
              <a:pPr eaLnBrk="1" hangingPunct="1">
                <a:spcBef>
                  <a:spcPts val="600"/>
                </a:spcBef>
                <a:spcAft>
                  <a:spcPts val="600"/>
                </a:spcAft>
                <a:buClrTx/>
                <a:buFont typeface="Arial" pitchFamily="34" charset="0"/>
                <a:buChar char="•"/>
              </a:pPr>
              <a:r>
                <a:rPr lang="sr-Latn-RS" sz="2000" kern="0" dirty="0">
                  <a:latin typeface="Arial" charset="0"/>
                </a:rPr>
                <a:t>Propisi koji ograničavaju korišćenje podzemnih voda</a:t>
              </a:r>
              <a:endParaRPr lang="en-US" sz="2000" kern="0" dirty="0">
                <a:latin typeface="Arial" charset="0"/>
              </a:endParaRPr>
            </a:p>
          </p:txBody>
        </p:sp>
      </p:grpSp>
      <p:sp>
        <p:nvSpPr>
          <p:cNvPr id="13" name="Rectangle 3"/>
          <p:cNvSpPr txBox="1">
            <a:spLocks noChangeArrowheads="1"/>
          </p:cNvSpPr>
          <p:nvPr/>
        </p:nvSpPr>
        <p:spPr bwMode="auto">
          <a:xfrm>
            <a:off x="8718550" y="3658321"/>
            <a:ext cx="26035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lr>
                <a:srgbClr val="FF0000"/>
              </a:buClr>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eaLnBrk="1" hangingPunct="1">
              <a:spcBef>
                <a:spcPts val="600"/>
              </a:spcBef>
              <a:spcAft>
                <a:spcPts val="600"/>
              </a:spcAft>
              <a:buClrTx/>
              <a:buNone/>
            </a:pPr>
            <a:r>
              <a:rPr lang="en-US" sz="1800" kern="0" dirty="0">
                <a:latin typeface="Arial" charset="0"/>
              </a:rPr>
              <a:t>S</a:t>
            </a:r>
            <a:r>
              <a:rPr lang="sr-Latn-RS" sz="1800" kern="0" dirty="0">
                <a:latin typeface="Arial" charset="0"/>
              </a:rPr>
              <a:t>tanding column well</a:t>
            </a:r>
            <a:endParaRPr lang="en-US" sz="1800" kern="0" dirty="0">
              <a:latin typeface="Arial" charset="0"/>
            </a:endParaRPr>
          </a:p>
        </p:txBody>
      </p:sp>
    </p:spTree>
    <p:extLst>
      <p:ext uri="{BB962C8B-B14F-4D97-AF65-F5344CB8AC3E}">
        <p14:creationId xmlns:p14="http://schemas.microsoft.com/office/powerpoint/2010/main" val="1528827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4916</TotalTime>
  <Words>7012</Words>
  <Application>Microsoft Office PowerPoint</Application>
  <PresentationFormat>Widescreen</PresentationFormat>
  <Paragraphs>414</Paragraphs>
  <Slides>44</Slides>
  <Notes>33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0" baseType="lpstr">
      <vt:lpstr>Arial</vt:lpstr>
      <vt:lpstr>Calibri</vt:lpstr>
      <vt:lpstr>Calibri Light</vt:lpstr>
      <vt:lpstr>Wingdings</vt:lpstr>
      <vt:lpstr>Office Theme</vt:lpstr>
      <vt:lpstr>Equation</vt:lpstr>
      <vt:lpstr>Geotermalne toplotne pumpe</vt:lpstr>
      <vt:lpstr>Uvod</vt:lpstr>
      <vt:lpstr>Geotermalna energija</vt:lpstr>
      <vt:lpstr>PowerPoint Presentation</vt:lpstr>
      <vt:lpstr>Kratak istorijat korišćenja geotermalne energije</vt:lpstr>
      <vt:lpstr>Geotermalne toplotne pumpe</vt:lpstr>
      <vt:lpstr>PowerPoint Presentation</vt:lpstr>
      <vt:lpstr>PowerPoint Presentation</vt:lpstr>
      <vt:lpstr>Sistemi koji koriste podzemne vode kao izvor/ponor toplote  (Ground Water Heat Pump - GWHP)</vt:lpstr>
      <vt:lpstr>Sistemi koji koriste površinske vode kao izvor/ponor toplote (Surface Water Heat Pump - SWHP) </vt:lpstr>
      <vt:lpstr>PowerPoint Presentation</vt:lpstr>
      <vt:lpstr>Sistemi koji koriste tlo kao izvor/ponor toplote (Ground-Coupled Heat Pump - GCHP)</vt:lpstr>
      <vt:lpstr>PowerPoint Presentation</vt:lpstr>
      <vt:lpstr>PowerPoint Presentation</vt:lpstr>
      <vt:lpstr>PowerPoint Presentation</vt:lpstr>
      <vt:lpstr>Prednosti korišćenja geotermalnih toplotnih pumpi</vt:lpstr>
      <vt:lpstr>Geotermalne toplotne pumpe u Crnoj Gori</vt:lpstr>
      <vt:lpstr>Model geotermalnog rezervoara</vt:lpstr>
      <vt:lpstr>Faktori koji utiču na odabir sistema</vt:lpstr>
      <vt:lpstr>Sistemi sa pozemnim vodama – detalji kod projektovanja</vt:lpstr>
      <vt:lpstr>PowerPoint Presentation</vt:lpstr>
      <vt:lpstr>Protok podzemne vode za rad toplotne pumpe</vt:lpstr>
      <vt:lpstr>PowerPoint Presentation</vt:lpstr>
      <vt:lpstr>PowerPoint Presentation</vt:lpstr>
      <vt:lpstr>Bušotinski izmjenjivači toplote – detalji kod projektovanja</vt:lpstr>
      <vt:lpstr>Parametri koji utiču na rad bušotinskog izmjenjivača toplote</vt:lpstr>
      <vt:lpstr>Prostiranje toplote kroz tlo oko bušotine</vt:lpstr>
      <vt:lpstr>PowerPoint Presentation</vt:lpstr>
      <vt:lpstr>Određivanje temperature fluida za razmjenu toplote</vt:lpstr>
      <vt:lpstr>Toplotni otpor bušotine</vt:lpstr>
      <vt:lpstr>Toplotni otpor cijevi</vt:lpstr>
      <vt:lpstr>Toplotni otpor bušotine</vt:lpstr>
      <vt:lpstr>Test toplotnog odziva</vt:lpstr>
      <vt:lpstr>PowerPoint Presentation</vt:lpstr>
      <vt:lpstr>Promjenljivost toplotnog opterećenja</vt:lpstr>
      <vt:lpstr>Geotermalni izmjenjivač toplote sa više bušotina</vt:lpstr>
      <vt:lpstr>Projektna dužina izmjenjivača toplote</vt:lpstr>
      <vt:lpstr>Toplotno opterećenje tla</vt:lpstr>
      <vt:lpstr>Vremenska superpozicija toplotnog opterećenja tla</vt:lpstr>
      <vt:lpstr>Srednja temperatura fluida</vt:lpstr>
      <vt:lpstr>Toplotni otpori tla</vt:lpstr>
      <vt:lpstr>Hibridni sistemi sa geotermalnim toplotnim pumpama</vt:lpstr>
      <vt:lpstr>Literatura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tightness or residential buildings and its impact on energy consumption</dc:title>
  <dc:creator>esad.tombarevic</dc:creator>
  <cp:lastModifiedBy>Korisnik</cp:lastModifiedBy>
  <cp:revision>406</cp:revision>
  <cp:lastPrinted>2024-06-13T10:50:42Z</cp:lastPrinted>
  <dcterms:created xsi:type="dcterms:W3CDTF">2023-05-28T20:49:48Z</dcterms:created>
  <dcterms:modified xsi:type="dcterms:W3CDTF">2024-06-13T12:44:58Z</dcterms:modified>
</cp:coreProperties>
</file>