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56" r:id="rId2"/>
    <p:sldId id="257"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10" r:id="rId24"/>
    <p:sldId id="309" r:id="rId25"/>
    <p:sldId id="311" r:id="rId26"/>
    <p:sldId id="312" r:id="rId27"/>
    <p:sldId id="313" r:id="rId28"/>
    <p:sldId id="314" r:id="rId29"/>
    <p:sldId id="315" r:id="rId30"/>
    <p:sldId id="316" r:id="rId31"/>
    <p:sldId id="317" r:id="rId32"/>
    <p:sldId id="318" r:id="rId33"/>
    <p:sldId id="319" r:id="rId34"/>
    <p:sldId id="320" r:id="rId35"/>
    <p:sldId id="322" r:id="rId36"/>
    <p:sldId id="321" r:id="rId37"/>
    <p:sldId id="323" r:id="rId38"/>
    <p:sldId id="324" r:id="rId39"/>
    <p:sldId id="325" r:id="rId40"/>
    <p:sldId id="326" r:id="rId41"/>
    <p:sldId id="327" r:id="rId42"/>
    <p:sldId id="328" r:id="rId43"/>
    <p:sldId id="329" r:id="rId44"/>
    <p:sldId id="330" r:id="rId45"/>
    <p:sldId id="331" r:id="rId46"/>
    <p:sldId id="332" r:id="rId47"/>
    <p:sldId id="333" r:id="rId48"/>
    <p:sldId id="334" r:id="rId49"/>
    <p:sldId id="335" r:id="rId50"/>
    <p:sldId id="336" r:id="rId51"/>
    <p:sldId id="337" r:id="rId52"/>
    <p:sldId id="338" r:id="rId53"/>
    <p:sldId id="339" r:id="rId54"/>
    <p:sldId id="340" r:id="rId55"/>
    <p:sldId id="341" r:id="rId56"/>
    <p:sldId id="288"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pieChart>
        <c:varyColors val="1"/>
        <c:ser>
          <c:idx val="0"/>
          <c:order val="0"/>
          <c:tx>
            <c:strRef>
              <c:f>Sheet1!$B$1</c:f>
              <c:strCache>
                <c:ptCount val="1"/>
                <c:pt idx="0">
                  <c:v>2020 - 2023.</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2-64DF-4E65-A04C-D8A4A19BE6C6}"/>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64DF-4E65-A04C-D8A4A19BE6C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r-Latn-RS"/>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Bezbjedni za upotrebu</c:v>
                </c:pt>
                <c:pt idx="1">
                  <c:v>Nisu bezbjedni za upotrebu</c:v>
                </c:pt>
              </c:strCache>
            </c:strRef>
          </c:cat>
          <c:val>
            <c:numRef>
              <c:f>Sheet1!$B$2:$B$3</c:f>
              <c:numCache>
                <c:formatCode>General</c:formatCode>
                <c:ptCount val="2"/>
                <c:pt idx="0">
                  <c:v>214</c:v>
                </c:pt>
                <c:pt idx="1">
                  <c:v>138</c:v>
                </c:pt>
              </c:numCache>
            </c:numRef>
          </c:val>
          <c:extLst>
            <c:ext xmlns:c16="http://schemas.microsoft.com/office/drawing/2014/chart" uri="{C3380CC4-5D6E-409C-BE32-E72D297353CC}">
              <c16:uniqueId val="{00000000-64DF-4E65-A04C-D8A4A19BE6C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pieChart>
        <c:varyColors val="1"/>
        <c:ser>
          <c:idx val="0"/>
          <c:order val="0"/>
          <c:tx>
            <c:strRef>
              <c:f>Sheet1!$B$1</c:f>
              <c:strCache>
                <c:ptCount val="1"/>
                <c:pt idx="0">
                  <c:v>2020.</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2-64DF-4E65-A04C-D8A4A19BE6C6}"/>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64DF-4E65-A04C-D8A4A19BE6C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r-Latn-RS"/>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Bezbjedni za upotrebu</c:v>
                </c:pt>
                <c:pt idx="1">
                  <c:v>Nisu bezbjedni za upotrebu</c:v>
                </c:pt>
              </c:strCache>
            </c:strRef>
          </c:cat>
          <c:val>
            <c:numRef>
              <c:f>Sheet1!$B$2:$B$3</c:f>
              <c:numCache>
                <c:formatCode>General</c:formatCode>
                <c:ptCount val="2"/>
                <c:pt idx="0">
                  <c:v>19</c:v>
                </c:pt>
                <c:pt idx="1">
                  <c:v>6</c:v>
                </c:pt>
              </c:numCache>
            </c:numRef>
          </c:val>
          <c:extLst>
            <c:ext xmlns:c16="http://schemas.microsoft.com/office/drawing/2014/chart" uri="{C3380CC4-5D6E-409C-BE32-E72D297353CC}">
              <c16:uniqueId val="{00000000-64DF-4E65-A04C-D8A4A19BE6C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pieChart>
        <c:varyColors val="1"/>
        <c:ser>
          <c:idx val="0"/>
          <c:order val="0"/>
          <c:tx>
            <c:strRef>
              <c:f>Sheet1!$B$1</c:f>
              <c:strCache>
                <c:ptCount val="1"/>
                <c:pt idx="0">
                  <c:v>2021.</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2-64DF-4E65-A04C-D8A4A19BE6C6}"/>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64DF-4E65-A04C-D8A4A19BE6C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r-Latn-RS"/>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Bezbjedni za upotrebu</c:v>
                </c:pt>
                <c:pt idx="1">
                  <c:v>Nisu bezbjedni za upotrebu</c:v>
                </c:pt>
              </c:strCache>
            </c:strRef>
          </c:cat>
          <c:val>
            <c:numRef>
              <c:f>Sheet1!$B$2:$B$3</c:f>
              <c:numCache>
                <c:formatCode>General</c:formatCode>
                <c:ptCount val="2"/>
                <c:pt idx="0">
                  <c:v>42</c:v>
                </c:pt>
                <c:pt idx="1">
                  <c:v>69</c:v>
                </c:pt>
              </c:numCache>
            </c:numRef>
          </c:val>
          <c:extLst>
            <c:ext xmlns:c16="http://schemas.microsoft.com/office/drawing/2014/chart" uri="{C3380CC4-5D6E-409C-BE32-E72D297353CC}">
              <c16:uniqueId val="{00000000-64DF-4E65-A04C-D8A4A19BE6C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pieChart>
        <c:varyColors val="1"/>
        <c:ser>
          <c:idx val="0"/>
          <c:order val="0"/>
          <c:tx>
            <c:strRef>
              <c:f>Sheet1!$B$1</c:f>
              <c:strCache>
                <c:ptCount val="1"/>
                <c:pt idx="0">
                  <c:v>2022.</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2-64DF-4E65-A04C-D8A4A19BE6C6}"/>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64DF-4E65-A04C-D8A4A19BE6C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r-Latn-RS"/>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Bezbjedni za upotrebu</c:v>
                </c:pt>
                <c:pt idx="1">
                  <c:v>Nisu bezbjedni za upotrebu</c:v>
                </c:pt>
              </c:strCache>
            </c:strRef>
          </c:cat>
          <c:val>
            <c:numRef>
              <c:f>Sheet1!$B$2:$B$3</c:f>
              <c:numCache>
                <c:formatCode>General</c:formatCode>
                <c:ptCount val="2"/>
                <c:pt idx="0">
                  <c:v>61</c:v>
                </c:pt>
                <c:pt idx="1">
                  <c:v>45</c:v>
                </c:pt>
              </c:numCache>
            </c:numRef>
          </c:val>
          <c:extLst>
            <c:ext xmlns:c16="http://schemas.microsoft.com/office/drawing/2014/chart" uri="{C3380CC4-5D6E-409C-BE32-E72D297353CC}">
              <c16:uniqueId val="{00000000-64DF-4E65-A04C-D8A4A19BE6C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pieChart>
        <c:varyColors val="1"/>
        <c:ser>
          <c:idx val="0"/>
          <c:order val="0"/>
          <c:tx>
            <c:strRef>
              <c:f>Sheet1!$B$1</c:f>
              <c:strCache>
                <c:ptCount val="1"/>
                <c:pt idx="0">
                  <c:v>2023.</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2-64DF-4E65-A04C-D8A4A19BE6C6}"/>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64DF-4E65-A04C-D8A4A19BE6C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r-Latn-RS"/>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Bezbjedni za upotrebu</c:v>
                </c:pt>
                <c:pt idx="1">
                  <c:v>Nisu bezbjedni za upotrebu</c:v>
                </c:pt>
              </c:strCache>
            </c:strRef>
          </c:cat>
          <c:val>
            <c:numRef>
              <c:f>Sheet1!$B$2:$B$3</c:f>
              <c:numCache>
                <c:formatCode>General</c:formatCode>
                <c:ptCount val="2"/>
                <c:pt idx="0">
                  <c:v>92</c:v>
                </c:pt>
                <c:pt idx="1">
                  <c:v>18</c:v>
                </c:pt>
              </c:numCache>
            </c:numRef>
          </c:val>
          <c:extLst>
            <c:ext xmlns:c16="http://schemas.microsoft.com/office/drawing/2014/chart" uri="{C3380CC4-5D6E-409C-BE32-E72D297353CC}">
              <c16:uniqueId val="{00000000-64DF-4E65-A04C-D8A4A19BE6C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247001-CC2C-4F06-87D5-2EC9DD1ACCD5}" type="datetimeFigureOut">
              <a:rPr lang="sr-Latn-ME" smtClean="0"/>
              <a:t>15.3.2024.</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AB7858E6-703C-4E80-BD2C-CBA0571CC98F}" type="slidenum">
              <a:rPr lang="sr-Latn-ME" smtClean="0"/>
              <a:t>‹#›</a:t>
            </a:fld>
            <a:endParaRPr lang="sr-Latn-M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242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247001-CC2C-4F06-87D5-2EC9DD1ACCD5}" type="datetimeFigureOut">
              <a:rPr lang="sr-Latn-ME" smtClean="0"/>
              <a:t>15.3.2024.</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AB7858E6-703C-4E80-BD2C-CBA0571CC98F}" type="slidenum">
              <a:rPr lang="sr-Latn-ME" smtClean="0"/>
              <a:t>‹#›</a:t>
            </a:fld>
            <a:endParaRPr lang="sr-Latn-ME"/>
          </a:p>
        </p:txBody>
      </p:sp>
    </p:spTree>
    <p:extLst>
      <p:ext uri="{BB962C8B-B14F-4D97-AF65-F5344CB8AC3E}">
        <p14:creationId xmlns:p14="http://schemas.microsoft.com/office/powerpoint/2010/main" val="1845592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247001-CC2C-4F06-87D5-2EC9DD1ACCD5}" type="datetimeFigureOut">
              <a:rPr lang="sr-Latn-ME" smtClean="0"/>
              <a:t>15.3.2024.</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AB7858E6-703C-4E80-BD2C-CBA0571CC98F}" type="slidenum">
              <a:rPr lang="sr-Latn-ME" smtClean="0"/>
              <a:t>‹#›</a:t>
            </a:fld>
            <a:endParaRPr lang="sr-Latn-ME"/>
          </a:p>
        </p:txBody>
      </p:sp>
    </p:spTree>
    <p:extLst>
      <p:ext uri="{BB962C8B-B14F-4D97-AF65-F5344CB8AC3E}">
        <p14:creationId xmlns:p14="http://schemas.microsoft.com/office/powerpoint/2010/main" val="619339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247001-CC2C-4F06-87D5-2EC9DD1ACCD5}" type="datetimeFigureOut">
              <a:rPr lang="sr-Latn-ME" smtClean="0"/>
              <a:t>15.3.2024.</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AB7858E6-703C-4E80-BD2C-CBA0571CC98F}" type="slidenum">
              <a:rPr lang="sr-Latn-ME" smtClean="0"/>
              <a:t>‹#›</a:t>
            </a:fld>
            <a:endParaRPr lang="sr-Latn-ME"/>
          </a:p>
        </p:txBody>
      </p:sp>
    </p:spTree>
    <p:extLst>
      <p:ext uri="{BB962C8B-B14F-4D97-AF65-F5344CB8AC3E}">
        <p14:creationId xmlns:p14="http://schemas.microsoft.com/office/powerpoint/2010/main" val="349748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247001-CC2C-4F06-87D5-2EC9DD1ACCD5}" type="datetimeFigureOut">
              <a:rPr lang="sr-Latn-ME" smtClean="0"/>
              <a:t>15.3.2024.</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AB7858E6-703C-4E80-BD2C-CBA0571CC98F}" type="slidenum">
              <a:rPr lang="sr-Latn-ME" smtClean="0"/>
              <a:t>‹#›</a:t>
            </a:fld>
            <a:endParaRPr lang="sr-Latn-M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14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247001-CC2C-4F06-87D5-2EC9DD1ACCD5}" type="datetimeFigureOut">
              <a:rPr lang="sr-Latn-ME" smtClean="0"/>
              <a:t>15.3.2024.</a:t>
            </a:fld>
            <a:endParaRPr lang="sr-Latn-ME"/>
          </a:p>
        </p:txBody>
      </p:sp>
      <p:sp>
        <p:nvSpPr>
          <p:cNvPr id="6" name="Footer Placeholder 5"/>
          <p:cNvSpPr>
            <a:spLocks noGrp="1"/>
          </p:cNvSpPr>
          <p:nvPr>
            <p:ph type="ftr" sz="quarter" idx="11"/>
          </p:nvPr>
        </p:nvSpPr>
        <p:spPr/>
        <p:txBody>
          <a:bodyPr/>
          <a:lstStyle/>
          <a:p>
            <a:endParaRPr lang="sr-Latn-ME"/>
          </a:p>
        </p:txBody>
      </p:sp>
      <p:sp>
        <p:nvSpPr>
          <p:cNvPr id="7" name="Slide Number Placeholder 6"/>
          <p:cNvSpPr>
            <a:spLocks noGrp="1"/>
          </p:cNvSpPr>
          <p:nvPr>
            <p:ph type="sldNum" sz="quarter" idx="12"/>
          </p:nvPr>
        </p:nvSpPr>
        <p:spPr/>
        <p:txBody>
          <a:bodyPr/>
          <a:lstStyle/>
          <a:p>
            <a:fld id="{AB7858E6-703C-4E80-BD2C-CBA0571CC98F}" type="slidenum">
              <a:rPr lang="sr-Latn-ME" smtClean="0"/>
              <a:t>‹#›</a:t>
            </a:fld>
            <a:endParaRPr lang="sr-Latn-ME"/>
          </a:p>
        </p:txBody>
      </p:sp>
    </p:spTree>
    <p:extLst>
      <p:ext uri="{BB962C8B-B14F-4D97-AF65-F5344CB8AC3E}">
        <p14:creationId xmlns:p14="http://schemas.microsoft.com/office/powerpoint/2010/main" val="191126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247001-CC2C-4F06-87D5-2EC9DD1ACCD5}" type="datetimeFigureOut">
              <a:rPr lang="sr-Latn-ME" smtClean="0"/>
              <a:t>15.3.2024.</a:t>
            </a:fld>
            <a:endParaRPr lang="sr-Latn-ME"/>
          </a:p>
        </p:txBody>
      </p:sp>
      <p:sp>
        <p:nvSpPr>
          <p:cNvPr id="8" name="Footer Placeholder 7"/>
          <p:cNvSpPr>
            <a:spLocks noGrp="1"/>
          </p:cNvSpPr>
          <p:nvPr>
            <p:ph type="ftr" sz="quarter" idx="11"/>
          </p:nvPr>
        </p:nvSpPr>
        <p:spPr/>
        <p:txBody>
          <a:bodyPr/>
          <a:lstStyle/>
          <a:p>
            <a:endParaRPr lang="sr-Latn-ME"/>
          </a:p>
        </p:txBody>
      </p:sp>
      <p:sp>
        <p:nvSpPr>
          <p:cNvPr id="9" name="Slide Number Placeholder 8"/>
          <p:cNvSpPr>
            <a:spLocks noGrp="1"/>
          </p:cNvSpPr>
          <p:nvPr>
            <p:ph type="sldNum" sz="quarter" idx="12"/>
          </p:nvPr>
        </p:nvSpPr>
        <p:spPr/>
        <p:txBody>
          <a:bodyPr/>
          <a:lstStyle/>
          <a:p>
            <a:fld id="{AB7858E6-703C-4E80-BD2C-CBA0571CC98F}" type="slidenum">
              <a:rPr lang="sr-Latn-ME" smtClean="0"/>
              <a:t>‹#›</a:t>
            </a:fld>
            <a:endParaRPr lang="sr-Latn-ME"/>
          </a:p>
        </p:txBody>
      </p:sp>
    </p:spTree>
    <p:extLst>
      <p:ext uri="{BB962C8B-B14F-4D97-AF65-F5344CB8AC3E}">
        <p14:creationId xmlns:p14="http://schemas.microsoft.com/office/powerpoint/2010/main" val="3034060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247001-CC2C-4F06-87D5-2EC9DD1ACCD5}" type="datetimeFigureOut">
              <a:rPr lang="sr-Latn-ME" smtClean="0"/>
              <a:t>15.3.2024.</a:t>
            </a:fld>
            <a:endParaRPr lang="sr-Latn-ME"/>
          </a:p>
        </p:txBody>
      </p:sp>
      <p:sp>
        <p:nvSpPr>
          <p:cNvPr id="4" name="Footer Placeholder 3"/>
          <p:cNvSpPr>
            <a:spLocks noGrp="1"/>
          </p:cNvSpPr>
          <p:nvPr>
            <p:ph type="ftr" sz="quarter" idx="11"/>
          </p:nvPr>
        </p:nvSpPr>
        <p:spPr/>
        <p:txBody>
          <a:bodyPr/>
          <a:lstStyle/>
          <a:p>
            <a:endParaRPr lang="sr-Latn-ME"/>
          </a:p>
        </p:txBody>
      </p:sp>
      <p:sp>
        <p:nvSpPr>
          <p:cNvPr id="5" name="Slide Number Placeholder 4"/>
          <p:cNvSpPr>
            <a:spLocks noGrp="1"/>
          </p:cNvSpPr>
          <p:nvPr>
            <p:ph type="sldNum" sz="quarter" idx="12"/>
          </p:nvPr>
        </p:nvSpPr>
        <p:spPr/>
        <p:txBody>
          <a:bodyPr/>
          <a:lstStyle/>
          <a:p>
            <a:fld id="{AB7858E6-703C-4E80-BD2C-CBA0571CC98F}" type="slidenum">
              <a:rPr lang="sr-Latn-ME" smtClean="0"/>
              <a:t>‹#›</a:t>
            </a:fld>
            <a:endParaRPr lang="sr-Latn-ME"/>
          </a:p>
        </p:txBody>
      </p:sp>
    </p:spTree>
    <p:extLst>
      <p:ext uri="{BB962C8B-B14F-4D97-AF65-F5344CB8AC3E}">
        <p14:creationId xmlns:p14="http://schemas.microsoft.com/office/powerpoint/2010/main" val="232136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8247001-CC2C-4F06-87D5-2EC9DD1ACCD5}" type="datetimeFigureOut">
              <a:rPr lang="sr-Latn-ME" smtClean="0"/>
              <a:t>15.3.2024.</a:t>
            </a:fld>
            <a:endParaRPr lang="sr-Latn-M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r-Latn-ME"/>
          </a:p>
        </p:txBody>
      </p:sp>
      <p:sp>
        <p:nvSpPr>
          <p:cNvPr id="9" name="Slide Number Placeholder 8"/>
          <p:cNvSpPr>
            <a:spLocks noGrp="1"/>
          </p:cNvSpPr>
          <p:nvPr>
            <p:ph type="sldNum" sz="quarter" idx="12"/>
          </p:nvPr>
        </p:nvSpPr>
        <p:spPr/>
        <p:txBody>
          <a:bodyPr/>
          <a:lstStyle/>
          <a:p>
            <a:fld id="{AB7858E6-703C-4E80-BD2C-CBA0571CC98F}" type="slidenum">
              <a:rPr lang="sr-Latn-ME" smtClean="0"/>
              <a:t>‹#›</a:t>
            </a:fld>
            <a:endParaRPr lang="sr-Latn-ME"/>
          </a:p>
        </p:txBody>
      </p:sp>
    </p:spTree>
    <p:extLst>
      <p:ext uri="{BB962C8B-B14F-4D97-AF65-F5344CB8AC3E}">
        <p14:creationId xmlns:p14="http://schemas.microsoft.com/office/powerpoint/2010/main" val="2002917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8247001-CC2C-4F06-87D5-2EC9DD1ACCD5}" type="datetimeFigureOut">
              <a:rPr lang="sr-Latn-ME" smtClean="0"/>
              <a:t>15.3.2024.</a:t>
            </a:fld>
            <a:endParaRPr lang="sr-Latn-M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r-Latn-M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B7858E6-703C-4E80-BD2C-CBA0571CC98F}" type="slidenum">
              <a:rPr lang="sr-Latn-ME" smtClean="0"/>
              <a:t>‹#›</a:t>
            </a:fld>
            <a:endParaRPr lang="sr-Latn-ME"/>
          </a:p>
        </p:txBody>
      </p:sp>
    </p:spTree>
    <p:extLst>
      <p:ext uri="{BB962C8B-B14F-4D97-AF65-F5344CB8AC3E}">
        <p14:creationId xmlns:p14="http://schemas.microsoft.com/office/powerpoint/2010/main" val="375318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247001-CC2C-4F06-87D5-2EC9DD1ACCD5}" type="datetimeFigureOut">
              <a:rPr lang="sr-Latn-ME" smtClean="0"/>
              <a:t>15.3.2024.</a:t>
            </a:fld>
            <a:endParaRPr lang="sr-Latn-ME"/>
          </a:p>
        </p:txBody>
      </p:sp>
      <p:sp>
        <p:nvSpPr>
          <p:cNvPr id="6" name="Footer Placeholder 5"/>
          <p:cNvSpPr>
            <a:spLocks noGrp="1"/>
          </p:cNvSpPr>
          <p:nvPr>
            <p:ph type="ftr" sz="quarter" idx="11"/>
          </p:nvPr>
        </p:nvSpPr>
        <p:spPr/>
        <p:txBody>
          <a:bodyPr/>
          <a:lstStyle/>
          <a:p>
            <a:endParaRPr lang="sr-Latn-ME"/>
          </a:p>
        </p:txBody>
      </p:sp>
      <p:sp>
        <p:nvSpPr>
          <p:cNvPr id="7" name="Slide Number Placeholder 6"/>
          <p:cNvSpPr>
            <a:spLocks noGrp="1"/>
          </p:cNvSpPr>
          <p:nvPr>
            <p:ph type="sldNum" sz="quarter" idx="12"/>
          </p:nvPr>
        </p:nvSpPr>
        <p:spPr/>
        <p:txBody>
          <a:bodyPr/>
          <a:lstStyle/>
          <a:p>
            <a:fld id="{AB7858E6-703C-4E80-BD2C-CBA0571CC98F}" type="slidenum">
              <a:rPr lang="sr-Latn-ME" smtClean="0"/>
              <a:t>‹#›</a:t>
            </a:fld>
            <a:endParaRPr lang="sr-Latn-ME"/>
          </a:p>
        </p:txBody>
      </p:sp>
    </p:spTree>
    <p:extLst>
      <p:ext uri="{BB962C8B-B14F-4D97-AF65-F5344CB8AC3E}">
        <p14:creationId xmlns:p14="http://schemas.microsoft.com/office/powerpoint/2010/main" val="465474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8247001-CC2C-4F06-87D5-2EC9DD1ACCD5}" type="datetimeFigureOut">
              <a:rPr lang="sr-Latn-ME" smtClean="0"/>
              <a:t>15.3.2024.</a:t>
            </a:fld>
            <a:endParaRPr lang="sr-Latn-M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r-Latn-M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B7858E6-703C-4E80-BD2C-CBA0571CC98F}" type="slidenum">
              <a:rPr lang="sr-Latn-ME" smtClean="0"/>
              <a:t>‹#›</a:t>
            </a:fld>
            <a:endParaRPr lang="sr-Latn-M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20347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iti.co.me/" TargetMode="External"/><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hyperlink" Target="mailto:office@iti.co.m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g"/></Relationships>
</file>

<file path=ppt/slides/_rels/slide5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5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135EAD-8D4B-44CA-846D-4D8522A7073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03353" y="167413"/>
            <a:ext cx="1101457" cy="720000"/>
          </a:xfrm>
          <a:prstGeom prst="rect">
            <a:avLst/>
          </a:prstGeom>
          <a:blipFill>
            <a:blip r:embed="rId3"/>
            <a:tile tx="0" ty="0" sx="100000" sy="100000" flip="none" algn="tl"/>
          </a:blipFill>
          <a:ln>
            <a:noFill/>
          </a:ln>
        </p:spPr>
      </p:pic>
      <p:sp>
        <p:nvSpPr>
          <p:cNvPr id="2" name="Title 1">
            <a:extLst>
              <a:ext uri="{FF2B5EF4-FFF2-40B4-BE49-F238E27FC236}">
                <a16:creationId xmlns:a16="http://schemas.microsoft.com/office/drawing/2014/main" id="{21A52EB6-8CD0-4F53-8D9F-539C93A5755F}"/>
              </a:ext>
            </a:extLst>
          </p:cNvPr>
          <p:cNvSpPr>
            <a:spLocks noGrp="1"/>
          </p:cNvSpPr>
          <p:nvPr>
            <p:ph type="ctrTitle" idx="4294967295"/>
          </p:nvPr>
        </p:nvSpPr>
        <p:spPr>
          <a:xfrm>
            <a:off x="1327150" y="59118"/>
            <a:ext cx="9537700" cy="901756"/>
          </a:xfrm>
        </p:spPr>
        <p:txBody>
          <a:bodyPr>
            <a:noAutofit/>
          </a:bodyPr>
          <a:lstStyle/>
          <a:p>
            <a:pPr algn="ctr"/>
            <a:r>
              <a:rPr lang="sr-Latn-ME" sz="2800" dirty="0">
                <a:solidFill>
                  <a:srgbClr val="0070C0"/>
                </a:solidFill>
                <a:latin typeface="Arial" panose="020B0604020202020204" pitchFamily="34" charset="0"/>
                <a:cs typeface="Arial" panose="020B0604020202020204" pitchFamily="34" charset="0"/>
              </a:rPr>
              <a:t>INSTITUT ZA RAZVOJ I ISTRAŽIVANJA U OBLASTI ZAŠTITE NA RADU - PODGORICA</a:t>
            </a:r>
          </a:p>
        </p:txBody>
      </p:sp>
      <p:sp>
        <p:nvSpPr>
          <p:cNvPr id="6" name="Subtitle 2">
            <a:extLst>
              <a:ext uri="{FF2B5EF4-FFF2-40B4-BE49-F238E27FC236}">
                <a16:creationId xmlns:a16="http://schemas.microsoft.com/office/drawing/2014/main" id="{E92D59AA-9832-4148-90B9-B1D15F86E272}"/>
              </a:ext>
            </a:extLst>
          </p:cNvPr>
          <p:cNvSpPr txBox="1">
            <a:spLocks/>
          </p:cNvSpPr>
          <p:nvPr/>
        </p:nvSpPr>
        <p:spPr>
          <a:xfrm>
            <a:off x="0" y="5673012"/>
            <a:ext cx="12192000" cy="11849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sr-Latn-ME" sz="4000" dirty="0">
              <a:solidFill>
                <a:srgbClr val="0070C0"/>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695F2788-C2EC-4336-9F3E-8FEAB44037C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51763" y="5501275"/>
            <a:ext cx="721941" cy="720000"/>
          </a:xfrm>
          <a:prstGeom prst="rect">
            <a:avLst/>
          </a:prstGeom>
        </p:spPr>
      </p:pic>
      <p:pic>
        <p:nvPicPr>
          <p:cNvPr id="15" name="Picture 14">
            <a:extLst>
              <a:ext uri="{FF2B5EF4-FFF2-40B4-BE49-F238E27FC236}">
                <a16:creationId xmlns:a16="http://schemas.microsoft.com/office/drawing/2014/main" id="{E1A47FB7-A0F8-4E89-9DC1-3328242C2BF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848604" y="5501275"/>
            <a:ext cx="721920" cy="720000"/>
          </a:xfrm>
          <a:prstGeom prst="rect">
            <a:avLst/>
          </a:prstGeom>
        </p:spPr>
      </p:pic>
      <p:pic>
        <p:nvPicPr>
          <p:cNvPr id="17" name="Picture 16">
            <a:extLst>
              <a:ext uri="{FF2B5EF4-FFF2-40B4-BE49-F238E27FC236}">
                <a16:creationId xmlns:a16="http://schemas.microsoft.com/office/drawing/2014/main" id="{8A93036A-1A82-4418-8749-C24F76AE12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8934" y="5501275"/>
            <a:ext cx="742857" cy="720000"/>
          </a:xfrm>
          <a:prstGeom prst="rect">
            <a:avLst/>
          </a:prstGeom>
        </p:spPr>
      </p:pic>
      <p:pic>
        <p:nvPicPr>
          <p:cNvPr id="19" name="Picture 18">
            <a:extLst>
              <a:ext uri="{FF2B5EF4-FFF2-40B4-BE49-F238E27FC236}">
                <a16:creationId xmlns:a16="http://schemas.microsoft.com/office/drawing/2014/main" id="{01CA03A7-8EB7-4909-9BB8-64789A4A54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0201" y="5501275"/>
            <a:ext cx="742857" cy="720000"/>
          </a:xfrm>
          <a:prstGeom prst="rect">
            <a:avLst/>
          </a:prstGeom>
        </p:spPr>
      </p:pic>
      <p:sp>
        <p:nvSpPr>
          <p:cNvPr id="20" name="Subtitle 2">
            <a:extLst>
              <a:ext uri="{FF2B5EF4-FFF2-40B4-BE49-F238E27FC236}">
                <a16:creationId xmlns:a16="http://schemas.microsoft.com/office/drawing/2014/main" id="{A629B8DF-74F3-4620-A686-DF969F99CE16}"/>
              </a:ext>
            </a:extLst>
          </p:cNvPr>
          <p:cNvSpPr txBox="1">
            <a:spLocks/>
          </p:cNvSpPr>
          <p:nvPr/>
        </p:nvSpPr>
        <p:spPr>
          <a:xfrm>
            <a:off x="5441468" y="5416322"/>
            <a:ext cx="5371548" cy="9017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r-Latn-ME" sz="1200" dirty="0">
                <a:solidFill>
                  <a:srgbClr val="0070C0"/>
                </a:solidFill>
                <a:latin typeface="Arial" panose="020B0604020202020204" pitchFamily="34" charset="0"/>
                <a:cs typeface="Arial" panose="020B0604020202020204" pitchFamily="34" charset="0"/>
              </a:rPr>
              <a:t>Adresa:	Cetinjski put bb, Podgorica, VI sprat zgrade Tehničkih fakulteta</a:t>
            </a:r>
          </a:p>
          <a:p>
            <a:pPr algn="l">
              <a:lnSpc>
                <a:spcPct val="100000"/>
              </a:lnSpc>
              <a:spcBef>
                <a:spcPts val="0"/>
              </a:spcBef>
            </a:pPr>
            <a:r>
              <a:rPr lang="sr-Latn-ME" sz="1200" dirty="0">
                <a:solidFill>
                  <a:srgbClr val="0070C0"/>
                </a:solidFill>
                <a:latin typeface="Arial" panose="020B0604020202020204" pitchFamily="34" charset="0"/>
                <a:cs typeface="Arial" panose="020B0604020202020204" pitchFamily="34" charset="0"/>
              </a:rPr>
              <a:t>Tel:	020/265-279; 265-570; 265-550</a:t>
            </a:r>
          </a:p>
          <a:p>
            <a:pPr algn="l">
              <a:lnSpc>
                <a:spcPct val="100000"/>
              </a:lnSpc>
              <a:spcBef>
                <a:spcPts val="0"/>
              </a:spcBef>
            </a:pPr>
            <a:r>
              <a:rPr lang="sr-Latn-ME" sz="1200" dirty="0">
                <a:solidFill>
                  <a:srgbClr val="0070C0"/>
                </a:solidFill>
                <a:latin typeface="Arial" panose="020B0604020202020204" pitchFamily="34" charset="0"/>
                <a:cs typeface="Arial" panose="020B0604020202020204" pitchFamily="34" charset="0"/>
              </a:rPr>
              <a:t>Web: 	</a:t>
            </a:r>
            <a:r>
              <a:rPr lang="sr-Latn-ME" sz="1200" dirty="0">
                <a:solidFill>
                  <a:srgbClr val="0070C0"/>
                </a:solidFill>
                <a:latin typeface="Arial" panose="020B0604020202020204" pitchFamily="34" charset="0"/>
                <a:cs typeface="Arial" panose="020B0604020202020204" pitchFamily="34" charset="0"/>
                <a:hlinkClick r:id="rId8"/>
              </a:rPr>
              <a:t>www.iti.co.me</a:t>
            </a:r>
            <a:r>
              <a:rPr lang="sr-Latn-ME" sz="1200" dirty="0">
                <a:solidFill>
                  <a:srgbClr val="0070C0"/>
                </a:solidFill>
                <a:latin typeface="Arial" panose="020B0604020202020204" pitchFamily="34" charset="0"/>
                <a:cs typeface="Arial" panose="020B0604020202020204" pitchFamily="34" charset="0"/>
              </a:rPr>
              <a:t> </a:t>
            </a:r>
          </a:p>
          <a:p>
            <a:pPr algn="l">
              <a:lnSpc>
                <a:spcPct val="100000"/>
              </a:lnSpc>
              <a:spcBef>
                <a:spcPts val="0"/>
              </a:spcBef>
            </a:pPr>
            <a:r>
              <a:rPr lang="sr-Latn-ME" sz="1200" dirty="0">
                <a:solidFill>
                  <a:srgbClr val="0070C0"/>
                </a:solidFill>
                <a:latin typeface="Arial" panose="020B0604020202020204" pitchFamily="34" charset="0"/>
                <a:cs typeface="Arial" panose="020B0604020202020204" pitchFamily="34" charset="0"/>
              </a:rPr>
              <a:t>E-mail:	</a:t>
            </a:r>
            <a:r>
              <a:rPr lang="sr-Latn-ME" sz="1200" dirty="0">
                <a:solidFill>
                  <a:srgbClr val="0070C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office@iti.co.me</a:t>
            </a:r>
            <a:r>
              <a:rPr lang="sr-Latn-ME" sz="1200" dirty="0">
                <a:solidFill>
                  <a:srgbClr val="0070C0"/>
                </a:solidFill>
                <a:latin typeface="Arial" panose="020B0604020202020204" pitchFamily="34" charset="0"/>
                <a:cs typeface="Arial" panose="020B0604020202020204" pitchFamily="34" charset="0"/>
              </a:rPr>
              <a:t>		</a:t>
            </a:r>
          </a:p>
        </p:txBody>
      </p:sp>
      <p:pic>
        <p:nvPicPr>
          <p:cNvPr id="14" name="Picture 13">
            <a:extLst>
              <a:ext uri="{FF2B5EF4-FFF2-40B4-BE49-F238E27FC236}">
                <a16:creationId xmlns:a16="http://schemas.microsoft.com/office/drawing/2014/main" id="{A16F8186-DFAD-4ACC-B7E1-7F456D571980}"/>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3353" y="1664203"/>
            <a:ext cx="5009705" cy="3064301"/>
          </a:xfrm>
          <a:prstGeom prst="rect">
            <a:avLst/>
          </a:prstGeom>
          <a:noFill/>
          <a:ln>
            <a:noFill/>
          </a:ln>
        </p:spPr>
      </p:pic>
      <p:pic>
        <p:nvPicPr>
          <p:cNvPr id="16" name="Picture 15">
            <a:extLst>
              <a:ext uri="{FF2B5EF4-FFF2-40B4-BE49-F238E27FC236}">
                <a16:creationId xmlns:a16="http://schemas.microsoft.com/office/drawing/2014/main" id="{E3F53E19-BC9F-49A0-BD8B-D505AD81BE2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67908" y="5410397"/>
            <a:ext cx="1101457" cy="720000"/>
          </a:xfrm>
          <a:prstGeom prst="rect">
            <a:avLst/>
          </a:prstGeom>
          <a:blipFill>
            <a:blip r:embed="rId3"/>
            <a:tile tx="0" ty="0" sx="100000" sy="100000" flip="none" algn="tl"/>
          </a:blipFill>
          <a:ln>
            <a:noFill/>
          </a:ln>
        </p:spPr>
      </p:pic>
      <p:pic>
        <p:nvPicPr>
          <p:cNvPr id="7" name="Picture 6">
            <a:extLst>
              <a:ext uri="{FF2B5EF4-FFF2-40B4-BE49-F238E27FC236}">
                <a16:creationId xmlns:a16="http://schemas.microsoft.com/office/drawing/2014/main" id="{79CCFCE3-D0AD-4BE9-9C90-6FB64BB31A60}"/>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303353" y="5505294"/>
            <a:ext cx="720000" cy="720000"/>
          </a:xfrm>
          <a:prstGeom prst="rect">
            <a:avLst/>
          </a:prstGeom>
        </p:spPr>
      </p:pic>
      <p:pic>
        <p:nvPicPr>
          <p:cNvPr id="9" name="Picture 8">
            <a:extLst>
              <a:ext uri="{FF2B5EF4-FFF2-40B4-BE49-F238E27FC236}">
                <a16:creationId xmlns:a16="http://schemas.microsoft.com/office/drawing/2014/main" id="{5515423C-2C45-47D3-B019-8DA54EC3F3C8}"/>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2002114" y="5501275"/>
            <a:ext cx="718080" cy="720000"/>
          </a:xfrm>
          <a:prstGeom prst="rect">
            <a:avLst/>
          </a:prstGeom>
        </p:spPr>
      </p:pic>
      <p:sp>
        <p:nvSpPr>
          <p:cNvPr id="10" name="TextBox 9">
            <a:extLst>
              <a:ext uri="{FF2B5EF4-FFF2-40B4-BE49-F238E27FC236}">
                <a16:creationId xmlns:a16="http://schemas.microsoft.com/office/drawing/2014/main" id="{BE2354EF-4591-46D7-BBD8-5E33D196D7A7}"/>
              </a:ext>
            </a:extLst>
          </p:cNvPr>
          <p:cNvSpPr txBox="1"/>
          <p:nvPr/>
        </p:nvSpPr>
        <p:spPr>
          <a:xfrm>
            <a:off x="5532582" y="1664203"/>
            <a:ext cx="6236783" cy="3108543"/>
          </a:xfrm>
          <a:prstGeom prst="rect">
            <a:avLst/>
          </a:prstGeom>
          <a:noFill/>
        </p:spPr>
        <p:txBody>
          <a:bodyPr wrap="square" rtlCol="0">
            <a:spAutoFit/>
          </a:bodyPr>
          <a:lstStyle/>
          <a:p>
            <a:pPr algn="ctr"/>
            <a:r>
              <a:rPr lang="sr-Latn-ME" sz="2800" spc="-50" dirty="0">
                <a:solidFill>
                  <a:srgbClr val="0070C0"/>
                </a:solidFill>
                <a:latin typeface="Arial" panose="020B0604020202020204" pitchFamily="34" charset="0"/>
                <a:ea typeface="+mj-ea"/>
                <a:cs typeface="Arial" panose="020B0604020202020204" pitchFamily="34" charset="0"/>
              </a:rPr>
              <a:t>LIFTOVI U UPOTREBI </a:t>
            </a:r>
          </a:p>
          <a:p>
            <a:pPr algn="ctr"/>
            <a:r>
              <a:rPr lang="sr-Latn-ME" sz="2800" spc="-50" dirty="0">
                <a:solidFill>
                  <a:srgbClr val="0070C0"/>
                </a:solidFill>
                <a:latin typeface="Arial" panose="020B0604020202020204" pitchFamily="34" charset="0"/>
                <a:ea typeface="+mj-ea"/>
                <a:cs typeface="Arial" panose="020B0604020202020204" pitchFamily="34" charset="0"/>
              </a:rPr>
              <a:t>I NOVI LIFTOVI U POSTOJEĆIM ZGRADAMA</a:t>
            </a:r>
          </a:p>
          <a:p>
            <a:pPr algn="ctr"/>
            <a:endParaRPr lang="sr-Latn-ME" sz="2800" spc="-50" dirty="0">
              <a:solidFill>
                <a:srgbClr val="0070C0"/>
              </a:solidFill>
              <a:latin typeface="Arial" panose="020B0604020202020204" pitchFamily="34" charset="0"/>
              <a:ea typeface="+mj-ea"/>
              <a:cs typeface="Arial" panose="020B0604020202020204" pitchFamily="34" charset="0"/>
            </a:endParaRPr>
          </a:p>
          <a:p>
            <a:pPr algn="ctr"/>
            <a:endParaRPr lang="sr-Latn-ME" sz="2800" spc="-50" dirty="0">
              <a:solidFill>
                <a:srgbClr val="0070C0"/>
              </a:solidFill>
              <a:latin typeface="Arial" panose="020B0604020202020204" pitchFamily="34" charset="0"/>
              <a:ea typeface="+mj-ea"/>
              <a:cs typeface="Arial" panose="020B0604020202020204" pitchFamily="34" charset="0"/>
            </a:endParaRPr>
          </a:p>
          <a:p>
            <a:pPr algn="ctr"/>
            <a:endParaRPr lang="sr-Latn-ME" sz="2800" spc="-50" dirty="0">
              <a:solidFill>
                <a:srgbClr val="0070C0"/>
              </a:solidFill>
              <a:latin typeface="Arial" panose="020B0604020202020204" pitchFamily="34" charset="0"/>
              <a:ea typeface="+mj-ea"/>
              <a:cs typeface="Arial" panose="020B0604020202020204" pitchFamily="34" charset="0"/>
            </a:endParaRPr>
          </a:p>
          <a:p>
            <a:pPr algn="ctr"/>
            <a:r>
              <a:rPr lang="sr-Latn-ME" sz="2800" spc="-50" dirty="0">
                <a:solidFill>
                  <a:srgbClr val="0070C0"/>
                </a:solidFill>
                <a:latin typeface="Arial" panose="020B0604020202020204" pitchFamily="34" charset="0"/>
                <a:ea typeface="+mj-ea"/>
                <a:cs typeface="Arial" panose="020B0604020202020204" pitchFamily="34" charset="0"/>
              </a:rPr>
              <a:t>Luka Grubiša, Spec.Sci.maš.</a:t>
            </a:r>
            <a:endParaRPr lang="sr-Latn-ME" sz="2400" spc="-50" dirty="0">
              <a:solidFill>
                <a:srgbClr val="0070C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63966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rmAutofit/>
          </a:bodyPr>
          <a:lstStyle/>
          <a:p>
            <a:r>
              <a:rPr lang="sr-Latn-ME" b="1" dirty="0">
                <a:solidFill>
                  <a:srgbClr val="0070C0"/>
                </a:solidFill>
                <a:latin typeface="Arial" panose="020B0604020202020204" pitchFamily="34" charset="0"/>
                <a:cs typeface="Arial" panose="020B0604020202020204" pitchFamily="34" charset="0"/>
              </a:rPr>
              <a:t>Nacionalna zakonska regulativa</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1890116"/>
            <a:ext cx="11461105" cy="3077766"/>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sz="2400" b="1" dirty="0">
                <a:solidFill>
                  <a:srgbClr val="0070C0"/>
                </a:solidFill>
                <a:latin typeface="Arial" panose="020B0604020202020204" pitchFamily="34" charset="0"/>
                <a:cs typeface="Arial" panose="020B0604020202020204" pitchFamily="34" charset="0"/>
              </a:rPr>
              <a:t>Novi liftovi</a:t>
            </a:r>
            <a:r>
              <a:rPr lang="sr-Latn-ME" sz="2400" dirty="0">
                <a:solidFill>
                  <a:srgbClr val="0070C0"/>
                </a:solidFill>
                <a:latin typeface="Arial" panose="020B0604020202020204" pitchFamily="34" charset="0"/>
                <a:cs typeface="Arial" panose="020B0604020202020204" pitchFamily="34" charset="0"/>
              </a:rPr>
              <a:t>:</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Pravilnik o tehničkim zahtjevima za bezbjednost liftova (Sl. list CG br. 74/17)</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Usklađen sa Liftovskom direktivom 2014/33/EU</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Završna provjera lifta (Prilog 5 – Završna provjera za liftove, Prilog 8 – Pojedinačna provjera za liftove)</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Član 27 – odložena primjena – od dana pristupanja CG EU</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Zemlje okruženja – prelazni period – nacionalni znak usaglašenosti „C“ ili „AAA“</a:t>
            </a: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3837128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rmAutofit/>
          </a:bodyPr>
          <a:lstStyle/>
          <a:p>
            <a:r>
              <a:rPr lang="sr-Latn-ME" b="1" dirty="0">
                <a:solidFill>
                  <a:srgbClr val="0070C0"/>
                </a:solidFill>
                <a:latin typeface="Arial" panose="020B0604020202020204" pitchFamily="34" charset="0"/>
                <a:cs typeface="Arial" panose="020B0604020202020204" pitchFamily="34" charset="0"/>
              </a:rPr>
              <a:t>Nacionalna zakonska regulativa</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1401515"/>
            <a:ext cx="11461105" cy="5478423"/>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sz="2400" b="1" dirty="0">
                <a:solidFill>
                  <a:srgbClr val="0070C0"/>
                </a:solidFill>
                <a:latin typeface="Arial" panose="020B0604020202020204" pitchFamily="34" charset="0"/>
                <a:cs typeface="Arial" panose="020B0604020202020204" pitchFamily="34" charset="0"/>
              </a:rPr>
              <a:t>Liftovi u upotrebi</a:t>
            </a:r>
            <a:r>
              <a:rPr lang="sr-Latn-ME" sz="2400" dirty="0">
                <a:solidFill>
                  <a:srgbClr val="0070C0"/>
                </a:solidFill>
                <a:latin typeface="Arial" panose="020B0604020202020204" pitchFamily="34" charset="0"/>
                <a:cs typeface="Arial" panose="020B0604020202020204" pitchFamily="34" charset="0"/>
              </a:rPr>
              <a:t>:</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Pravilnik o tehničkim zahtjevima za redovan servis i kontrolu bezbjednosti liftova u upotrebi (Sl. list CG br. 038/19)</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Na osnovu člana 10 stav 4 </a:t>
            </a:r>
            <a:r>
              <a:rPr lang="sr-Latn-ME" u="sng" dirty="0">
                <a:solidFill>
                  <a:srgbClr val="0070C0"/>
                </a:solidFill>
                <a:latin typeface="Arial" panose="020B0604020202020204" pitchFamily="34" charset="0"/>
                <a:cs typeface="Arial" panose="020B0604020202020204" pitchFamily="34" charset="0"/>
              </a:rPr>
              <a:t>Zakona o održavanju stambenih zgrada (Sl. list CG, br. 41/16 i 84/18)</a:t>
            </a:r>
            <a:endParaRPr lang="sr-Latn-ME" dirty="0">
              <a:solidFill>
                <a:srgbClr val="0070C0"/>
              </a:solidFill>
              <a:latin typeface="Arial" panose="020B0604020202020204" pitchFamily="34" charset="0"/>
              <a:cs typeface="Arial" panose="020B0604020202020204" pitchFamily="34" charset="0"/>
            </a:endParaRP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Pravilnikom se propisuju tehnički zahtjevi i rokovi za redovan servis i kontrolu bezbjednosti liftova u upotrebi i uslovi za izbor ovlašćenog lica za kontrolu bezbjednosti liftova u upotrebi</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Lift u upotrebi u smislu ovog pravilnika je lift koji je ugrađen, odnosno stavljen u upotrebu.</a:t>
            </a:r>
          </a:p>
          <a:p>
            <a:pPr marL="457200"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Pravilnik se primjenjuje na </a:t>
            </a:r>
            <a:r>
              <a:rPr lang="sr-Latn-ME" u="sng" dirty="0">
                <a:solidFill>
                  <a:srgbClr val="0070C0"/>
                </a:solidFill>
                <a:latin typeface="Arial" panose="020B0604020202020204" pitchFamily="34" charset="0"/>
                <a:cs typeface="Arial" panose="020B0604020202020204" pitchFamily="34" charset="0"/>
              </a:rPr>
              <a:t>liftove koji se upotrebljavaju u </a:t>
            </a:r>
            <a:r>
              <a:rPr lang="sr-Latn-ME" b="1" u="sng" dirty="0">
                <a:solidFill>
                  <a:srgbClr val="0070C0"/>
                </a:solidFill>
                <a:latin typeface="Arial" panose="020B0604020202020204" pitchFamily="34" charset="0"/>
                <a:cs typeface="Arial" panose="020B0604020202020204" pitchFamily="34" charset="0"/>
              </a:rPr>
              <a:t>stambenim zgradama i objektima</a:t>
            </a:r>
            <a:r>
              <a:rPr lang="sr-Latn-ME" dirty="0">
                <a:solidFill>
                  <a:srgbClr val="0070C0"/>
                </a:solidFill>
                <a:latin typeface="Arial" panose="020B0604020202020204" pitchFamily="34" charset="0"/>
                <a:cs typeface="Arial" panose="020B0604020202020204" pitchFamily="34" charset="0"/>
              </a:rPr>
              <a:t>, a namijenjeni su za prevoz:</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lica,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lica i tereta.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Predviđena je </a:t>
            </a:r>
            <a:r>
              <a:rPr lang="sr-Latn-ME" u="sng" dirty="0">
                <a:solidFill>
                  <a:srgbClr val="0070C0"/>
                </a:solidFill>
                <a:latin typeface="Arial" panose="020B0604020202020204" pitchFamily="34" charset="0"/>
                <a:cs typeface="Arial" panose="020B0604020202020204" pitchFamily="34" charset="0"/>
              </a:rPr>
              <a:t>godišnja kontrola bezbjednosti lifta</a:t>
            </a:r>
            <a:r>
              <a:rPr lang="sr-Latn-ME" dirty="0">
                <a:solidFill>
                  <a:srgbClr val="0070C0"/>
                </a:solidFill>
                <a:latin typeface="Arial" panose="020B0604020202020204" pitchFamily="34" charset="0"/>
                <a:cs typeface="Arial" panose="020B0604020202020204" pitchFamily="34" charset="0"/>
              </a:rPr>
              <a:t>, uz redovan </a:t>
            </a:r>
            <a:r>
              <a:rPr lang="sr-Latn-ME" u="sng" dirty="0">
                <a:solidFill>
                  <a:srgbClr val="0070C0"/>
                </a:solidFill>
                <a:latin typeface="Arial" panose="020B0604020202020204" pitchFamily="34" charset="0"/>
                <a:cs typeface="Arial" panose="020B0604020202020204" pitchFamily="34" charset="0"/>
              </a:rPr>
              <a:t>tromjesečni servis</a:t>
            </a:r>
            <a:r>
              <a:rPr lang="sr-Latn-ME" dirty="0">
                <a:solidFill>
                  <a:srgbClr val="0070C0"/>
                </a:solidFill>
                <a:latin typeface="Arial" panose="020B0604020202020204" pitchFamily="34" charset="0"/>
                <a:cs typeface="Arial" panose="020B0604020202020204" pitchFamily="34" charset="0"/>
              </a:rPr>
              <a:t> od strane servisera.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17082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Zakonska regulativa u zemljama okruženja</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4616648"/>
          </a:xfrm>
          <a:noFill/>
        </p:spPr>
        <p:txBody>
          <a:bodyPr wrap="square">
            <a:spAutoFit/>
          </a:bodyPr>
          <a:lstStyle/>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Slovenija: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Pravilnik o varnosti dvigal (Uradni list RS, št. 25/16), na temelju Zakona o tehničnih zahtevah za proizvode in o ugotavljanju skladnosti (Uradni list RS, št. 17/11)</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Hrvatska: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Pravilnik o sigurnosti dizala u uporabi (NN br. 5/2019), na temelju Zakona o tehničkim zahtjevima za proizvode i ocjenjivanju sukladnosti (Narodne novine, br. 80/13 i 14/14)</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Bosna i Hercegovina: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Naredbu o sigurnosti liftova (Sl. glasnik BiH, br. 99/12), na temelju Zakona o tehničkim zahtjevima za proizvode i ocjenjivanju usklađenosti („Službeni glasnik BiH“, broj 45/04)</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Srbija: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Pravilnik o pregledima liftova u upotrebi (Sl. glasnik RS, br. 15/17) na osnovu Zakona o tehničkim zahtevima za proizvode i ocenjivanju usaglašenosti (Sl. glasnik RS, br. 36/09)</a:t>
            </a: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1566963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Kontrola bezbjednosti liftova u upotrebi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5293757"/>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Pretpostavke pravilnika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Prilog 1, tačka 1, bezbjednost lifta: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Lift je bezbjedan za upotrebu ako su ispravne bezbjednosne komponente postavljene na liftu, i to:</a:t>
            </a:r>
          </a:p>
          <a:p>
            <a:pPr marL="932370" lvl="1" indent="-4572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uređaj za zatvaranje/zabravljivanje kabinskih vrata;</a:t>
            </a:r>
          </a:p>
          <a:p>
            <a:pPr marL="932370" lvl="1" indent="-4572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indikator nivoa poda;</a:t>
            </a:r>
          </a:p>
          <a:p>
            <a:pPr marL="932370" lvl="1" indent="-4572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kablovi ovjesa kabine;</a:t>
            </a:r>
          </a:p>
          <a:p>
            <a:pPr marL="932370" lvl="1" indent="-4572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kontrole zaustavljanja;</a:t>
            </a:r>
          </a:p>
          <a:p>
            <a:pPr marL="932370" lvl="1" indent="-4572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kontrole za osobe sa invaliditetom;</a:t>
            </a:r>
          </a:p>
          <a:p>
            <a:pPr marL="932370" lvl="1" indent="-4572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detektori za prisustvo ljudi i/ili životinja;</a:t>
            </a:r>
          </a:p>
          <a:p>
            <a:pPr marL="932370" lvl="1" indent="-4572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sistem za usporavanje prilikom zaustavljanja;</a:t>
            </a:r>
          </a:p>
          <a:p>
            <a:pPr marL="932370" lvl="1" indent="-4572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alarmni sistem;</a:t>
            </a:r>
          </a:p>
          <a:p>
            <a:pPr marL="932370" lvl="1" indent="-4572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uređaj koji sprečava nekontrolisana kretanja prema vrhu kabine;</a:t>
            </a:r>
          </a:p>
          <a:p>
            <a:pPr marL="932370" lvl="1" indent="-4572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rasvjeta u slučaju kvara glavnog napajanja.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3589139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Kontrola bezbjednosti liftova u upotrebi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5801588"/>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Pretpostavke pravilnika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Prilog 1, tačka 7, Promjene na liftu:</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Osnovnim promjenama na liftu smatraju se:</a:t>
            </a:r>
          </a:p>
          <a:p>
            <a:pPr marL="818070" lvl="1" indent="-3429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promjene:</a:t>
            </a:r>
          </a:p>
          <a:p>
            <a:pPr marL="932688" lvl="2" indent="-274638" algn="just" defTabSz="457200">
              <a:lnSpc>
                <a:spcPct val="100000"/>
              </a:lnSpc>
              <a:spcBef>
                <a:spcPts val="0"/>
              </a:spcBef>
              <a:spcAft>
                <a:spcPts val="60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nazivne brzine;</a:t>
            </a:r>
          </a:p>
          <a:p>
            <a:pPr marL="932688" lvl="2" indent="-274638" algn="just" defTabSz="457200">
              <a:lnSpc>
                <a:spcPct val="100000"/>
              </a:lnSpc>
              <a:spcBef>
                <a:spcPts val="0"/>
              </a:spcBef>
              <a:spcAft>
                <a:spcPts val="60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nazivne nosivosti;</a:t>
            </a:r>
          </a:p>
          <a:p>
            <a:pPr marL="932688" lvl="2" indent="-274638" algn="just" defTabSz="457200">
              <a:lnSpc>
                <a:spcPct val="100000"/>
              </a:lnSpc>
              <a:spcBef>
                <a:spcPts val="0"/>
              </a:spcBef>
              <a:spcAft>
                <a:spcPts val="60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težine kabine i protivtega;</a:t>
            </a:r>
          </a:p>
          <a:p>
            <a:pPr marL="932688" lvl="2" indent="-274638" algn="just" defTabSz="457200">
              <a:lnSpc>
                <a:spcPct val="100000"/>
              </a:lnSpc>
              <a:spcBef>
                <a:spcPts val="0"/>
              </a:spcBef>
              <a:spcAft>
                <a:spcPts val="60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visine dizanja.</a:t>
            </a:r>
          </a:p>
          <a:p>
            <a:pPr marL="818070" lvl="1" indent="-3429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promjene ili zamjene:</a:t>
            </a:r>
          </a:p>
          <a:p>
            <a:pPr marL="932688" lvl="2" indent="-274638" algn="just" defTabSz="457200">
              <a:lnSpc>
                <a:spcPct val="100000"/>
              </a:lnSpc>
              <a:spcBef>
                <a:spcPts val="0"/>
              </a:spcBef>
              <a:spcAft>
                <a:spcPts val="60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sistema upravljanja;</a:t>
            </a:r>
          </a:p>
          <a:p>
            <a:pPr marL="932688" lvl="2" indent="-274638" algn="just" defTabSz="457200">
              <a:lnSpc>
                <a:spcPct val="100000"/>
              </a:lnSpc>
              <a:spcBef>
                <a:spcPts val="0"/>
              </a:spcBef>
              <a:spcAft>
                <a:spcPts val="60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vođica;</a:t>
            </a:r>
          </a:p>
          <a:p>
            <a:pPr marL="932688" lvl="2" indent="-274638" algn="just" defTabSz="457200">
              <a:lnSpc>
                <a:spcPct val="100000"/>
              </a:lnSpc>
              <a:spcBef>
                <a:spcPts val="0"/>
              </a:spcBef>
              <a:spcAft>
                <a:spcPts val="60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tipa vrata (ili dodatno ugrađivanje jednih ili više vrata ili vrata kabine);</a:t>
            </a:r>
          </a:p>
          <a:p>
            <a:pPr marL="932688" lvl="2" indent="-274638" algn="just" defTabSz="457200">
              <a:lnSpc>
                <a:spcPct val="100000"/>
              </a:lnSpc>
              <a:spcBef>
                <a:spcPts val="0"/>
              </a:spcBef>
              <a:spcAft>
                <a:spcPts val="60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pogonskog uređaja ili pogonske užetnjače;</a:t>
            </a:r>
          </a:p>
          <a:p>
            <a:pPr marL="932688" lvl="2" indent="-274638" algn="just" defTabSz="457200">
              <a:lnSpc>
                <a:spcPct val="100000"/>
              </a:lnSpc>
              <a:spcBef>
                <a:spcPts val="0"/>
              </a:spcBef>
              <a:spcAft>
                <a:spcPts val="60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nosećih sredstava.</a:t>
            </a:r>
          </a:p>
          <a:p>
            <a:pPr marL="932370" lvl="1" indent="-457200" algn="just" defTabSz="457200">
              <a:lnSpc>
                <a:spcPct val="100000"/>
              </a:lnSpc>
              <a:spcBef>
                <a:spcPts val="0"/>
              </a:spcBef>
              <a:spcAft>
                <a:spcPts val="600"/>
              </a:spcAft>
              <a:buClr>
                <a:srgbClr val="0070C0"/>
              </a:buClr>
              <a:buFont typeface="+mj-lt"/>
              <a:buAutoNum type="arabicParenR"/>
            </a:pPr>
            <a:endParaRPr lang="sr-Latn-ME" dirty="0">
              <a:solidFill>
                <a:srgbClr val="0070C0"/>
              </a:solidFill>
              <a:latin typeface="Arial" panose="020B0604020202020204" pitchFamily="34" charset="0"/>
              <a:cs typeface="Arial" panose="020B0604020202020204" pitchFamily="34" charset="0"/>
            </a:endParaRP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42426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Kontrola bezbjednosti liftova u upotrebi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4493538"/>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Pretpostavke pravilnika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Bezbjednosne komponente, spisak iz priloga Liftovske direktive 2014/33/EU i važećeg Pravilnika o tehničkim zahtjevima za bezbjednost liftova (Sl. list CG br. 74/17):</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uređaj za zabravljivanje vrata voznog okna;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hvatački uređaj (uređaj za sprječavanje pada ili nekontrolisanog kretanja kabine);</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uređaj za ograničenje brzine kretanja;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odbojnik kabine ili kontratega;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sigurnosni uređaji ugrađeni u cilindre hidrauličnih kola kada se ovi uređaji koriste kao uređaji za sprječavanje pada;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elektronski sigurnosni uređaji u obliku sigurnosnih prekidača koji sadrže elektronske komponente.</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2067972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Kontrola bezbjednosti liftova u upotrebi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5216813"/>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Pretpostavke pravilnika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Prilog 1, tačka 8, Redovna kontrola: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Redovna kontrola liftova u upotrebi obuhvata kontrolu:</a:t>
            </a:r>
          </a:p>
          <a:p>
            <a:pPr marL="818070" lvl="1" indent="-3429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ispravnosti rada opreme za bezbjednost i zaštitu;</a:t>
            </a:r>
          </a:p>
          <a:p>
            <a:pPr marL="818070" lvl="1" indent="-3429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ispravnosti druge opreme koja bi mogla da utiče na bezbjednost;</a:t>
            </a:r>
          </a:p>
          <a:p>
            <a:pPr marL="818070" lvl="1" indent="-3429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da li su nastale promjene na liftu koje mogu da utiču na bezbjednost;</a:t>
            </a:r>
          </a:p>
          <a:p>
            <a:pPr marL="818070" lvl="1" indent="-3429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da li su nastale promjene u okruženju koje mogu da utiču na bezbjednost;</a:t>
            </a:r>
          </a:p>
          <a:p>
            <a:pPr marL="818070" lvl="1" indent="-3429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da li dolazi do promjena kod upotrebe lifta koje mogu da utiču na bezbjednost;</a:t>
            </a:r>
          </a:p>
          <a:p>
            <a:pPr marL="818070" lvl="1" indent="-3429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da li se na liftu nalaze sve oznake i uputstva za upotrebu, održavanje i spašavanje lica iz lifta;</a:t>
            </a:r>
          </a:p>
          <a:p>
            <a:pPr marL="818070" lvl="1" indent="-3429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da li su u knjigu održavanja lifta iz tačke 5 ovog priloga upisane sve promjene nastale odposlednjeg redovnog pregleda;</a:t>
            </a:r>
          </a:p>
          <a:p>
            <a:pPr marL="818070" lvl="1" indent="-3429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da li su od poslednjeg redovnog pregleda otklonjeni svi nedostaci.</a:t>
            </a:r>
            <a:endParaRPr lang="sr-Latn-ME" sz="1600" dirty="0">
              <a:solidFill>
                <a:srgbClr val="0070C0"/>
              </a:solidFill>
              <a:latin typeface="Arial" panose="020B0604020202020204" pitchFamily="34" charset="0"/>
              <a:cs typeface="Arial" panose="020B0604020202020204" pitchFamily="34" charset="0"/>
            </a:endParaRPr>
          </a:p>
          <a:p>
            <a:pPr marL="932370" lvl="1" indent="-457200" algn="just" defTabSz="457200">
              <a:lnSpc>
                <a:spcPct val="100000"/>
              </a:lnSpc>
              <a:spcBef>
                <a:spcPts val="0"/>
              </a:spcBef>
              <a:spcAft>
                <a:spcPts val="600"/>
              </a:spcAft>
              <a:buClr>
                <a:srgbClr val="0070C0"/>
              </a:buClr>
              <a:buFont typeface="+mj-lt"/>
              <a:buAutoNum type="arabicParenR"/>
            </a:pPr>
            <a:endParaRPr lang="sr-Latn-ME" dirty="0">
              <a:solidFill>
                <a:srgbClr val="0070C0"/>
              </a:solidFill>
              <a:latin typeface="Arial" panose="020B0604020202020204" pitchFamily="34" charset="0"/>
              <a:cs typeface="Arial" panose="020B0604020202020204" pitchFamily="34" charset="0"/>
            </a:endParaRP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717713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Kontrola bezbjednosti liftova u upotrebi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4108817"/>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Pretpostavke pravilnika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Prilog 1, tačka 9, Vanredna kontrola: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Vanredna kontrola bezbjednosti liftova u upotrebi obuhvata radnje iz tačke 8 ovog priloga i vrši se naročito u slučaju stavljanja lifta u upotrebu nakon:</a:t>
            </a:r>
          </a:p>
          <a:p>
            <a:pPr marL="818070" lvl="1" indent="-342900" algn="just" defTabSz="457200">
              <a:lnSpc>
                <a:spcPct val="100000"/>
              </a:lnSpc>
              <a:spcBef>
                <a:spcPts val="0"/>
              </a:spcBef>
              <a:spcAft>
                <a:spcPts val="12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promjene/popravke bezbjednosnih komponenti lifta iz tačke 1 ovog priloga;</a:t>
            </a:r>
          </a:p>
          <a:p>
            <a:pPr marL="818070" lvl="1" indent="-342900" algn="just" defTabSz="457200">
              <a:lnSpc>
                <a:spcPct val="100000"/>
              </a:lnSpc>
              <a:spcBef>
                <a:spcPts val="0"/>
              </a:spcBef>
              <a:spcAft>
                <a:spcPts val="12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nastalih osnovnih promjena na liftu iz tačke 7 ovog priloga;</a:t>
            </a:r>
          </a:p>
          <a:p>
            <a:pPr marL="818070" lvl="1" indent="-342900" algn="just" defTabSz="457200">
              <a:lnSpc>
                <a:spcPct val="100000"/>
              </a:lnSpc>
              <a:spcBef>
                <a:spcPts val="0"/>
              </a:spcBef>
              <a:spcAft>
                <a:spcPts val="12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naloga nadležnog inspektora;</a:t>
            </a:r>
          </a:p>
          <a:p>
            <a:pPr marL="818070" lvl="1" indent="-342900" algn="just" defTabSz="457200">
              <a:lnSpc>
                <a:spcPct val="100000"/>
              </a:lnSpc>
              <a:spcBef>
                <a:spcPts val="0"/>
              </a:spcBef>
              <a:spcAft>
                <a:spcPts val="12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izdavanja negativnog izvještaja o pregledu lifta.</a:t>
            </a:r>
            <a:endParaRPr lang="sr-Latn-ME" sz="1600" dirty="0">
              <a:solidFill>
                <a:srgbClr val="0070C0"/>
              </a:solidFill>
              <a:latin typeface="Arial" panose="020B0604020202020204" pitchFamily="34" charset="0"/>
              <a:cs typeface="Arial" panose="020B0604020202020204" pitchFamily="34" charset="0"/>
            </a:endParaRPr>
          </a:p>
          <a:p>
            <a:pPr marL="932370" lvl="1" indent="-457200" algn="just" defTabSz="457200">
              <a:lnSpc>
                <a:spcPct val="100000"/>
              </a:lnSpc>
              <a:spcBef>
                <a:spcPts val="0"/>
              </a:spcBef>
              <a:spcAft>
                <a:spcPts val="600"/>
              </a:spcAft>
              <a:buClr>
                <a:srgbClr val="0070C0"/>
              </a:buClr>
              <a:buFont typeface="+mj-lt"/>
              <a:buAutoNum type="arabicParenR"/>
            </a:pPr>
            <a:endParaRPr lang="sr-Latn-ME" dirty="0">
              <a:solidFill>
                <a:srgbClr val="0070C0"/>
              </a:solidFill>
              <a:latin typeface="Arial" panose="020B0604020202020204" pitchFamily="34" charset="0"/>
              <a:cs typeface="Arial" panose="020B0604020202020204" pitchFamily="34" charset="0"/>
            </a:endParaRP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574804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Kontrola bezbjednosti liftova u upotrebi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33599"/>
            <a:ext cx="11461105" cy="4478149"/>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Pretpostavke pravilnika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Prilog 1, tačka 10, Izvještaj o izvršenoj kontroli lifta: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Ovlašćeno lice o obavljenoj kontroli lifta sačinjava izvještaj o kontroli (u daljem tekstu: Izvještaj), koji sadrži konstatacije o stanju lifta, </a:t>
            </a:r>
            <a:r>
              <a:rPr lang="sr-Latn-ME" b="1" dirty="0">
                <a:solidFill>
                  <a:srgbClr val="0070C0"/>
                </a:solidFill>
                <a:latin typeface="Arial" panose="020B0604020202020204" pitchFamily="34" charset="0"/>
                <a:cs typeface="Arial" panose="020B0604020202020204" pitchFamily="34" charset="0"/>
              </a:rPr>
              <a:t>nedostatke na liftu ukoliko su utvrđeni, uputstvo i rok za otklanjanje nedostataka</a:t>
            </a:r>
            <a:r>
              <a:rPr lang="sr-Latn-ME" dirty="0">
                <a:solidFill>
                  <a:srgbClr val="0070C0"/>
                </a:solidFill>
                <a:latin typeface="Arial" panose="020B0604020202020204" pitchFamily="34" charset="0"/>
                <a:cs typeface="Arial" panose="020B0604020202020204" pitchFamily="34" charset="0"/>
              </a:rPr>
              <a:t>.</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Nakon otklanjanja nedostataka na liftu u skladu sa izvještajem iz stava 1 ove tačke, ovlašćeno lice treba da izvrši vanrednu kontrolu lifta.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O vanrednoj kontroli lifta iz stava 2 ove tačke, ovlašćeno lice iz stava 1 ove tačke treba da sačini izvještaj o vanrednoj kontroli.</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sz="1800" dirty="0">
                <a:solidFill>
                  <a:srgbClr val="0070C0"/>
                </a:solidFill>
                <a:latin typeface="Arial" panose="020B0604020202020204" pitchFamily="34" charset="0"/>
                <a:cs typeface="Arial" panose="020B0604020202020204" pitchFamily="34" charset="0"/>
              </a:rPr>
              <a:t>Rizik – </a:t>
            </a:r>
            <a:r>
              <a:rPr lang="sr-Latn-ME" sz="1800" b="1" dirty="0">
                <a:solidFill>
                  <a:srgbClr val="0070C0"/>
                </a:solidFill>
                <a:latin typeface="Arial" panose="020B0604020202020204" pitchFamily="34" charset="0"/>
                <a:cs typeface="Arial" panose="020B0604020202020204" pitchFamily="34" charset="0"/>
              </a:rPr>
              <a:t>Subjektivnost kontrolora</a:t>
            </a:r>
          </a:p>
          <a:p>
            <a:pPr marL="932370" lvl="1" indent="-457200" algn="just" defTabSz="457200">
              <a:lnSpc>
                <a:spcPct val="100000"/>
              </a:lnSpc>
              <a:spcBef>
                <a:spcPts val="0"/>
              </a:spcBef>
              <a:spcAft>
                <a:spcPts val="600"/>
              </a:spcAft>
              <a:buClr>
                <a:srgbClr val="0070C0"/>
              </a:buClr>
              <a:buFont typeface="+mj-lt"/>
              <a:buAutoNum type="arabicParenR"/>
            </a:pPr>
            <a:endParaRPr lang="sr-Latn-ME" dirty="0">
              <a:solidFill>
                <a:srgbClr val="0070C0"/>
              </a:solidFill>
              <a:latin typeface="Arial" panose="020B0604020202020204" pitchFamily="34" charset="0"/>
              <a:cs typeface="Arial" panose="020B0604020202020204" pitchFamily="34" charset="0"/>
            </a:endParaRP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4285243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Kontrola bezbjednosti liftova u upotrebi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33599"/>
            <a:ext cx="11461105" cy="4093428"/>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Sprovođenje kontrole</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Pravilnik ima manjkavosti, nije detaljan, precizan i nije adekvatan za praktičnu primjenu</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Interno razvijeno uputstvov – ček lista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Kombinacija zahtjeva važećih standarda, nacionalnih pravilnika i pravilnika iz okruženja, višedecenijskog iskustva u poslovima kontrole liftova i aktuelnog stanja „na terenu“</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Ček lista se sastoji od 80-ak stavki koje je neophodno provjeriti prilikom vršenja kontrole lifta u upotrebi</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Zbog prirode postupka i predmeta kontrolisanja, dokument je podložan stalnim proširenjima i izmjenama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834636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lstStyle/>
          <a:p>
            <a:r>
              <a:rPr lang="sr-Latn-ME" b="1" dirty="0">
                <a:solidFill>
                  <a:srgbClr val="0070C0"/>
                </a:solidFill>
                <a:latin typeface="Arial" panose="020B0604020202020204" pitchFamily="34" charset="0"/>
                <a:cs typeface="Arial" panose="020B0604020202020204" pitchFamily="34" charset="0"/>
              </a:rPr>
              <a:t>Sadržaj prezentacije:</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1401515"/>
            <a:ext cx="11461105" cy="4832092"/>
          </a:xfrm>
          <a:noFill/>
        </p:spPr>
        <p:txBody>
          <a:bodyPr wrap="square">
            <a:spAutoFit/>
          </a:bodyPr>
          <a:lstStyle/>
          <a:p>
            <a:pPr marL="457200"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Klasifikacija liftova</a:t>
            </a:r>
          </a:p>
          <a:p>
            <a:pPr marL="457200"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Standardi, nacionalna zakonska regulativa i regulativa u zemljama okruženja</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Standardi</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Nacionalna zakonska regulativa</a:t>
            </a: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Novi liftovi</a:t>
            </a: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Liftovi u upotrebi</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Zakonska regulativa u zemljama okruženja</a:t>
            </a:r>
          </a:p>
          <a:p>
            <a:pPr marL="457200"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Kontrola bezbjednosti liftova u upotrebi</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Pretpostavke pravilnika</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Sprovođenje kontrole</a:t>
            </a:r>
          </a:p>
          <a:p>
            <a:pPr marL="457200"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Održavanje liftova u upotrebi</a:t>
            </a:r>
          </a:p>
          <a:p>
            <a:pPr marL="457200"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Statistika i iskustva iz prakse</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Statistika</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Iskustva</a:t>
            </a: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Najčešće nepravilnosti i nedostaci</a:t>
            </a:r>
          </a:p>
          <a:p>
            <a:pPr marL="457200"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Predlozi za poboljšanje i zaključci</a:t>
            </a:r>
          </a:p>
        </p:txBody>
      </p:sp>
      <p:pic>
        <p:nvPicPr>
          <p:cNvPr id="6" name="Picture 5">
            <a:extLst>
              <a:ext uri="{FF2B5EF4-FFF2-40B4-BE49-F238E27FC236}">
                <a16:creationId xmlns:a16="http://schemas.microsoft.com/office/drawing/2014/main" id="{3A13B490-35DF-48BE-921A-C7D090F25A6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1590097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Kontrola bezbjednosti liftova u upotrebi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33599"/>
            <a:ext cx="11461105" cy="4832092"/>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Sprovođenje kontrole</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Ček lista – Glavne tačke koje se provjeravaju:</a:t>
            </a:r>
          </a:p>
          <a:p>
            <a:pPr marL="818070" lvl="1" indent="-3429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Dokumentacija i bezbjednosni natpisi;</a:t>
            </a:r>
          </a:p>
          <a:p>
            <a:pPr marL="818070" lvl="1" indent="-3429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Mašinski prostor i upravljački ormar;</a:t>
            </a:r>
          </a:p>
          <a:p>
            <a:pPr marL="818070" lvl="1" indent="-3429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Pogonski uređaj, noseća sredstva i kočnica;</a:t>
            </a:r>
          </a:p>
          <a:p>
            <a:pPr marL="818070" lvl="1" indent="-3429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Vozno okno;</a:t>
            </a:r>
          </a:p>
          <a:p>
            <a:pPr marL="818070" lvl="1" indent="-3429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Vrata voznog okna;</a:t>
            </a:r>
          </a:p>
          <a:p>
            <a:pPr marL="818070" lvl="1" indent="-3429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Kabina;</a:t>
            </a:r>
          </a:p>
          <a:p>
            <a:pPr marL="818070" lvl="1" indent="-3429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Protivteg;</a:t>
            </a:r>
          </a:p>
          <a:p>
            <a:pPr marL="818070" lvl="1" indent="-3429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Krajnji prekidači i sigurnosni prostori;</a:t>
            </a:r>
          </a:p>
          <a:p>
            <a:pPr marL="818070" lvl="1" indent="-3429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Provjera ispravnosti sigurnosnih uređaja;</a:t>
            </a:r>
          </a:p>
          <a:p>
            <a:pPr marL="818070" lvl="1" indent="-3429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	Pregled električne instalacije i grupe upravljanja;</a:t>
            </a:r>
          </a:p>
          <a:p>
            <a:pPr marL="818070" lvl="1" indent="-342900" algn="just" defTabSz="457200">
              <a:lnSpc>
                <a:spcPct val="100000"/>
              </a:lnSpc>
              <a:spcBef>
                <a:spcPts val="0"/>
              </a:spcBef>
              <a:spcAft>
                <a:spcPts val="600"/>
              </a:spcAft>
              <a:buClr>
                <a:srgbClr val="0070C0"/>
              </a:buClr>
              <a:buFont typeface="+mj-lt"/>
              <a:buAutoNum type="arabicParenR"/>
            </a:pPr>
            <a:r>
              <a:rPr lang="sr-Latn-ME" dirty="0">
                <a:solidFill>
                  <a:srgbClr val="0070C0"/>
                </a:solidFill>
                <a:latin typeface="Arial" panose="020B0604020202020204" pitchFamily="34" charset="0"/>
                <a:cs typeface="Arial" panose="020B0604020202020204" pitchFamily="34" charset="0"/>
              </a:rPr>
              <a:t>	Ispitivanje postrojenja.</a:t>
            </a: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2878861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Kontrola bezbjednosti liftova u upotrebi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2074783"/>
            <a:ext cx="11461105" cy="2708434"/>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Sprovođenje kontrole</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Ček lista – </a:t>
            </a:r>
            <a:r>
              <a:rPr lang="sr-Latn-ME" i="1" dirty="0">
                <a:solidFill>
                  <a:srgbClr val="0070C0"/>
                </a:solidFill>
                <a:latin typeface="Arial" panose="020B0604020202020204" pitchFamily="34" charset="0"/>
                <a:cs typeface="Arial" panose="020B0604020202020204" pitchFamily="34" charset="0"/>
              </a:rPr>
              <a:t>Dokumentacija i bezbjednosni natpisi</a:t>
            </a:r>
            <a:r>
              <a:rPr lang="sr-Latn-ME" dirty="0">
                <a:solidFill>
                  <a:srgbClr val="0070C0"/>
                </a:solidFill>
                <a:latin typeface="Arial" panose="020B0604020202020204" pitchFamily="34" charset="0"/>
                <a:cs typeface="Arial" panose="020B0604020202020204" pitchFamily="34" charset="0"/>
              </a:rPr>
              <a:t>:</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Potvrditi da na liftu nisu obavljenje promjene ili zamjene navedene u tački 7., Priloga 1 Pravilnika, a da pritom nije sprovedena vanredna kontrola?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Da li u kabini lifta ili mašinskom prostoru postoje identifikacione pločice sa osnovnim podacima o liftu?</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Da li su postavljeni adekvatni znaci obavještenja i upozorenja na za to predviđenim mjestima (mašinska prostorija, ormar upravljanja, jama voznog okna, krov kabine)?</a:t>
            </a: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1046653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Kontrola bezbjednosti liftova u upotrebi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2213282"/>
            <a:ext cx="11461105" cy="2431435"/>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Sprovođenje kontrole</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Ček lista – </a:t>
            </a:r>
            <a:r>
              <a:rPr lang="sr-Latn-ME" i="1" dirty="0">
                <a:solidFill>
                  <a:srgbClr val="0070C0"/>
                </a:solidFill>
                <a:latin typeface="Arial" panose="020B0604020202020204" pitchFamily="34" charset="0"/>
                <a:cs typeface="Arial" panose="020B0604020202020204" pitchFamily="34" charset="0"/>
              </a:rPr>
              <a:t>Mašinski prostor i upravljački ormar</a:t>
            </a:r>
            <a:r>
              <a:rPr lang="sr-Latn-ME" dirty="0">
                <a:solidFill>
                  <a:srgbClr val="0070C0"/>
                </a:solidFill>
                <a:latin typeface="Arial" panose="020B0604020202020204" pitchFamily="34" charset="0"/>
                <a:cs typeface="Arial" panose="020B0604020202020204" pitchFamily="34" charset="0"/>
              </a:rPr>
              <a:t>:</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Da li je prilaz mašinskoj prostoriji siguran i bezbjedan?</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Da li je obezbijeđeno propisno zatvaranje i zaključavanje mašinskog prostora (ili komandnog ormara)?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Da li je obezbijeđena isključiva namjena mašinskog prostora?</a:t>
            </a: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2172411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Kontrola bezbjednosti liftova u upotrebi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675979"/>
            <a:ext cx="11461105" cy="3570208"/>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Sprovođenje kontrole</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Ček lista – </a:t>
            </a:r>
            <a:r>
              <a:rPr lang="sr-Latn-ME" i="1" dirty="0">
                <a:solidFill>
                  <a:srgbClr val="0070C0"/>
                </a:solidFill>
                <a:latin typeface="Arial" panose="020B0604020202020204" pitchFamily="34" charset="0"/>
                <a:cs typeface="Arial" panose="020B0604020202020204" pitchFamily="34" charset="0"/>
              </a:rPr>
              <a:t>Pogonski uređaj, noseća sredstva i kočnice</a:t>
            </a:r>
            <a:r>
              <a:rPr lang="sr-Latn-ME" dirty="0">
                <a:solidFill>
                  <a:srgbClr val="0070C0"/>
                </a:solidFill>
                <a:latin typeface="Arial" panose="020B0604020202020204" pitchFamily="34" charset="0"/>
                <a:cs typeface="Arial" panose="020B0604020202020204" pitchFamily="34" charset="0"/>
              </a:rPr>
              <a:t>:</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Potvrditi da li su žljebovi pogonske užetnjače u dobrom stanju i da nisu potpuno istrošeni?</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Potvrditi da ne postoje vidna oštećenja (puknut pramen ili ispucale niti) noseće užadi koja bitno utiču na bezbjedno korištenje lifta?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Potvrditi da ne dolazi do zaklinjavanja užadi u žljebovima pogonske užetnjače?</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Da li je proklizavanje užadi u žljebovima pogonske užetnjače u okviru propisima dozvoljenih granica?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Da li kočione obloge imaju propisanu debljinu?</a:t>
            </a: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2892114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Kontrola bezbjednosti liftova u upotrebi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675979"/>
            <a:ext cx="11461105" cy="4575612"/>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Sprovođenje kontrole</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Ček lista – </a:t>
            </a:r>
            <a:r>
              <a:rPr lang="sr-Latn-ME" i="1" dirty="0">
                <a:solidFill>
                  <a:srgbClr val="0070C0"/>
                </a:solidFill>
                <a:latin typeface="Arial" panose="020B0604020202020204" pitchFamily="34" charset="0"/>
                <a:cs typeface="Arial" panose="020B0604020202020204" pitchFamily="34" charset="0"/>
              </a:rPr>
              <a:t>Vozno okno</a:t>
            </a:r>
            <a:r>
              <a:rPr lang="sr-Latn-ME" dirty="0">
                <a:solidFill>
                  <a:srgbClr val="0070C0"/>
                </a:solidFill>
                <a:latin typeface="Arial" panose="020B0604020202020204" pitchFamily="34" charset="0"/>
                <a:cs typeface="Arial" panose="020B0604020202020204" pitchFamily="34" charset="0"/>
              </a:rPr>
              <a:t>:</a:t>
            </a:r>
          </a:p>
          <a:p>
            <a:pPr marL="749808" lvl="1" indent="-274638" algn="just" defTabSz="457200">
              <a:lnSpc>
                <a:spcPct val="100000"/>
              </a:lnSpc>
              <a:spcBef>
                <a:spcPts val="0"/>
              </a:spcBef>
              <a:spcAft>
                <a:spcPts val="8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Da li vozno okno ispunjava zahtjeve čvrstoće zidova, poda i tavanice, pogotovo ako je u izradi korišteno staklo, tj. u zidovima voznog okna ne postoje oštećenja u vidu nepropisnog otvora (rupe i sl.) koja utiču na bezbjednost?</a:t>
            </a:r>
          </a:p>
          <a:p>
            <a:pPr marL="749808" lvl="1" indent="-274638" algn="just" defTabSz="457200">
              <a:lnSpc>
                <a:spcPct val="100000"/>
              </a:lnSpc>
              <a:spcBef>
                <a:spcPts val="0"/>
              </a:spcBef>
              <a:spcAft>
                <a:spcPts val="8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Da li je vozno okno ograđeno u skladu sa propisima, tj. u oknu ne postoje otovori izuzev propisima dozvoljenih?</a:t>
            </a:r>
          </a:p>
          <a:p>
            <a:pPr marL="749808" lvl="1" indent="-274638" algn="just" defTabSz="457200">
              <a:lnSpc>
                <a:spcPct val="100000"/>
              </a:lnSpc>
              <a:spcBef>
                <a:spcPts val="0"/>
              </a:spcBef>
              <a:spcAft>
                <a:spcPts val="8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Da li je vozno okno (a posebno dno – jama) suvo i bez prisustva vode koja utiče na siguran rad lifta?</a:t>
            </a:r>
          </a:p>
          <a:p>
            <a:pPr marL="749808" lvl="1" indent="-274638" algn="just" defTabSz="457200">
              <a:lnSpc>
                <a:spcPct val="100000"/>
              </a:lnSpc>
              <a:spcBef>
                <a:spcPts val="0"/>
              </a:spcBef>
              <a:spcAft>
                <a:spcPts val="8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Da li se vrata za pristup jami voznog okna propisno zatvaraju (zabravljuju ili zaključavaju, ili oboje)?</a:t>
            </a:r>
          </a:p>
          <a:p>
            <a:pPr marL="749808" lvl="1" indent="-274638" algn="just" defTabSz="457200">
              <a:lnSpc>
                <a:spcPct val="100000"/>
              </a:lnSpc>
              <a:spcBef>
                <a:spcPts val="0"/>
              </a:spcBef>
              <a:spcAft>
                <a:spcPts val="8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Da li je putanja kabine i protivtega na donjem kraju ograničena odgovarajućim odbojnicima?</a:t>
            </a:r>
          </a:p>
          <a:p>
            <a:pPr marL="749808" lvl="1" indent="-274638" algn="just" defTabSz="457200">
              <a:lnSpc>
                <a:spcPct val="100000"/>
              </a:lnSpc>
              <a:spcBef>
                <a:spcPts val="0"/>
              </a:spcBef>
              <a:spcAft>
                <a:spcPts val="8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Da li su odbojnici u ispravnom stanju?</a:t>
            </a: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4141558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Kontrola bezbjednosti liftova u upotrebi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675979"/>
            <a:ext cx="11461105" cy="4021614"/>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Sprovođenje kontrole</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Ček lista – </a:t>
            </a:r>
            <a:r>
              <a:rPr lang="sr-Latn-ME" i="1" dirty="0">
                <a:solidFill>
                  <a:srgbClr val="0070C0"/>
                </a:solidFill>
                <a:latin typeface="Arial" panose="020B0604020202020204" pitchFamily="34" charset="0"/>
                <a:cs typeface="Arial" panose="020B0604020202020204" pitchFamily="34" charset="0"/>
              </a:rPr>
              <a:t>Vrata voznog okna</a:t>
            </a:r>
            <a:r>
              <a:rPr lang="sr-Latn-ME" dirty="0">
                <a:solidFill>
                  <a:srgbClr val="0070C0"/>
                </a:solidFill>
                <a:latin typeface="Arial" panose="020B0604020202020204" pitchFamily="34" charset="0"/>
                <a:cs typeface="Arial" panose="020B0604020202020204" pitchFamily="34" charset="0"/>
              </a:rPr>
              <a:t>:</a:t>
            </a:r>
          </a:p>
          <a:p>
            <a:pPr marL="749808" lvl="1" indent="-274638" algn="just" defTabSz="457200">
              <a:lnSpc>
                <a:spcPct val="100000"/>
              </a:lnSpc>
              <a:spcBef>
                <a:spcPts val="0"/>
              </a:spcBef>
              <a:spcAft>
                <a:spcPts val="8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Da li zabrava vrata voznog okna zadovoljava sve sigurnosne zahtjeve relevantnih propisa?</a:t>
            </a:r>
          </a:p>
          <a:p>
            <a:pPr marL="749808" lvl="1" indent="-274638" algn="just" defTabSz="457200">
              <a:lnSpc>
                <a:spcPct val="100000"/>
              </a:lnSpc>
              <a:spcBef>
                <a:spcPts val="0"/>
              </a:spcBef>
              <a:spcAft>
                <a:spcPts val="8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Da li su kontrolni otvori na ručnim i poluautomatskim vratima u skladu sa propisima?</a:t>
            </a:r>
          </a:p>
          <a:p>
            <a:pPr marL="749808" lvl="1" indent="-274638" algn="just" defTabSz="457200">
              <a:lnSpc>
                <a:spcPct val="100000"/>
              </a:lnSpc>
              <a:spcBef>
                <a:spcPts val="0"/>
              </a:spcBef>
              <a:spcAft>
                <a:spcPts val="8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Da li mehanizam za zatvaranje poluautomatskih vrata funkcioniše ispravno?</a:t>
            </a:r>
          </a:p>
          <a:p>
            <a:pPr marL="749808" lvl="1" indent="-274638" algn="just" defTabSz="457200">
              <a:lnSpc>
                <a:spcPct val="100000"/>
              </a:lnSpc>
              <a:spcBef>
                <a:spcPts val="0"/>
              </a:spcBef>
              <a:spcAft>
                <a:spcPts val="8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Da li uređaj (teg ili opruga) automatskih vrata voznog okna (pogonjenih kabinskim vratima) obezbjeđuje zatvaranje i zabravljivanje vrata voznog okna kada se ista otvore za razmak od 100 mm i slobodno puste?</a:t>
            </a:r>
          </a:p>
          <a:p>
            <a:pPr marL="749808" lvl="1" indent="-274638" algn="just" defTabSz="457200">
              <a:lnSpc>
                <a:spcPct val="100000"/>
              </a:lnSpc>
              <a:spcBef>
                <a:spcPts val="0"/>
              </a:spcBef>
              <a:spcAft>
                <a:spcPts val="8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Da li su zazori između automatskih krila vrata, odnosno vrata i okvira u propisima dozvoljenim granicama?</a:t>
            </a:r>
          </a:p>
          <a:p>
            <a:pPr marL="749808" lvl="1" indent="-274638" algn="just" defTabSz="457200">
              <a:lnSpc>
                <a:spcPct val="100000"/>
              </a:lnSpc>
              <a:spcBef>
                <a:spcPts val="0"/>
              </a:spcBef>
              <a:spcAft>
                <a:spcPts val="8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Da li sva vrata voznog okna mogu da se odbrave sa spoljašnje strane, pomoću ključa za odbravljivanje u nužnim slučajevima, u skladu sa propisima?</a:t>
            </a: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3540437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Kontrola bezbjednosti liftova u upotrebi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162423"/>
            <a:ext cx="11461105" cy="5586145"/>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Sprovođenje kontrole</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Ček lista – </a:t>
            </a:r>
            <a:r>
              <a:rPr lang="sr-Latn-ME" i="1" dirty="0">
                <a:solidFill>
                  <a:srgbClr val="0070C0"/>
                </a:solidFill>
                <a:latin typeface="Arial" panose="020B0604020202020204" pitchFamily="34" charset="0"/>
                <a:cs typeface="Arial" panose="020B0604020202020204" pitchFamily="34" charset="0"/>
              </a:rPr>
              <a:t>Kabina</a:t>
            </a:r>
            <a:r>
              <a:rPr lang="sr-Latn-ME" dirty="0">
                <a:solidFill>
                  <a:srgbClr val="0070C0"/>
                </a:solidFill>
                <a:latin typeface="Arial" panose="020B0604020202020204" pitchFamily="34" charset="0"/>
                <a:cs typeface="Arial" panose="020B0604020202020204" pitchFamily="34" charset="0"/>
              </a:rPr>
              <a:t>:</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Potvrditi da nije moguće pokrenuti lift niti ga održavati u kretanju ako su vrata kabine (ili bilo koje krilo, ako se radi o višekrilnim vratima) otvorena.</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Ukoliko (zbog godine proizvodnje lifta i tada važećih propisa) ne postoje kabinska vrata, da li je ugrađena „foto zavjesa“ ili „foto ćelija“ u dva visinska nivoa?</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Da li upravljačka tabla u kabini lifta ispravno funkcioniše?</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Da li alarmni uređaj u kabini lifta ispravno funkcioniše?</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Da li je ugrađena i ispravno funkckoniše nužna rasvjeta u slučaju kvara glavnog napajanja el. energijom?</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Potvrditi ispravnost rada lifta pri vožnji od stanice do stanice uzduž voznog okna u oba smjera.</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Potvrditi da je pristajanje kabine u propisom dozvoljenim granicama.</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Da li uređaj za sprječavanje normalnog pokretanja u slučaju preopterećenja kabine funkcioniše u skladu sa zahtjevima relevantnih propisa?</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Da li je uređaj za kontrolni rad (servisnu vožnju, nužne slučajeve i ispitivanja) na krovu kabine izveden i funkcioniše ispravno, u skladu sa propisima?</a:t>
            </a:r>
          </a:p>
          <a:p>
            <a:pPr marL="749808" lvl="1" indent="-274638" algn="just" defTabSz="457200">
              <a:lnSpc>
                <a:spcPct val="100000"/>
              </a:lnSpc>
              <a:spcBef>
                <a:spcPts val="0"/>
              </a:spcBef>
              <a:spcAft>
                <a:spcPts val="8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1035838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Kontrola bezbjednosti liftova u upotrebi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2290226"/>
            <a:ext cx="11461105" cy="2277547"/>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Sprovođenje kontrole</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Ček lista – </a:t>
            </a:r>
            <a:r>
              <a:rPr lang="sr-Latn-ME" i="1" dirty="0">
                <a:solidFill>
                  <a:srgbClr val="0070C0"/>
                </a:solidFill>
                <a:latin typeface="Arial" panose="020B0604020202020204" pitchFamily="34" charset="0"/>
                <a:cs typeface="Arial" panose="020B0604020202020204" pitchFamily="34" charset="0"/>
              </a:rPr>
              <a:t>Protivteg</a:t>
            </a:r>
            <a:r>
              <a:rPr lang="sr-Latn-ME" dirty="0">
                <a:solidFill>
                  <a:srgbClr val="0070C0"/>
                </a:solidFill>
                <a:latin typeface="Arial" panose="020B0604020202020204" pitchFamily="34" charset="0"/>
                <a:cs typeface="Arial" panose="020B0604020202020204" pitchFamily="34" charset="0"/>
              </a:rPr>
              <a:t>:</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Potvrditi da je vođenje protivtega osigurano na siguran način.</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Potvrditi da je (kada postoji) veza između kompenzacionog lanca i rama protivtega izvedena na siguran način.</a:t>
            </a:r>
          </a:p>
          <a:p>
            <a:pPr marL="749808" lvl="1" indent="-274638" algn="just" defTabSz="457200">
              <a:lnSpc>
                <a:spcPct val="100000"/>
              </a:lnSpc>
              <a:spcBef>
                <a:spcPts val="0"/>
              </a:spcBef>
              <a:spcAft>
                <a:spcPts val="8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2934325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Kontrola bezbjednosti liftova u upotrebi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2006838"/>
            <a:ext cx="11461105" cy="2908489"/>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Sprovođenje kontrole</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Ček lista – </a:t>
            </a:r>
            <a:r>
              <a:rPr lang="sr-Latn-ME" i="1" dirty="0">
                <a:solidFill>
                  <a:srgbClr val="0070C0"/>
                </a:solidFill>
                <a:latin typeface="Arial" panose="020B0604020202020204" pitchFamily="34" charset="0"/>
                <a:cs typeface="Arial" panose="020B0604020202020204" pitchFamily="34" charset="0"/>
              </a:rPr>
              <a:t>Krajnji prekidači i sigurnosni prostori</a:t>
            </a:r>
            <a:r>
              <a:rPr lang="sr-Latn-ME" dirty="0">
                <a:solidFill>
                  <a:srgbClr val="0070C0"/>
                </a:solidFill>
                <a:latin typeface="Arial" panose="020B0604020202020204" pitchFamily="34" charset="0"/>
                <a:cs typeface="Arial" panose="020B0604020202020204" pitchFamily="34" charset="0"/>
              </a:rPr>
              <a:t>:</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Potvrditi da su gornji i donji krajnji prekidači u funkciji.</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Potvrditi da sigurnosni put ima dovoljnu (propisima definisanu) dužinu, te da se može aktivirati krajnji prekidač.</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Potvrditi da su osigurane minimalne (propisima definisane) dimenzije sigurnosnog prostora u jami i vrhu voznog okna.</a:t>
            </a:r>
          </a:p>
          <a:p>
            <a:pPr marL="749808" lvl="1" indent="-274638" algn="just" defTabSz="457200">
              <a:lnSpc>
                <a:spcPct val="100000"/>
              </a:lnSpc>
              <a:spcBef>
                <a:spcPts val="0"/>
              </a:spcBef>
              <a:spcAft>
                <a:spcPts val="8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1604644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Kontrola bezbjednosti liftova u upotrebi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2006838"/>
            <a:ext cx="11461105" cy="4170372"/>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Sprovođenje kontrole</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Ček lista – </a:t>
            </a:r>
            <a:r>
              <a:rPr lang="sr-Latn-ME" i="1" dirty="0">
                <a:solidFill>
                  <a:srgbClr val="0070C0"/>
                </a:solidFill>
                <a:latin typeface="Arial" panose="020B0604020202020204" pitchFamily="34" charset="0"/>
                <a:cs typeface="Arial" panose="020B0604020202020204" pitchFamily="34" charset="0"/>
              </a:rPr>
              <a:t>Provjera ispravnosti sigurnosnih uređaja</a:t>
            </a:r>
            <a:r>
              <a:rPr lang="sr-Latn-ME" dirty="0">
                <a:solidFill>
                  <a:srgbClr val="0070C0"/>
                </a:solidFill>
                <a:latin typeface="Arial" panose="020B0604020202020204" pitchFamily="34" charset="0"/>
                <a:cs typeface="Arial" panose="020B0604020202020204" pitchFamily="34" charset="0"/>
              </a:rPr>
              <a:t>:</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Potvrditi da uređaji za zaustavljanje (tamo gdje su ugrađeni), zaustavljaju i onemogućavaju dalje kretanje lifta nakon njihove aktivacije.</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Da li hvatački uređaj zaustavlja kabinu prilikom spuštanja, kada ga aktivira graničnik brzine pri odgovarajućoj brzini, sa zahtijevanim opterećenjem ravnomjerno raspoređenim po površini kabine?</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Potvrditi ispravnost rada graničnika brzine.</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Potvrditi da električni bezbjednosni uređaj graničnika brzine funkcioniše ispravno i u skladu sa propisima.</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endParaRPr lang="sr-Latn-ME" b="1" dirty="0">
              <a:solidFill>
                <a:srgbClr val="0070C0"/>
              </a:solidFill>
              <a:latin typeface="Arial" panose="020B0604020202020204" pitchFamily="34" charset="0"/>
              <a:cs typeface="Arial" panose="020B0604020202020204" pitchFamily="34" charset="0"/>
            </a:endParaRPr>
          </a:p>
          <a:p>
            <a:pPr marL="749808" lvl="1" indent="-274638" algn="just" defTabSz="457200">
              <a:lnSpc>
                <a:spcPct val="100000"/>
              </a:lnSpc>
              <a:spcBef>
                <a:spcPts val="0"/>
              </a:spcBef>
              <a:spcAft>
                <a:spcPts val="8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2426728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lstStyle/>
          <a:p>
            <a:r>
              <a:rPr lang="sr-Latn-ME" b="1" dirty="0">
                <a:solidFill>
                  <a:srgbClr val="0070C0"/>
                </a:solidFill>
                <a:latin typeface="Arial" panose="020B0604020202020204" pitchFamily="34" charset="0"/>
                <a:cs typeface="Arial" panose="020B0604020202020204" pitchFamily="34" charset="0"/>
              </a:rPr>
              <a:t>Definicija lifta</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2228670"/>
            <a:ext cx="11461105" cy="2400657"/>
          </a:xfrm>
          <a:noFill/>
        </p:spPr>
        <p:txBody>
          <a:bodyPr wrap="square">
            <a:spAutoFit/>
          </a:bodyPr>
          <a:lstStyle/>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Lift je postrojenje koje opslužuje utvrđene prilazne nivoe, čija je kabina projektovana za transport putnika, putnika i tereta, tereta sa pratiocem ili tereta, ovješena na užadima, lancima ili hidrocilindrima i kreće se između krutih vođica sa nagibom većim od 15° prema horizontali</a:t>
            </a:r>
          </a:p>
          <a:p>
            <a:pPr marL="457200"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Prema važećem </a:t>
            </a:r>
            <a:r>
              <a:rPr lang="sr-Latn-ME" u="sng" dirty="0">
                <a:solidFill>
                  <a:srgbClr val="0070C0"/>
                </a:solidFill>
                <a:latin typeface="Arial" panose="020B0604020202020204" pitchFamily="34" charset="0"/>
                <a:cs typeface="Arial" panose="020B0604020202020204" pitchFamily="34" charset="0"/>
              </a:rPr>
              <a:t>Pravilniku o tehničkim zahtjevima za bezbjednost liftova (Sl. list CG br. 74/17)</a:t>
            </a:r>
            <a:r>
              <a:rPr lang="sr-Latn-ME" dirty="0">
                <a:solidFill>
                  <a:srgbClr val="0070C0"/>
                </a:solidFill>
                <a:latin typeface="Arial" panose="020B0604020202020204" pitchFamily="34" charset="0"/>
                <a:cs typeface="Arial" panose="020B0604020202020204" pitchFamily="34" charset="0"/>
              </a:rPr>
              <a:t>, lift je postrojenje sa kabinom koje opslužuje određene nivoe, krećući se duž krutih vođica sa nagibom pod uglom većim od 15 stepeni prema horizontali, odnosno uređaj za dizanje koji se kreće duž utvrđenog stalnog puta iako se ne kreće duž krutih vođica</a:t>
            </a:r>
          </a:p>
        </p:txBody>
      </p:sp>
      <p:pic>
        <p:nvPicPr>
          <p:cNvPr id="6" name="Picture 5">
            <a:extLst>
              <a:ext uri="{FF2B5EF4-FFF2-40B4-BE49-F238E27FC236}">
                <a16:creationId xmlns:a16="http://schemas.microsoft.com/office/drawing/2014/main" id="{3A13B490-35DF-48BE-921A-C7D090F25A6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4221911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Kontrola bezbjednosti liftova u upotrebi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2283837"/>
            <a:ext cx="11461105" cy="2354491"/>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Sprovođenje kontrole</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Ček lista – </a:t>
            </a:r>
            <a:r>
              <a:rPr lang="sr-Latn-ME" i="1" dirty="0">
                <a:solidFill>
                  <a:srgbClr val="0070C0"/>
                </a:solidFill>
                <a:latin typeface="Arial" panose="020B0604020202020204" pitchFamily="34" charset="0"/>
                <a:cs typeface="Arial" panose="020B0604020202020204" pitchFamily="34" charset="0"/>
              </a:rPr>
              <a:t>Pregled električne instalacije i grupe upravljanja</a:t>
            </a:r>
            <a:r>
              <a:rPr lang="sr-Latn-ME" dirty="0">
                <a:solidFill>
                  <a:srgbClr val="0070C0"/>
                </a:solidFill>
                <a:latin typeface="Arial" panose="020B0604020202020204" pitchFamily="34" charset="0"/>
                <a:cs typeface="Arial" panose="020B0604020202020204" pitchFamily="34" charset="0"/>
              </a:rPr>
              <a:t>:</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Da li je izvedena zaštita od opasnosti direktnog dodira dijelova pod naponom?</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Da li zadovoljava vrijednost izmjerenog otpora uzemljenja na metalnim masama lifta?</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endParaRPr lang="sr-Latn-ME" b="1" dirty="0">
              <a:solidFill>
                <a:srgbClr val="0070C0"/>
              </a:solidFill>
              <a:latin typeface="Arial" panose="020B0604020202020204" pitchFamily="34" charset="0"/>
              <a:cs typeface="Arial" panose="020B0604020202020204" pitchFamily="34" charset="0"/>
            </a:endParaRPr>
          </a:p>
          <a:p>
            <a:pPr marL="749808" lvl="1" indent="-274638" algn="just" defTabSz="457200">
              <a:lnSpc>
                <a:spcPct val="100000"/>
              </a:lnSpc>
              <a:spcBef>
                <a:spcPts val="0"/>
              </a:spcBef>
              <a:spcAft>
                <a:spcPts val="8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3847203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Kontrola bezbjednosti liftova u upotrebi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2074783"/>
            <a:ext cx="11461105" cy="2708434"/>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Sprovođenje kontrole</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Ček lista – </a:t>
            </a:r>
            <a:r>
              <a:rPr lang="sr-Latn-ME" i="1" dirty="0">
                <a:solidFill>
                  <a:srgbClr val="0070C0"/>
                </a:solidFill>
                <a:latin typeface="Arial" panose="020B0604020202020204" pitchFamily="34" charset="0"/>
                <a:cs typeface="Arial" panose="020B0604020202020204" pitchFamily="34" charset="0"/>
              </a:rPr>
              <a:t>Ispitivanje cjelokupnog postrojenja</a:t>
            </a:r>
            <a:r>
              <a:rPr lang="sr-Latn-ME" dirty="0">
                <a:solidFill>
                  <a:srgbClr val="0070C0"/>
                </a:solidFill>
                <a:latin typeface="Arial" panose="020B0604020202020204" pitchFamily="34" charset="0"/>
                <a:cs typeface="Arial" panose="020B0604020202020204" pitchFamily="34" charset="0"/>
              </a:rPr>
              <a:t>:</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Da li hidraulična instalacija zadovoljava propisane zahtjeve?</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Potvrditi da je uspješno izvršeno statičko ispitivanje postrojenja.</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Potvrditi da je uspješno izvršeno dinamičko ispitivanje postrojenja.</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endParaRPr lang="sr-Latn-ME" b="1" dirty="0">
              <a:solidFill>
                <a:srgbClr val="0070C0"/>
              </a:solidFill>
              <a:latin typeface="Arial" panose="020B0604020202020204" pitchFamily="34" charset="0"/>
              <a:cs typeface="Arial" panose="020B0604020202020204" pitchFamily="34" charset="0"/>
            </a:endParaRPr>
          </a:p>
          <a:p>
            <a:pPr marL="749808" lvl="1" indent="-274638" algn="just" defTabSz="457200">
              <a:lnSpc>
                <a:spcPct val="100000"/>
              </a:lnSpc>
              <a:spcBef>
                <a:spcPts val="0"/>
              </a:spcBef>
              <a:spcAft>
                <a:spcPts val="8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2864547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Kontrola bezbjednosti liftova u upotrebi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2074783"/>
            <a:ext cx="11461105" cy="4001095"/>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Sprovođenje kontrole</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Definisali smo </a:t>
            </a:r>
            <a:r>
              <a:rPr lang="sr-Latn-ME" b="1" u="sng" dirty="0">
                <a:solidFill>
                  <a:srgbClr val="0070C0"/>
                </a:solidFill>
                <a:latin typeface="Arial" panose="020B0604020202020204" pitchFamily="34" charset="0"/>
                <a:cs typeface="Arial" panose="020B0604020202020204" pitchFamily="34" charset="0"/>
              </a:rPr>
              <a:t>tri nivoa prioriteta </a:t>
            </a:r>
            <a:r>
              <a:rPr lang="sr-Latn-ME" dirty="0">
                <a:solidFill>
                  <a:srgbClr val="0070C0"/>
                </a:solidFill>
                <a:latin typeface="Arial" panose="020B0604020202020204" pitchFamily="34" charset="0"/>
                <a:cs typeface="Arial" panose="020B0604020202020204" pitchFamily="34" charset="0"/>
              </a:rPr>
              <a:t>za konstatovane nedostatke, kojima su pridruženi odgovarajući rokovi za otklanjanje nedostataka: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HITNO</a:t>
            </a:r>
            <a:r>
              <a:rPr lang="sr-Latn-ME" dirty="0">
                <a:solidFill>
                  <a:srgbClr val="0070C0"/>
                </a:solidFill>
                <a:latin typeface="Arial" panose="020B0604020202020204" pitchFamily="34" charset="0"/>
                <a:cs typeface="Arial" panose="020B0604020202020204" pitchFamily="34" charset="0"/>
              </a:rPr>
              <a:t> (nedostaci koji direktno utiču na bebzbjednost lifta);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Do sljedećeg redovnog servisa </a:t>
            </a:r>
            <a:r>
              <a:rPr lang="sr-Latn-ME" dirty="0">
                <a:solidFill>
                  <a:srgbClr val="0070C0"/>
                </a:solidFill>
                <a:latin typeface="Arial" panose="020B0604020202020204" pitchFamily="34" charset="0"/>
                <a:cs typeface="Arial" panose="020B0604020202020204" pitchFamily="34" charset="0"/>
              </a:rPr>
              <a:t>(30 – 90 dana, u zavisnosti od tumačenja pravilnika; a podrazumijevaju nedostatke srednjeg nivoa – obično su u pitanju nedostaci koji ne utiču direktno na bezbjednost putnika, ali mogu da utiču na bezbjednost servisera);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Do sljedće godišnje kontrole </a:t>
            </a:r>
            <a:r>
              <a:rPr lang="sr-Latn-ME" dirty="0">
                <a:solidFill>
                  <a:srgbClr val="0070C0"/>
                </a:solidFill>
                <a:latin typeface="Arial" panose="020B0604020202020204" pitchFamily="34" charset="0"/>
                <a:cs typeface="Arial" panose="020B0604020202020204" pitchFamily="34" charset="0"/>
              </a:rPr>
              <a:t>(u pitanju su nedostaci koji ne utiču na bezbjednost putnika ili servisera, a tiču se poboljšanja sigurnosnih aspekata za sve korisnike lifta – najčešće se konstatuju kod starije generacije liftova)</a:t>
            </a:r>
          </a:p>
          <a:p>
            <a:pPr marL="749808" lvl="1" indent="-274638" algn="just" defTabSz="457200">
              <a:lnSpc>
                <a:spcPct val="100000"/>
              </a:lnSpc>
              <a:spcBef>
                <a:spcPts val="0"/>
              </a:spcBef>
              <a:spcAft>
                <a:spcPts val="8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1749849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Kontrola bezbjednosti liftova u upotrebi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2074783"/>
            <a:ext cx="11461105" cy="3344505"/>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Sprovođenje kontrole</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Poređenja radi, u HR pravilniku su prioriteti i rokovi nešto drugačije uvezani:</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749808" lvl="1" indent="-274638" algn="just" defTabSz="457200">
              <a:lnSpc>
                <a:spcPct val="100000"/>
              </a:lnSpc>
              <a:spcBef>
                <a:spcPts val="0"/>
              </a:spcBef>
              <a:spcAft>
                <a:spcPts val="8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457200" indent="-274638" algn="just" defTabSz="457200">
              <a:lnSpc>
                <a:spcPct val="100000"/>
              </a:lnSpc>
              <a:spcBef>
                <a:spcPts val="0"/>
              </a:spcBef>
              <a:spcAft>
                <a:spcPts val="8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U pomenutom pravilniku postoji i dodatak II, koji je pobrojao 37 stavki – zahtjeva, koji predviđaju isključenje lifta iz upotrebe ukoliko budu konstatovani prilikom sprovođenja kontrole.</a:t>
            </a:r>
          </a:p>
          <a:p>
            <a:pPr marL="457200" indent="-274638" algn="just" defTabSz="457200">
              <a:lnSpc>
                <a:spcPct val="100000"/>
              </a:lnSpc>
              <a:spcBef>
                <a:spcPts val="0"/>
              </a:spcBef>
              <a:spcAft>
                <a:spcPts val="8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graphicFrame>
        <p:nvGraphicFramePr>
          <p:cNvPr id="4" name="Table 3">
            <a:extLst>
              <a:ext uri="{FF2B5EF4-FFF2-40B4-BE49-F238E27FC236}">
                <a16:creationId xmlns:a16="http://schemas.microsoft.com/office/drawing/2014/main" id="{7739365C-FB0F-47BB-8CDE-18CD0EF64F1F}"/>
              </a:ext>
            </a:extLst>
          </p:cNvPr>
          <p:cNvGraphicFramePr>
            <a:graphicFrameLocks noGrp="1"/>
          </p:cNvGraphicFramePr>
          <p:nvPr>
            <p:extLst>
              <p:ext uri="{D42A27DB-BD31-4B8C-83A1-F6EECF244321}">
                <p14:modId xmlns:p14="http://schemas.microsoft.com/office/powerpoint/2010/main" val="3782742755"/>
              </p:ext>
            </p:extLst>
          </p:nvPr>
        </p:nvGraphicFramePr>
        <p:xfrm>
          <a:off x="873309" y="2951945"/>
          <a:ext cx="10251890" cy="1219004"/>
        </p:xfrm>
        <a:graphic>
          <a:graphicData uri="http://schemas.openxmlformats.org/drawingml/2006/table">
            <a:tbl>
              <a:tblPr firstRow="1" firstCol="1" bandRow="1">
                <a:tableStyleId>{5C22544A-7EE6-4342-B048-85BDC9FD1C3A}</a:tableStyleId>
              </a:tblPr>
              <a:tblGrid>
                <a:gridCol w="3057601">
                  <a:extLst>
                    <a:ext uri="{9D8B030D-6E8A-4147-A177-3AD203B41FA5}">
                      <a16:colId xmlns:a16="http://schemas.microsoft.com/office/drawing/2014/main" val="962994147"/>
                    </a:ext>
                  </a:extLst>
                </a:gridCol>
                <a:gridCol w="7194289">
                  <a:extLst>
                    <a:ext uri="{9D8B030D-6E8A-4147-A177-3AD203B41FA5}">
                      <a16:colId xmlns:a16="http://schemas.microsoft.com/office/drawing/2014/main" val="1174486301"/>
                    </a:ext>
                  </a:extLst>
                </a:gridCol>
              </a:tblGrid>
              <a:tr h="304751">
                <a:tc>
                  <a:txBody>
                    <a:bodyPr/>
                    <a:lstStyle/>
                    <a:p>
                      <a:pPr algn="just">
                        <a:lnSpc>
                          <a:spcPct val="107000"/>
                        </a:lnSpc>
                        <a:spcAft>
                          <a:spcPts val="800"/>
                        </a:spcAft>
                      </a:pPr>
                      <a:r>
                        <a:rPr lang="sr-Latn-ME" sz="1200">
                          <a:effectLst/>
                        </a:rPr>
                        <a:t>Nivo prioriteta</a:t>
                      </a:r>
                      <a:endParaRPr lang="sr-Latn-M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sr-Latn-ME" sz="1200">
                          <a:effectLst/>
                        </a:rPr>
                        <a:t>Rok</a:t>
                      </a:r>
                      <a:endParaRPr lang="sr-Latn-M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1161970"/>
                  </a:ext>
                </a:extLst>
              </a:tr>
              <a:tr h="304751">
                <a:tc>
                  <a:txBody>
                    <a:bodyPr/>
                    <a:lstStyle/>
                    <a:p>
                      <a:pPr algn="just">
                        <a:lnSpc>
                          <a:spcPct val="107000"/>
                        </a:lnSpc>
                        <a:spcAft>
                          <a:spcPts val="800"/>
                        </a:spcAft>
                      </a:pPr>
                      <a:r>
                        <a:rPr lang="sr-Latn-ME" sz="1200" dirty="0">
                          <a:effectLst/>
                        </a:rPr>
                        <a:t>Visok</a:t>
                      </a:r>
                      <a:endParaRPr lang="sr-Latn-M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sr-Latn-ME" sz="1200">
                          <a:effectLst/>
                        </a:rPr>
                        <a:t>3 godine</a:t>
                      </a:r>
                      <a:endParaRPr lang="sr-Latn-M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9477566"/>
                  </a:ext>
                </a:extLst>
              </a:tr>
              <a:tr h="304751">
                <a:tc>
                  <a:txBody>
                    <a:bodyPr/>
                    <a:lstStyle/>
                    <a:p>
                      <a:pPr algn="just">
                        <a:lnSpc>
                          <a:spcPct val="107000"/>
                        </a:lnSpc>
                        <a:spcAft>
                          <a:spcPts val="800"/>
                        </a:spcAft>
                      </a:pPr>
                      <a:r>
                        <a:rPr lang="sr-Latn-ME" sz="1200">
                          <a:effectLst/>
                        </a:rPr>
                        <a:t>Srednji</a:t>
                      </a:r>
                      <a:endParaRPr lang="sr-Latn-M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sr-Latn-ME" sz="1200" dirty="0">
                          <a:effectLst/>
                        </a:rPr>
                        <a:t>5 godina</a:t>
                      </a:r>
                      <a:endParaRPr lang="sr-Latn-M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7298741"/>
                  </a:ext>
                </a:extLst>
              </a:tr>
              <a:tr h="304751">
                <a:tc>
                  <a:txBody>
                    <a:bodyPr/>
                    <a:lstStyle/>
                    <a:p>
                      <a:pPr algn="just">
                        <a:lnSpc>
                          <a:spcPct val="107000"/>
                        </a:lnSpc>
                        <a:spcAft>
                          <a:spcPts val="800"/>
                        </a:spcAft>
                      </a:pPr>
                      <a:r>
                        <a:rPr lang="sr-Latn-ME" sz="1200">
                          <a:effectLst/>
                        </a:rPr>
                        <a:t>Nizak</a:t>
                      </a:r>
                      <a:endParaRPr lang="sr-Latn-M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sr-Latn-ME" sz="1200" dirty="0">
                          <a:effectLst/>
                        </a:rPr>
                        <a:t>Prilikom rekonstrukcije/ modernizacije vezane opreme</a:t>
                      </a:r>
                      <a:endParaRPr lang="sr-Latn-M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6109388"/>
                  </a:ext>
                </a:extLst>
              </a:tr>
            </a:tbl>
          </a:graphicData>
        </a:graphic>
      </p:graphicFrame>
    </p:spTree>
    <p:extLst>
      <p:ext uri="{BB962C8B-B14F-4D97-AF65-F5344CB8AC3E}">
        <p14:creationId xmlns:p14="http://schemas.microsoft.com/office/powerpoint/2010/main" val="2087589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Održavanje liftova u upotrebi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1522090"/>
            <a:ext cx="11461105" cy="3877985"/>
          </a:xfrm>
          <a:noFill/>
        </p:spPr>
        <p:txBody>
          <a:bodyPr wrap="square">
            <a:spAutoFit/>
          </a:bodyPr>
          <a:lstStyle/>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Održavanje lifta </a:t>
            </a:r>
            <a:r>
              <a:rPr lang="sr-Latn-ME" dirty="0">
                <a:solidFill>
                  <a:srgbClr val="0070C0"/>
                </a:solidFill>
                <a:latin typeface="Arial" panose="020B0604020202020204" pitchFamily="34" charset="0"/>
                <a:cs typeface="Arial" panose="020B0604020202020204" pitchFamily="34" charset="0"/>
              </a:rPr>
              <a:t>je obezbjeđivanje izvođenja redovnog servisa i obezbjeđivanje kontrole lifta u upotrebi.</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Kontrola bezbjednosti lifta u upotrebi se vrši jednom godišnje.</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Obavezna je kontrola bezbjednosti lifta nakon svakog vanrednog održavanja lifta.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Spašavanje lica iz lifta treba da se vrši u skladu sa uputstvom za upotrebu i održavanje lifta i u skladu sa uputstvom za spašavanje lica iz lifta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U zemljama okruženja ovlašćeno lice za održavanje lifta je dužno da izvrši spašavanje lica u roku od 60 minuta od trenutka prijave.</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Ako za lift nema uputstava ili ako su ona nepotpuna, spašavanje lica iz lifta se vrši na osnovu uputstava instalatera lifta, na koje prethodnu saglasnost daje ovlašćeno lice</a:t>
            </a: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565123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Održavanje liftova u upotrebi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1169599"/>
            <a:ext cx="11461105" cy="5555367"/>
          </a:xfrm>
          <a:noFill/>
        </p:spPr>
        <p:txBody>
          <a:bodyPr wrap="square">
            <a:spAutoFit/>
          </a:bodyPr>
          <a:lstStyle/>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Serviser je </a:t>
            </a:r>
            <a:r>
              <a:rPr lang="sr-Latn-ME" dirty="0">
                <a:solidFill>
                  <a:srgbClr val="0070C0"/>
                </a:solidFill>
                <a:latin typeface="Arial" panose="020B0604020202020204" pitchFamily="34" charset="0"/>
                <a:cs typeface="Arial" panose="020B0604020202020204" pitchFamily="34" charset="0"/>
              </a:rPr>
              <a:t>„preduzetnik ili privredno društvo, koje obavlja  oslove redovnog servisa, odnosno održavanje lifta“, a njegove dužnosti su, shodno pravilniku sljedeće:</a:t>
            </a:r>
          </a:p>
          <a:p>
            <a:pPr marL="639762" indent="-457200" algn="just" defTabSz="457200">
              <a:lnSpc>
                <a:spcPct val="100000"/>
              </a:lnSpc>
              <a:spcBef>
                <a:spcPts val="0"/>
              </a:spcBef>
              <a:buClr>
                <a:srgbClr val="0070C0"/>
              </a:buClr>
              <a:buFont typeface="+mj-lt"/>
              <a:buAutoNum type="arabicParenR"/>
            </a:pPr>
            <a:r>
              <a:rPr lang="sr-Latn-ME" sz="1800" dirty="0">
                <a:solidFill>
                  <a:srgbClr val="0070C0"/>
                </a:solidFill>
                <a:latin typeface="Arial" panose="020B0604020202020204" pitchFamily="34" charset="0"/>
                <a:cs typeface="Arial" panose="020B0604020202020204" pitchFamily="34" charset="0"/>
              </a:rPr>
              <a:t>sačini plan održavanja lifta;</a:t>
            </a:r>
          </a:p>
          <a:p>
            <a:pPr marL="639762" indent="-457200" algn="just" defTabSz="457200">
              <a:lnSpc>
                <a:spcPct val="100000"/>
              </a:lnSpc>
              <a:spcBef>
                <a:spcPts val="0"/>
              </a:spcBef>
              <a:buClr>
                <a:srgbClr val="0070C0"/>
              </a:buClr>
              <a:buFont typeface="+mj-lt"/>
              <a:buAutoNum type="arabicParenR"/>
            </a:pPr>
            <a:r>
              <a:rPr lang="sr-Latn-ME" sz="1800" dirty="0">
                <a:solidFill>
                  <a:srgbClr val="0070C0"/>
                </a:solidFill>
                <a:latin typeface="Arial" panose="020B0604020202020204" pitchFamily="34" charset="0"/>
                <a:cs typeface="Arial" panose="020B0604020202020204" pitchFamily="34" charset="0"/>
              </a:rPr>
              <a:t>održava lift u skladu sa uputstvima za održavanje i u skladu sa izvještajem o kontroli ovlašćenog lica;</a:t>
            </a:r>
          </a:p>
          <a:p>
            <a:pPr marL="639762" indent="-457200" algn="just" defTabSz="457200">
              <a:lnSpc>
                <a:spcPct val="100000"/>
              </a:lnSpc>
              <a:spcBef>
                <a:spcPts val="0"/>
              </a:spcBef>
              <a:buClr>
                <a:srgbClr val="0070C0"/>
              </a:buClr>
              <a:buFont typeface="+mj-lt"/>
              <a:buAutoNum type="arabicParenR"/>
            </a:pPr>
            <a:r>
              <a:rPr lang="sr-Latn-ME" sz="1800" dirty="0">
                <a:solidFill>
                  <a:srgbClr val="0070C0"/>
                </a:solidFill>
                <a:latin typeface="Arial" panose="020B0604020202020204" pitchFamily="34" charset="0"/>
                <a:cs typeface="Arial" panose="020B0604020202020204" pitchFamily="34" charset="0"/>
              </a:rPr>
              <a:t>obezbjeđuje potrebne rezervne djelove lifta radi popravke i zamjene;</a:t>
            </a:r>
          </a:p>
          <a:p>
            <a:pPr marL="639762" indent="-457200" algn="just" defTabSz="457200">
              <a:lnSpc>
                <a:spcPct val="100000"/>
              </a:lnSpc>
              <a:spcBef>
                <a:spcPts val="0"/>
              </a:spcBef>
              <a:buClr>
                <a:srgbClr val="0070C0"/>
              </a:buClr>
              <a:buFont typeface="+mj-lt"/>
              <a:buAutoNum type="arabicParenR"/>
            </a:pPr>
            <a:r>
              <a:rPr lang="sr-Latn-ME" sz="1800" dirty="0">
                <a:solidFill>
                  <a:srgbClr val="0070C0"/>
                </a:solidFill>
                <a:latin typeface="Arial" panose="020B0604020202020204" pitchFamily="34" charset="0"/>
                <a:cs typeface="Arial" panose="020B0604020202020204" pitchFamily="34" charset="0"/>
              </a:rPr>
              <a:t>obavlja održavanje lifta na način da mijenja i/ili servisira (popravlja) bezbjednosne komponente iz tačke 1 ovog priloga na svaka 3 mjeseca;</a:t>
            </a:r>
          </a:p>
          <a:p>
            <a:pPr marL="639762" indent="-457200" algn="just" defTabSz="457200">
              <a:lnSpc>
                <a:spcPct val="100000"/>
              </a:lnSpc>
              <a:spcBef>
                <a:spcPts val="0"/>
              </a:spcBef>
              <a:buClr>
                <a:srgbClr val="0070C0"/>
              </a:buClr>
              <a:buFont typeface="+mj-lt"/>
              <a:buAutoNum type="arabicParenR"/>
            </a:pPr>
            <a:r>
              <a:rPr lang="sr-Latn-ME" sz="1800" dirty="0">
                <a:solidFill>
                  <a:srgbClr val="0070C0"/>
                </a:solidFill>
                <a:latin typeface="Arial" panose="020B0604020202020204" pitchFamily="34" charset="0"/>
                <a:cs typeface="Arial" panose="020B0604020202020204" pitchFamily="34" charset="0"/>
              </a:rPr>
              <a:t>sačini zapisnik o svakom održavanju, zamjeni ili popravci bezbjednosnih komponenti lifta i dostavi ga potpisniku ugovora o izvođenju redovnog servisa, odnosno održavanje lifta iz tačke 2 ovog priloga, u roku od 5 dana od dana izvođenja radova;</a:t>
            </a:r>
          </a:p>
          <a:p>
            <a:pPr marL="639762" indent="-457200" algn="just" defTabSz="457200">
              <a:lnSpc>
                <a:spcPct val="100000"/>
              </a:lnSpc>
              <a:spcBef>
                <a:spcPts val="0"/>
              </a:spcBef>
              <a:buClr>
                <a:srgbClr val="0070C0"/>
              </a:buClr>
              <a:buFont typeface="+mj-lt"/>
              <a:buAutoNum type="arabicParenR"/>
            </a:pPr>
            <a:r>
              <a:rPr lang="sr-Latn-ME" sz="1800" dirty="0">
                <a:solidFill>
                  <a:srgbClr val="0070C0"/>
                </a:solidFill>
                <a:latin typeface="Arial" panose="020B0604020202020204" pitchFamily="34" charset="0"/>
                <a:cs typeface="Arial" panose="020B0604020202020204" pitchFamily="34" charset="0"/>
              </a:rPr>
              <a:t>obavlja radove redovnog održavanja lifta iz tačke 4 ovog priloga;</a:t>
            </a:r>
          </a:p>
          <a:p>
            <a:pPr marL="639762" indent="-457200" algn="just" defTabSz="457200">
              <a:lnSpc>
                <a:spcPct val="100000"/>
              </a:lnSpc>
              <a:spcBef>
                <a:spcPts val="0"/>
              </a:spcBef>
              <a:buClr>
                <a:srgbClr val="0070C0"/>
              </a:buClr>
              <a:buFont typeface="+mj-lt"/>
              <a:buAutoNum type="arabicParenR"/>
            </a:pPr>
            <a:r>
              <a:rPr lang="sr-Latn-ME" sz="1800" dirty="0">
                <a:solidFill>
                  <a:srgbClr val="0070C0"/>
                </a:solidFill>
                <a:latin typeface="Arial" panose="020B0604020202020204" pitchFamily="34" charset="0"/>
                <a:cs typeface="Arial" panose="020B0604020202020204" pitchFamily="34" charset="0"/>
              </a:rPr>
              <a:t>vodi knjigu održavanja lifta iz tačke 5 ovog priloga;</a:t>
            </a:r>
          </a:p>
          <a:p>
            <a:pPr marL="639762" indent="-457200" algn="just" defTabSz="457200">
              <a:lnSpc>
                <a:spcPct val="100000"/>
              </a:lnSpc>
              <a:spcBef>
                <a:spcPts val="0"/>
              </a:spcBef>
              <a:buClr>
                <a:srgbClr val="0070C0"/>
              </a:buClr>
              <a:buFont typeface="+mj-lt"/>
              <a:buAutoNum type="arabicParenR"/>
            </a:pPr>
            <a:r>
              <a:rPr lang="sr-Latn-ME" sz="1800" dirty="0">
                <a:solidFill>
                  <a:srgbClr val="0070C0"/>
                </a:solidFill>
                <a:latin typeface="Arial" panose="020B0604020202020204" pitchFamily="34" charset="0"/>
                <a:cs typeface="Arial" panose="020B0604020202020204" pitchFamily="34" charset="0"/>
              </a:rPr>
              <a:t>da nakon promjena ili zamjena na liftu iz tačke 7 ovog priloga obavijesti potpisnika ugovora o izvođenju redovnog servisa, odnosno održavanje lifta iz tačke 2 ovog priloga, radi pokretanja postupka vanredne kontrole lifta;</a:t>
            </a:r>
          </a:p>
          <a:p>
            <a:pPr marL="639762" indent="-457200" algn="just" defTabSz="457200">
              <a:lnSpc>
                <a:spcPct val="100000"/>
              </a:lnSpc>
              <a:spcBef>
                <a:spcPts val="0"/>
              </a:spcBef>
              <a:buClr>
                <a:srgbClr val="0070C0"/>
              </a:buClr>
              <a:buFont typeface="+mj-lt"/>
              <a:buAutoNum type="arabicParenR"/>
            </a:pPr>
            <a:r>
              <a:rPr lang="sr-Latn-ME" sz="1800" dirty="0">
                <a:solidFill>
                  <a:srgbClr val="0070C0"/>
                </a:solidFill>
                <a:latin typeface="Arial" panose="020B0604020202020204" pitchFamily="34" charset="0"/>
                <a:cs typeface="Arial" panose="020B0604020202020204" pitchFamily="34" charset="0"/>
              </a:rPr>
              <a:t>odazove se na poziv za hitnu intervenciju na liftu upućenu od potpisnika ugovora o izvođenju redovnog servisa, odnosno održavanje lifta iz tačke 2 ovog priloga, u skladu sa zakonom.</a:t>
            </a:r>
          </a:p>
          <a:p>
            <a:pPr marL="639762" indent="-457200" algn="just" defTabSz="457200">
              <a:lnSpc>
                <a:spcPct val="100000"/>
              </a:lnSpc>
              <a:spcBef>
                <a:spcPts val="0"/>
              </a:spcBef>
              <a:spcAft>
                <a:spcPts val="1200"/>
              </a:spcAft>
              <a:buClr>
                <a:srgbClr val="0070C0"/>
              </a:buClr>
              <a:buFont typeface="+mj-lt"/>
              <a:buAutoNum type="arabicParen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3309361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Održavanje liftova u upotrebi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348926"/>
            <a:ext cx="11461105" cy="5663089"/>
          </a:xfrm>
          <a:noFill/>
        </p:spPr>
        <p:txBody>
          <a:bodyPr wrap="square">
            <a:spAutoFit/>
          </a:bodyPr>
          <a:lstStyle/>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Radovi </a:t>
            </a:r>
            <a:r>
              <a:rPr lang="sr-Latn-ME" b="1" dirty="0">
                <a:solidFill>
                  <a:srgbClr val="0070C0"/>
                </a:solidFill>
                <a:latin typeface="Arial" panose="020B0604020202020204" pitchFamily="34" charset="0"/>
                <a:cs typeface="Arial" panose="020B0604020202020204" pitchFamily="34" charset="0"/>
              </a:rPr>
              <a:t>redovnog održavanja lita </a:t>
            </a:r>
            <a:r>
              <a:rPr lang="sr-Latn-ME" dirty="0">
                <a:solidFill>
                  <a:srgbClr val="0070C0"/>
                </a:solidFill>
                <a:latin typeface="Arial" panose="020B0604020202020204" pitchFamily="34" charset="0"/>
                <a:cs typeface="Arial" panose="020B0604020202020204" pitchFamily="34" charset="0"/>
              </a:rPr>
              <a:t>podrazumijevaju:</a:t>
            </a:r>
          </a:p>
          <a:p>
            <a:pPr marL="639762" indent="-457200" algn="just" defTabSz="457200">
              <a:lnSpc>
                <a:spcPct val="100000"/>
              </a:lnSpc>
              <a:spcBef>
                <a:spcPts val="0"/>
              </a:spcBef>
              <a:buClr>
                <a:srgbClr val="0070C0"/>
              </a:buClr>
              <a:buFont typeface="+mj-lt"/>
              <a:buAutoNum type="arabicParenR"/>
            </a:pPr>
            <a:r>
              <a:rPr lang="sr-Latn-ME" sz="1800" dirty="0">
                <a:solidFill>
                  <a:srgbClr val="0070C0"/>
                </a:solidFill>
                <a:latin typeface="Arial" panose="020B0604020202020204" pitchFamily="34" charset="0"/>
                <a:cs typeface="Arial" panose="020B0604020202020204" pitchFamily="34" charset="0"/>
              </a:rPr>
              <a:t>provjeru ispravnosti rada svih bezbjednosnih uređaja, a naročito rada bezbjednosnih uređaja kočnice pogonskog uređaja, hvatačkog uređaja, graničnika brzine, krajnjih sklopki, odbojnika, vrata voznog okna i zabrave vrata voznog okna;</a:t>
            </a:r>
          </a:p>
          <a:p>
            <a:pPr marL="639762" indent="-457200" algn="just" defTabSz="457200">
              <a:lnSpc>
                <a:spcPct val="100000"/>
              </a:lnSpc>
              <a:spcBef>
                <a:spcPts val="0"/>
              </a:spcBef>
              <a:buClr>
                <a:srgbClr val="0070C0"/>
              </a:buClr>
              <a:buFont typeface="+mj-lt"/>
              <a:buAutoNum type="arabicParenR"/>
            </a:pPr>
            <a:r>
              <a:rPr lang="sr-Latn-ME" sz="1800" dirty="0">
                <a:solidFill>
                  <a:srgbClr val="0070C0"/>
                </a:solidFill>
                <a:latin typeface="Arial" panose="020B0604020202020204" pitchFamily="34" charset="0"/>
                <a:cs typeface="Arial" panose="020B0604020202020204" pitchFamily="34" charset="0"/>
              </a:rPr>
              <a:t>provjeru užadi ili lanaca, kao i drugih nosećih sredstava i njihove veze s kabinom i protivtegom;</a:t>
            </a:r>
          </a:p>
          <a:p>
            <a:pPr marL="639762" indent="-457200" algn="just" defTabSz="457200">
              <a:lnSpc>
                <a:spcPct val="100000"/>
              </a:lnSpc>
              <a:spcBef>
                <a:spcPts val="0"/>
              </a:spcBef>
              <a:buClr>
                <a:srgbClr val="0070C0"/>
              </a:buClr>
              <a:buFont typeface="+mj-lt"/>
              <a:buAutoNum type="arabicParenR"/>
            </a:pPr>
            <a:r>
              <a:rPr lang="sr-Latn-ME" sz="1800" dirty="0">
                <a:solidFill>
                  <a:srgbClr val="0070C0"/>
                </a:solidFill>
                <a:latin typeface="Arial" panose="020B0604020202020204" pitchFamily="34" charset="0"/>
                <a:cs typeface="Arial" panose="020B0604020202020204" pitchFamily="34" charset="0"/>
              </a:rPr>
              <a:t>provjeru vuče koja se ostvaruje silom trenja;</a:t>
            </a:r>
          </a:p>
          <a:p>
            <a:pPr marL="639762" indent="-457200" algn="just" defTabSz="457200">
              <a:lnSpc>
                <a:spcPct val="100000"/>
              </a:lnSpc>
              <a:spcBef>
                <a:spcPts val="0"/>
              </a:spcBef>
              <a:buClr>
                <a:srgbClr val="0070C0"/>
              </a:buClr>
              <a:buFont typeface="+mj-lt"/>
              <a:buAutoNum type="arabicParenR"/>
            </a:pPr>
            <a:r>
              <a:rPr lang="sr-Latn-ME" sz="1800" dirty="0">
                <a:solidFill>
                  <a:srgbClr val="0070C0"/>
                </a:solidFill>
                <a:latin typeface="Arial" panose="020B0604020202020204" pitchFamily="34" charset="0"/>
                <a:cs typeface="Arial" panose="020B0604020202020204" pitchFamily="34" charset="0"/>
              </a:rPr>
              <a:t>provjeru izolacije svih strujnih kola i njihovih veza s uzemljenjem;</a:t>
            </a:r>
          </a:p>
          <a:p>
            <a:pPr marL="639762" indent="-457200" algn="just" defTabSz="457200">
              <a:lnSpc>
                <a:spcPct val="100000"/>
              </a:lnSpc>
              <a:spcBef>
                <a:spcPts val="0"/>
              </a:spcBef>
              <a:buClr>
                <a:srgbClr val="0070C0"/>
              </a:buClr>
              <a:buFont typeface="+mj-lt"/>
              <a:buAutoNum type="arabicParenR"/>
            </a:pPr>
            <a:r>
              <a:rPr lang="sr-Latn-ME" sz="1800" dirty="0">
                <a:solidFill>
                  <a:srgbClr val="0070C0"/>
                </a:solidFill>
                <a:latin typeface="Arial" panose="020B0604020202020204" pitchFamily="34" charset="0"/>
                <a:cs typeface="Arial" panose="020B0604020202020204" pitchFamily="34" charset="0"/>
              </a:rPr>
              <a:t>provjeru priključaka na gromobransku instalaciju;</a:t>
            </a:r>
          </a:p>
          <a:p>
            <a:pPr marL="639762" indent="-457200" algn="just" defTabSz="457200">
              <a:lnSpc>
                <a:spcPct val="100000"/>
              </a:lnSpc>
              <a:spcBef>
                <a:spcPts val="0"/>
              </a:spcBef>
              <a:buClr>
                <a:srgbClr val="0070C0"/>
              </a:buClr>
              <a:buFont typeface="+mj-lt"/>
              <a:buAutoNum type="arabicParenR"/>
            </a:pPr>
            <a:r>
              <a:rPr lang="sr-Latn-ME" sz="1800" dirty="0">
                <a:solidFill>
                  <a:srgbClr val="0070C0"/>
                </a:solidFill>
                <a:latin typeface="Arial" panose="020B0604020202020204" pitchFamily="34" charset="0"/>
                <a:cs typeface="Arial" panose="020B0604020202020204" pitchFamily="34" charset="0"/>
              </a:rPr>
              <a:t>čišćenje i podmazivanje djelova lifta;</a:t>
            </a:r>
          </a:p>
          <a:p>
            <a:pPr marL="639762" indent="-457200" algn="just" defTabSz="457200">
              <a:lnSpc>
                <a:spcPct val="100000"/>
              </a:lnSpc>
              <a:spcBef>
                <a:spcPts val="0"/>
              </a:spcBef>
              <a:buClr>
                <a:srgbClr val="0070C0"/>
              </a:buClr>
              <a:buFont typeface="+mj-lt"/>
              <a:buAutoNum type="arabicParenR"/>
            </a:pPr>
            <a:r>
              <a:rPr lang="sr-Latn-ME" sz="1800" dirty="0">
                <a:solidFill>
                  <a:srgbClr val="0070C0"/>
                </a:solidFill>
                <a:latin typeface="Arial" panose="020B0604020202020204" pitchFamily="34" charset="0"/>
                <a:cs typeface="Arial" panose="020B0604020202020204" pitchFamily="34" charset="0"/>
              </a:rPr>
              <a:t>provjeru ispravnosti rada lifta pri vožnji od stanice do stanice uzduž voznog okna u oba smjera, kao i pri pristajanju;</a:t>
            </a:r>
          </a:p>
          <a:p>
            <a:pPr marL="639762" indent="-457200" algn="just" defTabSz="457200">
              <a:lnSpc>
                <a:spcPct val="100000"/>
              </a:lnSpc>
              <a:spcBef>
                <a:spcPts val="0"/>
              </a:spcBef>
              <a:buClr>
                <a:srgbClr val="0070C0"/>
              </a:buClr>
              <a:buFont typeface="+mj-lt"/>
              <a:buAutoNum type="arabicParenR"/>
            </a:pPr>
            <a:r>
              <a:rPr lang="sr-Latn-ME" sz="1800" dirty="0">
                <a:solidFill>
                  <a:srgbClr val="0070C0"/>
                </a:solidFill>
                <a:latin typeface="Arial" panose="020B0604020202020204" pitchFamily="34" charset="0"/>
                <a:cs typeface="Arial" panose="020B0604020202020204" pitchFamily="34" charset="0"/>
              </a:rPr>
              <a:t>provjeru nužnih izlaza;</a:t>
            </a:r>
          </a:p>
          <a:p>
            <a:pPr marL="639762" indent="-457200" algn="just" defTabSz="457200">
              <a:lnSpc>
                <a:spcPct val="100000"/>
              </a:lnSpc>
              <a:spcBef>
                <a:spcPts val="0"/>
              </a:spcBef>
              <a:buClr>
                <a:srgbClr val="0070C0"/>
              </a:buClr>
              <a:buFont typeface="+mj-lt"/>
              <a:buAutoNum type="arabicParenR"/>
            </a:pPr>
            <a:r>
              <a:rPr lang="sr-Latn-ME" sz="1800" dirty="0">
                <a:solidFill>
                  <a:srgbClr val="0070C0"/>
                </a:solidFill>
                <a:latin typeface="Arial" panose="020B0604020202020204" pitchFamily="34" charset="0"/>
                <a:cs typeface="Arial" panose="020B0604020202020204" pitchFamily="34" charset="0"/>
              </a:rPr>
              <a:t>provjeru ispravnosti pogonskih i upravljačkih uređaja lifta.</a:t>
            </a:r>
          </a:p>
          <a:p>
            <a:pPr marL="182562" indent="0" algn="just" defTabSz="457200">
              <a:lnSpc>
                <a:spcPct val="100000"/>
              </a:lnSpc>
              <a:spcBef>
                <a:spcPts val="0"/>
              </a:spcBef>
              <a:buClr>
                <a:srgbClr val="0070C0"/>
              </a:buClr>
              <a:buNone/>
            </a:pPr>
            <a:endParaRPr lang="sr-Latn-ME" sz="1800" dirty="0">
              <a:solidFill>
                <a:srgbClr val="0070C0"/>
              </a:solidFill>
              <a:latin typeface="Arial" panose="020B0604020202020204" pitchFamily="34" charset="0"/>
              <a:cs typeface="Arial" panose="020B0604020202020204" pitchFamily="34" charset="0"/>
            </a:endParaRPr>
          </a:p>
          <a:p>
            <a:pPr marL="468312" indent="-285750" algn="just" defTabSz="457200">
              <a:lnSpc>
                <a:spcPct val="100000"/>
              </a:lnSpc>
              <a:spcBef>
                <a:spcPts val="0"/>
              </a:spcBef>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O radovima redovnog i vanrednog održavanja lifta, serviser je dužan da vodi </a:t>
            </a:r>
            <a:r>
              <a:rPr lang="sr-Latn-ME" b="1" dirty="0">
                <a:solidFill>
                  <a:srgbClr val="0070C0"/>
                </a:solidFill>
                <a:latin typeface="Arial" panose="020B0604020202020204" pitchFamily="34" charset="0"/>
                <a:cs typeface="Arial" panose="020B0604020202020204" pitchFamily="34" charset="0"/>
              </a:rPr>
              <a:t>knjigu održavanja lifta</a:t>
            </a:r>
            <a:r>
              <a:rPr lang="sr-Latn-ME" dirty="0">
                <a:solidFill>
                  <a:srgbClr val="0070C0"/>
                </a:solidFill>
                <a:latin typeface="Arial" panose="020B0604020202020204" pitchFamily="34" charset="0"/>
                <a:cs typeface="Arial" panose="020B0604020202020204" pitchFamily="34" charset="0"/>
              </a:rPr>
              <a:t>, čiji je sadržaj definisan pravilnikom.</a:t>
            </a:r>
          </a:p>
          <a:p>
            <a:pPr marL="639762" indent="-457200" algn="just" defTabSz="457200">
              <a:lnSpc>
                <a:spcPct val="100000"/>
              </a:lnSpc>
              <a:spcBef>
                <a:spcPts val="0"/>
              </a:spcBef>
              <a:buClr>
                <a:srgbClr val="0070C0"/>
              </a:buClr>
              <a:buFont typeface="+mj-lt"/>
              <a:buAutoNum type="arabicParenR"/>
            </a:pPr>
            <a:endParaRPr lang="sr-Latn-ME" sz="1800" dirty="0">
              <a:solidFill>
                <a:srgbClr val="0070C0"/>
              </a:solidFill>
              <a:latin typeface="Arial" panose="020B0604020202020204" pitchFamily="34" charset="0"/>
              <a:cs typeface="Arial" panose="020B0604020202020204" pitchFamily="34" charset="0"/>
            </a:endParaRPr>
          </a:p>
          <a:p>
            <a:pPr marL="639762" indent="-457200" algn="just" defTabSz="457200">
              <a:lnSpc>
                <a:spcPct val="100000"/>
              </a:lnSpc>
              <a:spcBef>
                <a:spcPts val="0"/>
              </a:spcBef>
              <a:spcAft>
                <a:spcPts val="1200"/>
              </a:spcAft>
              <a:buClr>
                <a:srgbClr val="0070C0"/>
              </a:buClr>
              <a:buFont typeface="+mj-lt"/>
              <a:buAutoNum type="arabicParen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4217770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Održavanje liftova u upotrebi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968366"/>
            <a:ext cx="11461105" cy="2985433"/>
          </a:xfrm>
          <a:noFill/>
        </p:spPr>
        <p:txBody>
          <a:bodyPr wrap="square">
            <a:spAutoFit/>
          </a:bodyPr>
          <a:lstStyle/>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Identifikacioni broj lifta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Registar liftova u upotrebi</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Registar ovlašćenih firmi za servis liftova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Stručno osposobljavanje – saglasnost na stručnu osposobljenost lica ovlašćenog za održavanje liftova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sz="1800" dirty="0">
              <a:solidFill>
                <a:srgbClr val="0070C0"/>
              </a:solidFill>
              <a:latin typeface="Arial" panose="020B0604020202020204" pitchFamily="34" charset="0"/>
              <a:cs typeface="Arial" panose="020B0604020202020204" pitchFamily="34" charset="0"/>
            </a:endParaRPr>
          </a:p>
          <a:p>
            <a:pPr marL="639762" indent="-457200" algn="just" defTabSz="457200">
              <a:lnSpc>
                <a:spcPct val="100000"/>
              </a:lnSpc>
              <a:spcBef>
                <a:spcPts val="0"/>
              </a:spcBef>
              <a:spcAft>
                <a:spcPts val="1200"/>
              </a:spcAft>
              <a:buClr>
                <a:srgbClr val="0070C0"/>
              </a:buClr>
              <a:buFont typeface="+mj-lt"/>
              <a:buAutoNum type="arabicParen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1025225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Statistika i iskustva iz prakse</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171848"/>
            <a:ext cx="11461105" cy="1292662"/>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Statistika za period 2020 – 2023.</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sz="1800" dirty="0">
              <a:solidFill>
                <a:srgbClr val="0070C0"/>
              </a:solidFill>
              <a:latin typeface="Arial" panose="020B0604020202020204" pitchFamily="34" charset="0"/>
              <a:cs typeface="Arial" panose="020B0604020202020204" pitchFamily="34" charset="0"/>
            </a:endParaRPr>
          </a:p>
          <a:p>
            <a:pPr marL="639762" indent="-457200" algn="just" defTabSz="457200">
              <a:lnSpc>
                <a:spcPct val="100000"/>
              </a:lnSpc>
              <a:spcBef>
                <a:spcPts val="0"/>
              </a:spcBef>
              <a:spcAft>
                <a:spcPts val="1200"/>
              </a:spcAft>
              <a:buClr>
                <a:srgbClr val="0070C0"/>
              </a:buClr>
              <a:buFont typeface="+mj-lt"/>
              <a:buAutoNum type="arabicParenR"/>
            </a:pPr>
            <a:endParaRPr lang="sr-Latn-ME" dirty="0">
              <a:solidFill>
                <a:srgbClr val="0070C0"/>
              </a:solidFill>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D6631D6C-3E16-49E0-8BDB-08AB2DDCB7EC}"/>
              </a:ext>
            </a:extLst>
          </p:cNvPr>
          <p:cNvGraphicFramePr/>
          <p:nvPr>
            <p:extLst>
              <p:ext uri="{D42A27DB-BD31-4B8C-83A1-F6EECF244321}">
                <p14:modId xmlns:p14="http://schemas.microsoft.com/office/powerpoint/2010/main" val="3379124777"/>
              </p:ext>
            </p:extLst>
          </p:nvPr>
        </p:nvGraphicFramePr>
        <p:xfrm>
          <a:off x="2032000" y="1171848"/>
          <a:ext cx="8128000" cy="49664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9190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Statistika i iskustva iz prakse</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171848"/>
            <a:ext cx="11461105" cy="1292662"/>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Statistika za period 2020.</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sz="1800" dirty="0">
              <a:solidFill>
                <a:srgbClr val="0070C0"/>
              </a:solidFill>
              <a:latin typeface="Arial" panose="020B0604020202020204" pitchFamily="34" charset="0"/>
              <a:cs typeface="Arial" panose="020B0604020202020204" pitchFamily="34" charset="0"/>
            </a:endParaRPr>
          </a:p>
          <a:p>
            <a:pPr marL="639762" indent="-457200" algn="just" defTabSz="457200">
              <a:lnSpc>
                <a:spcPct val="100000"/>
              </a:lnSpc>
              <a:spcBef>
                <a:spcPts val="0"/>
              </a:spcBef>
              <a:spcAft>
                <a:spcPts val="1200"/>
              </a:spcAft>
              <a:buClr>
                <a:srgbClr val="0070C0"/>
              </a:buClr>
              <a:buFont typeface="+mj-lt"/>
              <a:buAutoNum type="arabicParenR"/>
            </a:pPr>
            <a:endParaRPr lang="sr-Latn-ME" dirty="0">
              <a:solidFill>
                <a:srgbClr val="0070C0"/>
              </a:solidFill>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D6631D6C-3E16-49E0-8BDB-08AB2DDCB7EC}"/>
              </a:ext>
            </a:extLst>
          </p:cNvPr>
          <p:cNvGraphicFramePr/>
          <p:nvPr>
            <p:extLst>
              <p:ext uri="{D42A27DB-BD31-4B8C-83A1-F6EECF244321}">
                <p14:modId xmlns:p14="http://schemas.microsoft.com/office/powerpoint/2010/main" val="3790419726"/>
              </p:ext>
            </p:extLst>
          </p:nvPr>
        </p:nvGraphicFramePr>
        <p:xfrm>
          <a:off x="2032000" y="1171848"/>
          <a:ext cx="8128000" cy="49664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6664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lstStyle/>
          <a:p>
            <a:r>
              <a:rPr lang="sr-Latn-ME" b="1" dirty="0">
                <a:solidFill>
                  <a:srgbClr val="0070C0"/>
                </a:solidFill>
                <a:latin typeface="Arial" panose="020B0604020202020204" pitchFamily="34" charset="0"/>
                <a:cs typeface="Arial" panose="020B0604020202020204" pitchFamily="34" charset="0"/>
              </a:rPr>
              <a:t>Klasifikacija liftova</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1248785"/>
            <a:ext cx="11461105" cy="2862322"/>
          </a:xfrm>
          <a:noFill/>
        </p:spPr>
        <p:txBody>
          <a:bodyPr wrap="square">
            <a:spAutoFit/>
          </a:bodyPr>
          <a:lstStyle/>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Prema namjeni liftove možemo klasifikovati na:</a:t>
            </a:r>
          </a:p>
          <a:p>
            <a:pPr marL="639762" indent="-457200" algn="just" defTabSz="457200">
              <a:lnSpc>
                <a:spcPct val="100000"/>
              </a:lnSpc>
              <a:spcBef>
                <a:spcPts val="0"/>
              </a:spcBef>
              <a:spcAft>
                <a:spcPts val="1200"/>
              </a:spcAft>
              <a:buClr>
                <a:srgbClr val="0070C0"/>
              </a:buClr>
              <a:buFont typeface="+mj-lt"/>
              <a:buAutoNum type="alphaLcParenR"/>
            </a:pPr>
            <a:r>
              <a:rPr lang="sr-Latn-ME" sz="1800" dirty="0">
                <a:solidFill>
                  <a:srgbClr val="0070C0"/>
                </a:solidFill>
                <a:latin typeface="Arial" panose="020B0604020202020204" pitchFamily="34" charset="0"/>
                <a:cs typeface="Arial" panose="020B0604020202020204" pitchFamily="34" charset="0"/>
              </a:rPr>
              <a:t>Putničke (namijenjene za podizanje i spuštanje – tj. transport putnika);</a:t>
            </a:r>
          </a:p>
          <a:p>
            <a:pPr marL="639762" indent="-457200" algn="just" defTabSz="457200">
              <a:lnSpc>
                <a:spcPct val="100000"/>
              </a:lnSpc>
              <a:spcBef>
                <a:spcPts val="0"/>
              </a:spcBef>
              <a:spcAft>
                <a:spcPts val="1200"/>
              </a:spcAft>
              <a:buClr>
                <a:srgbClr val="0070C0"/>
              </a:buClr>
              <a:buFont typeface="+mj-lt"/>
              <a:buAutoNum type="alphaLcParenR"/>
            </a:pPr>
            <a:r>
              <a:rPr lang="sr-Latn-ME" sz="1800" dirty="0">
                <a:solidFill>
                  <a:srgbClr val="0070C0"/>
                </a:solidFill>
                <a:latin typeface="Arial" panose="020B0604020202020204" pitchFamily="34" charset="0"/>
                <a:cs typeface="Arial" panose="020B0604020202020204" pitchFamily="34" charset="0"/>
              </a:rPr>
              <a:t>Putničko – teretne (namijenjene za prevoz tereta sa pratiocem);</a:t>
            </a:r>
          </a:p>
          <a:p>
            <a:pPr marL="639762" indent="-457200" algn="just" defTabSz="457200">
              <a:lnSpc>
                <a:spcPct val="100000"/>
              </a:lnSpc>
              <a:spcBef>
                <a:spcPts val="0"/>
              </a:spcBef>
              <a:spcAft>
                <a:spcPts val="1200"/>
              </a:spcAft>
              <a:buClr>
                <a:srgbClr val="0070C0"/>
              </a:buClr>
              <a:buFont typeface="+mj-lt"/>
              <a:buAutoNum type="alphaLcParenR"/>
            </a:pPr>
            <a:r>
              <a:rPr lang="sr-Latn-ME" sz="1800" dirty="0">
                <a:solidFill>
                  <a:srgbClr val="0070C0"/>
                </a:solidFill>
                <a:latin typeface="Arial" panose="020B0604020202020204" pitchFamily="34" charset="0"/>
                <a:cs typeface="Arial" panose="020B0604020202020204" pitchFamily="34" charset="0"/>
              </a:rPr>
              <a:t>Teretne (namijenjene za prevoz tereta);</a:t>
            </a:r>
          </a:p>
          <a:p>
            <a:pPr marL="639762" indent="-457200" algn="just" defTabSz="457200">
              <a:lnSpc>
                <a:spcPct val="100000"/>
              </a:lnSpc>
              <a:spcBef>
                <a:spcPts val="0"/>
              </a:spcBef>
              <a:spcAft>
                <a:spcPts val="1200"/>
              </a:spcAft>
              <a:buClr>
                <a:srgbClr val="0070C0"/>
              </a:buClr>
              <a:buFont typeface="+mj-lt"/>
              <a:buAutoNum type="alphaLcParenR"/>
            </a:pPr>
            <a:r>
              <a:rPr lang="sr-Latn-ME" sz="1800" dirty="0">
                <a:solidFill>
                  <a:srgbClr val="0070C0"/>
                </a:solidFill>
                <a:latin typeface="Arial" panose="020B0604020202020204" pitchFamily="34" charset="0"/>
                <a:cs typeface="Arial" panose="020B0604020202020204" pitchFamily="34" charset="0"/>
              </a:rPr>
              <a:t>Maloteretne sa kabinom u kojoj nije moguć prevoz ljudi (tereti manjih gabarita i kabina smanjenih dimenzija) i</a:t>
            </a:r>
          </a:p>
          <a:p>
            <a:pPr marL="639762" indent="-457200" algn="just" defTabSz="457200">
              <a:lnSpc>
                <a:spcPct val="100000"/>
              </a:lnSpc>
              <a:spcBef>
                <a:spcPts val="0"/>
              </a:spcBef>
              <a:spcAft>
                <a:spcPts val="1200"/>
              </a:spcAft>
              <a:buClr>
                <a:srgbClr val="0070C0"/>
              </a:buClr>
              <a:buFont typeface="+mj-lt"/>
              <a:buAutoNum type="alphaLcParenR"/>
            </a:pPr>
            <a:r>
              <a:rPr lang="sr-Latn-ME" sz="1800" dirty="0">
                <a:solidFill>
                  <a:srgbClr val="0070C0"/>
                </a:solidFill>
                <a:latin typeface="Arial" panose="020B0604020202020204" pitchFamily="34" charset="0"/>
                <a:cs typeface="Arial" panose="020B0604020202020204" pitchFamily="34" charset="0"/>
              </a:rPr>
              <a:t>Liftovi specijalne namjene (prema specijalnim uslovima)</a:t>
            </a:r>
          </a:p>
        </p:txBody>
      </p:sp>
      <p:pic>
        <p:nvPicPr>
          <p:cNvPr id="7" name="Picture 6">
            <a:extLst>
              <a:ext uri="{FF2B5EF4-FFF2-40B4-BE49-F238E27FC236}">
                <a16:creationId xmlns:a16="http://schemas.microsoft.com/office/drawing/2014/main" id="{3E4E635A-7988-4C5A-9D05-F9B607BCB9E1}"/>
              </a:ext>
            </a:extLst>
          </p:cNvPr>
          <p:cNvPicPr>
            <a:picLocks noChangeAspect="1"/>
          </p:cNvPicPr>
          <p:nvPr/>
        </p:nvPicPr>
        <p:blipFill rotWithShape="1">
          <a:blip r:embed="rId3">
            <a:extLst>
              <a:ext uri="{28A0092B-C50C-407E-A947-70E740481C1C}">
                <a14:useLocalDpi xmlns:a14="http://schemas.microsoft.com/office/drawing/2010/main" val="0"/>
              </a:ext>
            </a:extLst>
          </a:blip>
          <a:srcRect l="26842" r="26632"/>
          <a:stretch/>
        </p:blipFill>
        <p:spPr>
          <a:xfrm>
            <a:off x="442137" y="4111107"/>
            <a:ext cx="1339959" cy="2160000"/>
          </a:xfrm>
          <a:prstGeom prst="rect">
            <a:avLst/>
          </a:prstGeom>
        </p:spPr>
      </p:pic>
      <p:pic>
        <p:nvPicPr>
          <p:cNvPr id="9" name="Picture 8">
            <a:extLst>
              <a:ext uri="{FF2B5EF4-FFF2-40B4-BE49-F238E27FC236}">
                <a16:creationId xmlns:a16="http://schemas.microsoft.com/office/drawing/2014/main" id="{F24BB397-B193-4A55-8979-EA329CC314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1900" y="4111107"/>
            <a:ext cx="2461538" cy="2160000"/>
          </a:xfrm>
          <a:prstGeom prst="rect">
            <a:avLst/>
          </a:prstGeom>
        </p:spPr>
      </p:pic>
      <p:pic>
        <p:nvPicPr>
          <p:cNvPr id="11" name="Picture 10">
            <a:extLst>
              <a:ext uri="{FF2B5EF4-FFF2-40B4-BE49-F238E27FC236}">
                <a16:creationId xmlns:a16="http://schemas.microsoft.com/office/drawing/2014/main" id="{99DF652D-3D59-412A-9020-95C8BDFFF1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3242" y="4111107"/>
            <a:ext cx="3240000" cy="2160000"/>
          </a:xfrm>
          <a:prstGeom prst="rect">
            <a:avLst/>
          </a:prstGeom>
        </p:spPr>
      </p:pic>
    </p:spTree>
    <p:extLst>
      <p:ext uri="{BB962C8B-B14F-4D97-AF65-F5344CB8AC3E}">
        <p14:creationId xmlns:p14="http://schemas.microsoft.com/office/powerpoint/2010/main" val="3294514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Statistika i iskustva iz prakse</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171848"/>
            <a:ext cx="11461105" cy="1292662"/>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Statistika za period 2021.</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sz="1800" dirty="0">
              <a:solidFill>
                <a:srgbClr val="0070C0"/>
              </a:solidFill>
              <a:latin typeface="Arial" panose="020B0604020202020204" pitchFamily="34" charset="0"/>
              <a:cs typeface="Arial" panose="020B0604020202020204" pitchFamily="34" charset="0"/>
            </a:endParaRPr>
          </a:p>
          <a:p>
            <a:pPr marL="639762" indent="-457200" algn="just" defTabSz="457200">
              <a:lnSpc>
                <a:spcPct val="100000"/>
              </a:lnSpc>
              <a:spcBef>
                <a:spcPts val="0"/>
              </a:spcBef>
              <a:spcAft>
                <a:spcPts val="1200"/>
              </a:spcAft>
              <a:buClr>
                <a:srgbClr val="0070C0"/>
              </a:buClr>
              <a:buFont typeface="+mj-lt"/>
              <a:buAutoNum type="arabicParenR"/>
            </a:pPr>
            <a:endParaRPr lang="sr-Latn-ME" dirty="0">
              <a:solidFill>
                <a:srgbClr val="0070C0"/>
              </a:solidFill>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D6631D6C-3E16-49E0-8BDB-08AB2DDCB7EC}"/>
              </a:ext>
            </a:extLst>
          </p:cNvPr>
          <p:cNvGraphicFramePr/>
          <p:nvPr>
            <p:extLst>
              <p:ext uri="{D42A27DB-BD31-4B8C-83A1-F6EECF244321}">
                <p14:modId xmlns:p14="http://schemas.microsoft.com/office/powerpoint/2010/main" val="2013086574"/>
              </p:ext>
            </p:extLst>
          </p:nvPr>
        </p:nvGraphicFramePr>
        <p:xfrm>
          <a:off x="2032000" y="1171848"/>
          <a:ext cx="8128000" cy="49664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2536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Statistika i iskustva iz prakse</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171848"/>
            <a:ext cx="11461105" cy="1292662"/>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Statistika za period 2022.</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sz="1800" dirty="0">
              <a:solidFill>
                <a:srgbClr val="0070C0"/>
              </a:solidFill>
              <a:latin typeface="Arial" panose="020B0604020202020204" pitchFamily="34" charset="0"/>
              <a:cs typeface="Arial" panose="020B0604020202020204" pitchFamily="34" charset="0"/>
            </a:endParaRPr>
          </a:p>
          <a:p>
            <a:pPr marL="639762" indent="-457200" algn="just" defTabSz="457200">
              <a:lnSpc>
                <a:spcPct val="100000"/>
              </a:lnSpc>
              <a:spcBef>
                <a:spcPts val="0"/>
              </a:spcBef>
              <a:spcAft>
                <a:spcPts val="1200"/>
              </a:spcAft>
              <a:buClr>
                <a:srgbClr val="0070C0"/>
              </a:buClr>
              <a:buFont typeface="+mj-lt"/>
              <a:buAutoNum type="arabicParenR"/>
            </a:pPr>
            <a:endParaRPr lang="sr-Latn-ME" dirty="0">
              <a:solidFill>
                <a:srgbClr val="0070C0"/>
              </a:solidFill>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D6631D6C-3E16-49E0-8BDB-08AB2DDCB7EC}"/>
              </a:ext>
            </a:extLst>
          </p:cNvPr>
          <p:cNvGraphicFramePr/>
          <p:nvPr>
            <p:extLst>
              <p:ext uri="{D42A27DB-BD31-4B8C-83A1-F6EECF244321}">
                <p14:modId xmlns:p14="http://schemas.microsoft.com/office/powerpoint/2010/main" val="164183199"/>
              </p:ext>
            </p:extLst>
          </p:nvPr>
        </p:nvGraphicFramePr>
        <p:xfrm>
          <a:off x="2032000" y="1171848"/>
          <a:ext cx="8128000" cy="49664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3500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Statistika i iskustva iz prakse</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171848"/>
            <a:ext cx="11461105" cy="1292662"/>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Statistika za period 2023.</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sz="1800" dirty="0">
              <a:solidFill>
                <a:srgbClr val="0070C0"/>
              </a:solidFill>
              <a:latin typeface="Arial" panose="020B0604020202020204" pitchFamily="34" charset="0"/>
              <a:cs typeface="Arial" panose="020B0604020202020204" pitchFamily="34" charset="0"/>
            </a:endParaRPr>
          </a:p>
          <a:p>
            <a:pPr marL="639762" indent="-457200" algn="just" defTabSz="457200">
              <a:lnSpc>
                <a:spcPct val="100000"/>
              </a:lnSpc>
              <a:spcBef>
                <a:spcPts val="0"/>
              </a:spcBef>
              <a:spcAft>
                <a:spcPts val="1200"/>
              </a:spcAft>
              <a:buClr>
                <a:srgbClr val="0070C0"/>
              </a:buClr>
              <a:buFont typeface="+mj-lt"/>
              <a:buAutoNum type="arabicParenR"/>
            </a:pPr>
            <a:endParaRPr lang="sr-Latn-ME" dirty="0">
              <a:solidFill>
                <a:srgbClr val="0070C0"/>
              </a:solidFill>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D6631D6C-3E16-49E0-8BDB-08AB2DDCB7EC}"/>
              </a:ext>
            </a:extLst>
          </p:cNvPr>
          <p:cNvGraphicFramePr/>
          <p:nvPr>
            <p:extLst>
              <p:ext uri="{D42A27DB-BD31-4B8C-83A1-F6EECF244321}">
                <p14:modId xmlns:p14="http://schemas.microsoft.com/office/powerpoint/2010/main" val="2463890834"/>
              </p:ext>
            </p:extLst>
          </p:nvPr>
        </p:nvGraphicFramePr>
        <p:xfrm>
          <a:off x="2032000" y="1171848"/>
          <a:ext cx="8128000" cy="49664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08683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Statistika i iskustva iz prakse</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1491313"/>
            <a:ext cx="11461105" cy="3939540"/>
          </a:xfrm>
          <a:noFill/>
        </p:spPr>
        <p:txBody>
          <a:bodyPr wrap="square">
            <a:spAutoFit/>
          </a:bodyPr>
          <a:lstStyle/>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Komentar na statističke podatke – uočljiva razlika između 2021. i 2023. godine. </a:t>
            </a:r>
            <a:r>
              <a:rPr lang="sr-Latn-ME" b="1" dirty="0">
                <a:solidFill>
                  <a:srgbClr val="0070C0"/>
                </a:solidFill>
                <a:latin typeface="Arial" panose="020B0604020202020204" pitchFamily="34" charset="0"/>
                <a:cs typeface="Arial" panose="020B0604020202020204" pitchFamily="34" charset="0"/>
              </a:rPr>
              <a:t>Razlog?</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Većina korisnika čiji su liftovi kontrolisani u prethodnom periodu, a za koje je izdat izvještaj sa negativnim zaključkom (</a:t>
            </a:r>
            <a:r>
              <a:rPr lang="sr-Latn-ME" u="sng" dirty="0">
                <a:solidFill>
                  <a:srgbClr val="0070C0"/>
                </a:solidFill>
                <a:latin typeface="Arial" panose="020B0604020202020204" pitchFamily="34" charset="0"/>
                <a:cs typeface="Arial" panose="020B0604020202020204" pitchFamily="34" charset="0"/>
              </a:rPr>
              <a:t>lift nije bezbjedan za upotrebu</a:t>
            </a:r>
            <a:r>
              <a:rPr lang="sr-Latn-ME" dirty="0">
                <a:solidFill>
                  <a:srgbClr val="0070C0"/>
                </a:solidFill>
                <a:latin typeface="Arial" panose="020B0604020202020204" pitchFamily="34" charset="0"/>
                <a:cs typeface="Arial" panose="020B0604020202020204" pitchFamily="34" charset="0"/>
              </a:rPr>
              <a:t>) nisu uputili ponovni zahtjev za kontrolu lifta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U zemljama okruženja, pravilnici su po ovom pitanju jasni:</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BiH: „Vanredni tehnički pregled lifta mora obaviti isto imenovano tijelo za tehnički pregled lifta koje je izdalo negativan izvještaj o pregledu.“</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SRB: „Ukoliko je Imenovano telo izdalo negativan Izveštaj o pregledu lifta, vanredni pregled tog lifta obavlja isto telo.“</a:t>
            </a:r>
            <a:endParaRPr lang="sr-Latn-ME" sz="1600" dirty="0">
              <a:solidFill>
                <a:srgbClr val="0070C0"/>
              </a:solidFill>
              <a:latin typeface="Arial" panose="020B0604020202020204" pitchFamily="34" charset="0"/>
              <a:cs typeface="Arial" panose="020B0604020202020204" pitchFamily="34" charset="0"/>
            </a:endParaRPr>
          </a:p>
          <a:p>
            <a:pPr marL="639762" indent="-457200" algn="just" defTabSz="457200">
              <a:lnSpc>
                <a:spcPct val="100000"/>
              </a:lnSpc>
              <a:spcBef>
                <a:spcPts val="0"/>
              </a:spcBef>
              <a:spcAft>
                <a:spcPts val="1200"/>
              </a:spcAft>
              <a:buClr>
                <a:srgbClr val="0070C0"/>
              </a:buClr>
              <a:buFont typeface="+mj-lt"/>
              <a:buAutoNum type="arabicParen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4149804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Statistika i iskustva iz prakse</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1075186"/>
            <a:ext cx="11461105" cy="5355312"/>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Iskustva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Koji je razlog ovako visokog procenta liftova koji su ocijenjeni nebezbjednim za upotrebu?</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U „saobraćaju“ trenuto imamo liftove stare i preko 50 godina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Zahtjevi standarda mijenjani u više navrata:</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EN 81-1/2 iz 1998.</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EN 81-20 iz 2014., potom iz 2020.</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Liftovska direktiva 95/16/EC iz 1995. godine</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Liftovska direktiva 2014/33/EU iz 2014. godine</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Nacionalni propisi vrijedni pomena:</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Pravilnik o tehničkim normativima za liftove na električni pogon za vertikalni prevoz lica i tereta („Službeni list SFRJ“, br.16/86, 28/89, 22/92 i „Službeni list SRJ“, br. 47/95 i 14/96)</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Pravilnik o obaveznom atestiranju liftova na električni pogon za vertikalni prevoz lica i tereta i o uslovima koje moraju ispunjavati organizacije udruženog rada ovlašćene za atestiranje tih proizvoda („Službeni list SFRJ“, broj 27/90).</a:t>
            </a: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18786814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Statistika i iskustva iz prakse</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1645201"/>
            <a:ext cx="11461105" cy="4093428"/>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Iskustva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Koji je razlog ovako visokog procenta liftova koji su ocijenjeni nebezbjednim za upotrebu?</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Izuzetno dug period bez blagovremene i adekvatne reakcije u vidu usaglašavanja postojećeih liftova sa aktuelnim propisima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Tehnički vijek trajanja liftova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Isti zahtjevi za bezbjednost za lift koji je u upotrebi godinu dana i lift koji je proizveden i prevozi putnike već 50 godina bez ijedne intervencije u smislu unaprijeđenja bezbjednosti</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Većina liftova starijih od 30 godina ne ispunjavaju osnovne zahtjeve za bezbjednost predviđene važećim pravilnikom</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Novi pravilnik – imperativ!</a:t>
            </a: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24676173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Statistika i iskustva iz prakse</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1383591"/>
            <a:ext cx="11461105" cy="4154984"/>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Iskustva – Najčešće nepravilnosti i nedostaci</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Najniži nivo prioriteta – DO SLJEDEĆE GODIŠNJE KONTROLE</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Identifikaciona pločica; Uputstvo za korištenje lifta i ponašanje u slučaju kvara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Otpad u mašinskoj prostoriji; Uputstva za upotrebu, održavanje i spašavanje lica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Potvrda spoljnih poziva; potvrda kabinskih poziva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Prevelika sila zatvaranja prilaznih (i kabinskih) vrata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Neispravni hidraulični amortizeri i mehanizmi zatvarača PA vrata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i="1" dirty="0">
                <a:solidFill>
                  <a:srgbClr val="0070C0"/>
                </a:solidFill>
                <a:latin typeface="Arial" panose="020B0604020202020204" pitchFamily="34" charset="0"/>
                <a:cs typeface="Arial" panose="020B0604020202020204" pitchFamily="34" charset="0"/>
              </a:rPr>
              <a:t>Zaštitni lim kontratega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i="1" dirty="0">
                <a:solidFill>
                  <a:srgbClr val="0070C0"/>
                </a:solidFill>
                <a:latin typeface="Arial" panose="020B0604020202020204" pitchFamily="34" charset="0"/>
                <a:cs typeface="Arial" panose="020B0604020202020204" pitchFamily="34" charset="0"/>
              </a:rPr>
              <a:t>Odbojnici za akumulaciju energije u jami v.o. Na kontaktnim površinama kabine i k-tega sa odgovarajućim površinama</a:t>
            </a: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1577936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Statistika i iskustva iz prakse</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1336937"/>
            <a:ext cx="11461105" cy="5109091"/>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Iskustva – Najčešće nepravilnosti i nedostaci</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Srednji nivo prioriteta – DO SLJEDEĆEG REDOVNOG SERVISA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Neadekvatno osvjetljenje pristupa M.P.; Neadekvatno osvjetljenje radnih površina u M.P.; Uzemljenje u M.P. nije u skladu sa propisima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Neispravna rasvjeta V.O.; Pristup jami v.o. nebezbjedan (merdevine); Nedostaje uređaj za zaustavljanje, monofazna utičnica i prekidač za rasvjetu V.O. u jami v.o.; Lim(ovi) praga prilaznih vrata nedostaje(u);</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„Alarm“ u kabini lifta neispravan; Nužna rasvjeta u kabini lifta nije ispravna/ nepostojeća; Osposobiti pristup liftom svakoj etaži; Lim praga kabine nedostaje; Regulisati tačnost pristajanja kabine u stanicama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Zazori na automatskim vratima veći od dozvoljenih; Izvršiti podešavanje prilaznih vrata i zabrava prilaznih vrata; Omogućiti otvaranje prilaznih vrata namjenskim ključem; Stakene površine kontrolnog otvora smanjiti u skladu sa propisima; Zamijeniti staklo kontrolnog otvora odgovarajućim staklom u skladu sa propisima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38665418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Statistika i iskustva iz prakse</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1336937"/>
            <a:ext cx="11461105" cy="5262979"/>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Iskustva – Najčešće nepravilnosti i nedostaci</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Najviši nivo prioriteta – HITNO</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Izvršiti rekonstrukciju (zamjenu) komandnog ormara lifta; Osposobiti propisno otvaranje i zaključavanje komandnog ormara ili M.P (neovlašćen pristup); Pristup M.P. nije bezbjedan;</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Ne postoji zabrava prilaznih vrata; Kontakt zabrave prilaznih vrata ne prekida pogogn lifta; Prilazna vrata na nivou „-1“ u potpunosti otvorena, a lift je operativan i vozi;</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Teg zatezača regulatora u krajnjoj poziciji, uže regulatora labavo, el. sigurnosni kontakt „premošten“; Uže regulatora brzine proklizava prilikom aktivacije hvatačkog uređaja; El. sigurnosni kontakt nije u funkciji (hvatački uređaj, regulator brzine, zatezač regulatora brzine, merdevine, „STOP“ prekidač, otvorenost kabinskih vrata, krajnji prekidači...)</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Proklizavanje užadi na pogonsoj užetnjači; Ispucala i oštećena noseća užad; Kočione obloge istrošene;</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Servisna brzina lifta veća od dozvoljene; Uređaj za servisnu vožnju na kabini lifta nije ispravan;</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2722101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Statistika i iskustva iz prakse</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614423"/>
            <a:ext cx="11461105" cy="3693319"/>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Iskustva – Najčešće nepravilnosti i nedostaci</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Najviši nivo prioriteta – HITNO</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i="1" dirty="0">
                <a:solidFill>
                  <a:srgbClr val="0070C0"/>
                </a:solidFill>
                <a:latin typeface="Arial" panose="020B0604020202020204" pitchFamily="34" charset="0"/>
                <a:cs typeface="Arial" panose="020B0604020202020204" pitchFamily="34" charset="0"/>
              </a:rPr>
              <a:t>Osposobiti foto-zavjesu koja štiti ulaz kabine, ili ugraditi vrata sa sigurnosnim električnim kontaktom koji onemogućuje vožnju lifta u slučaju otvorenih vrata.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i="1" dirty="0">
                <a:solidFill>
                  <a:srgbClr val="0070C0"/>
                </a:solidFill>
                <a:latin typeface="Arial" panose="020B0604020202020204" pitchFamily="34" charset="0"/>
                <a:cs typeface="Arial" panose="020B0604020202020204" pitchFamily="34" charset="0"/>
              </a:rPr>
              <a:t>U cilju povećanja sigurnosti putnika, a u skladu sa zahtjevima pravilnika, postaviti kabinska vrata sa bezbjednosnim kontaktom. S obzirom da kabinska vrata nisu fabrički predviđena, a kako ne bi došlo do smanjenja korisne površine kabine, kao adekvatnu zamjenu preporučujemo ugradnju „foto zavjese“ ili  „foto ćelije“ u dva visinska nivoa.</a:t>
            </a:r>
            <a:endParaRPr lang="sr-Latn-ME" dirty="0">
              <a:solidFill>
                <a:srgbClr val="0070C0"/>
              </a:solidFill>
              <a:latin typeface="Arial" panose="020B0604020202020204" pitchFamily="34" charset="0"/>
              <a:cs typeface="Arial" panose="020B0604020202020204" pitchFamily="34" charset="0"/>
            </a:endParaRP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73599"/>
            <a:ext cx="10058399" cy="6574969"/>
          </a:xfrm>
          <a:prstGeom prst="rect">
            <a:avLst/>
          </a:prstGeom>
        </p:spPr>
      </p:pic>
    </p:spTree>
    <p:extLst>
      <p:ext uri="{BB962C8B-B14F-4D97-AF65-F5344CB8AC3E}">
        <p14:creationId xmlns:p14="http://schemas.microsoft.com/office/powerpoint/2010/main" val="4249789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lstStyle/>
          <a:p>
            <a:r>
              <a:rPr lang="sr-Latn-ME" b="1" dirty="0">
                <a:solidFill>
                  <a:srgbClr val="0070C0"/>
                </a:solidFill>
                <a:latin typeface="Arial" panose="020B0604020202020204" pitchFamily="34" charset="0"/>
                <a:cs typeface="Arial" panose="020B0604020202020204" pitchFamily="34" charset="0"/>
              </a:rPr>
              <a:t>Klasifikacija liftova</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1248785"/>
            <a:ext cx="11461105" cy="1261884"/>
          </a:xfrm>
          <a:noFill/>
        </p:spPr>
        <p:txBody>
          <a:bodyPr wrap="square">
            <a:spAutoFit/>
          </a:bodyPr>
          <a:lstStyle/>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Prema vrsti pogona, liftove možemo klasifikovati na:</a:t>
            </a:r>
          </a:p>
          <a:p>
            <a:pPr marL="639762" indent="-457200" algn="just" defTabSz="457200">
              <a:lnSpc>
                <a:spcPct val="100000"/>
              </a:lnSpc>
              <a:spcBef>
                <a:spcPts val="0"/>
              </a:spcBef>
              <a:spcAft>
                <a:spcPts val="1200"/>
              </a:spcAft>
              <a:buClr>
                <a:srgbClr val="0070C0"/>
              </a:buClr>
              <a:buFont typeface="+mj-lt"/>
              <a:buAutoNum type="alphaLcParenR"/>
            </a:pPr>
            <a:r>
              <a:rPr lang="sr-Latn-ME" sz="1800" dirty="0">
                <a:solidFill>
                  <a:srgbClr val="0070C0"/>
                </a:solidFill>
                <a:latin typeface="Arial" panose="020B0604020202020204" pitchFamily="34" charset="0"/>
                <a:cs typeface="Arial" panose="020B0604020202020204" pitchFamily="34" charset="0"/>
              </a:rPr>
              <a:t>Električne (sa mašinskom prostorijom i bez mašinske prostorije);</a:t>
            </a:r>
          </a:p>
          <a:p>
            <a:pPr marL="639762" indent="-457200" algn="just" defTabSz="457200">
              <a:lnSpc>
                <a:spcPct val="100000"/>
              </a:lnSpc>
              <a:spcBef>
                <a:spcPts val="0"/>
              </a:spcBef>
              <a:spcAft>
                <a:spcPts val="1200"/>
              </a:spcAft>
              <a:buClr>
                <a:srgbClr val="0070C0"/>
              </a:buClr>
              <a:buFont typeface="+mj-lt"/>
              <a:buAutoNum type="alphaLcParenR"/>
            </a:pPr>
            <a:r>
              <a:rPr lang="sr-Latn-ME" sz="1800" dirty="0">
                <a:solidFill>
                  <a:srgbClr val="0070C0"/>
                </a:solidFill>
                <a:latin typeface="Arial" panose="020B0604020202020204" pitchFamily="34" charset="0"/>
                <a:cs typeface="Arial" panose="020B0604020202020204" pitchFamily="34" charset="0"/>
              </a:rPr>
              <a:t>Hidraulične.</a:t>
            </a:r>
          </a:p>
        </p:txBody>
      </p:sp>
      <p:pic>
        <p:nvPicPr>
          <p:cNvPr id="6" name="Picture 5">
            <a:extLst>
              <a:ext uri="{FF2B5EF4-FFF2-40B4-BE49-F238E27FC236}">
                <a16:creationId xmlns:a16="http://schemas.microsoft.com/office/drawing/2014/main" id="{810A9CBD-A29B-4E6D-A539-8212E16FDA97}"/>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670" t="3956" r="3786" b="4248"/>
          <a:stretch/>
        </p:blipFill>
        <p:spPr>
          <a:xfrm>
            <a:off x="442137" y="2761205"/>
            <a:ext cx="4159224" cy="3600000"/>
          </a:xfrm>
          <a:prstGeom prst="rect">
            <a:avLst/>
          </a:prstGeom>
        </p:spPr>
      </p:pic>
      <p:pic>
        <p:nvPicPr>
          <p:cNvPr id="10" name="Picture 9">
            <a:extLst>
              <a:ext uri="{FF2B5EF4-FFF2-40B4-BE49-F238E27FC236}">
                <a16:creationId xmlns:a16="http://schemas.microsoft.com/office/drawing/2014/main" id="{0D66E0C1-7D7B-4BDD-873A-A5A7408DE8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1361" y="2761205"/>
            <a:ext cx="4800000" cy="3600000"/>
          </a:xfrm>
          <a:prstGeom prst="rect">
            <a:avLst/>
          </a:prstGeom>
        </p:spPr>
      </p:pic>
      <p:pic>
        <p:nvPicPr>
          <p:cNvPr id="13" name="Picture 12">
            <a:extLst>
              <a:ext uri="{FF2B5EF4-FFF2-40B4-BE49-F238E27FC236}">
                <a16:creationId xmlns:a16="http://schemas.microsoft.com/office/drawing/2014/main" id="{17131FCC-A9F0-4886-8F3A-00B2614972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3242" y="2761205"/>
            <a:ext cx="2250000" cy="3600000"/>
          </a:xfrm>
          <a:prstGeom prst="rect">
            <a:avLst/>
          </a:prstGeom>
        </p:spPr>
      </p:pic>
    </p:spTree>
    <p:extLst>
      <p:ext uri="{BB962C8B-B14F-4D97-AF65-F5344CB8AC3E}">
        <p14:creationId xmlns:p14="http://schemas.microsoft.com/office/powerpoint/2010/main" val="14252604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Statistika i iskustva iz prakse</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171848"/>
            <a:ext cx="11461105" cy="1261884"/>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Iskustva – Najčešće nepravilnosti i nedostaci</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DDA5289-25FD-426B-8810-1B5255943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1337" y="1802790"/>
            <a:ext cx="6000000" cy="4500000"/>
          </a:xfrm>
          <a:prstGeom prst="rect">
            <a:avLst/>
          </a:prstGeom>
        </p:spPr>
      </p:pic>
    </p:spTree>
    <p:extLst>
      <p:ext uri="{BB962C8B-B14F-4D97-AF65-F5344CB8AC3E}">
        <p14:creationId xmlns:p14="http://schemas.microsoft.com/office/powerpoint/2010/main" val="24517378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Statistika i iskustva iz prakse</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171848"/>
            <a:ext cx="11461105" cy="1261884"/>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Iskustva – Najčešće nepravilnosti i nedostaci</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EB85D5C-89C9-42DB-8825-77330928F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137" y="1802790"/>
            <a:ext cx="3375000" cy="4500000"/>
          </a:xfrm>
          <a:prstGeom prst="rect">
            <a:avLst/>
          </a:prstGeom>
        </p:spPr>
      </p:pic>
      <p:pic>
        <p:nvPicPr>
          <p:cNvPr id="9" name="Picture 8">
            <a:extLst>
              <a:ext uri="{FF2B5EF4-FFF2-40B4-BE49-F238E27FC236}">
                <a16:creationId xmlns:a16="http://schemas.microsoft.com/office/drawing/2014/main" id="{623BD58A-3565-41A6-897A-A3554B7E11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9863" y="1802790"/>
            <a:ext cx="6000000" cy="4500000"/>
          </a:xfrm>
          <a:prstGeom prst="rect">
            <a:avLst/>
          </a:prstGeom>
        </p:spPr>
      </p:pic>
    </p:spTree>
    <p:extLst>
      <p:ext uri="{BB962C8B-B14F-4D97-AF65-F5344CB8AC3E}">
        <p14:creationId xmlns:p14="http://schemas.microsoft.com/office/powerpoint/2010/main" val="42068400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Statistika i iskustva iz prakse</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171848"/>
            <a:ext cx="11461105" cy="1261884"/>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Iskustva – Najčešće nepravilnosti i nedostaci</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D29493B-1509-4AD6-BB7C-CB8C56B3B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137" y="1773252"/>
            <a:ext cx="3375000" cy="4500000"/>
          </a:xfrm>
          <a:prstGeom prst="rect">
            <a:avLst/>
          </a:prstGeom>
        </p:spPr>
      </p:pic>
      <p:pic>
        <p:nvPicPr>
          <p:cNvPr id="10" name="Picture 9">
            <a:extLst>
              <a:ext uri="{FF2B5EF4-FFF2-40B4-BE49-F238E27FC236}">
                <a16:creationId xmlns:a16="http://schemas.microsoft.com/office/drawing/2014/main" id="{C551C197-E650-4CEF-8C25-CC53C269A5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9863" y="1773252"/>
            <a:ext cx="6000000" cy="4500000"/>
          </a:xfrm>
          <a:prstGeom prst="rect">
            <a:avLst/>
          </a:prstGeom>
        </p:spPr>
      </p:pic>
    </p:spTree>
    <p:extLst>
      <p:ext uri="{BB962C8B-B14F-4D97-AF65-F5344CB8AC3E}">
        <p14:creationId xmlns:p14="http://schemas.microsoft.com/office/powerpoint/2010/main" val="32455410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Statistika i iskustva iz prakse</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171848"/>
            <a:ext cx="11461105" cy="1261884"/>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Iskustva – Najčešće nepravilnosti i nedostaci</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235F0CA-6362-484C-AA47-98EE4F5EC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137" y="1802790"/>
            <a:ext cx="3375000" cy="4500000"/>
          </a:xfrm>
          <a:prstGeom prst="rect">
            <a:avLst/>
          </a:prstGeom>
        </p:spPr>
      </p:pic>
      <p:pic>
        <p:nvPicPr>
          <p:cNvPr id="9" name="Picture 8">
            <a:extLst>
              <a:ext uri="{FF2B5EF4-FFF2-40B4-BE49-F238E27FC236}">
                <a16:creationId xmlns:a16="http://schemas.microsoft.com/office/drawing/2014/main" id="{E462F2BA-6001-4A33-A497-86B45AC60B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4863" y="1745962"/>
            <a:ext cx="3375000" cy="4500000"/>
          </a:xfrm>
          <a:prstGeom prst="rect">
            <a:avLst/>
          </a:prstGeom>
        </p:spPr>
      </p:pic>
    </p:spTree>
    <p:extLst>
      <p:ext uri="{BB962C8B-B14F-4D97-AF65-F5344CB8AC3E}">
        <p14:creationId xmlns:p14="http://schemas.microsoft.com/office/powerpoint/2010/main" val="3707454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Predlozi za poboljšanje i zaključci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171848"/>
            <a:ext cx="11461105" cy="5601533"/>
          </a:xfrm>
          <a:noFill/>
        </p:spPr>
        <p:txBody>
          <a:bodyPr wrap="square">
            <a:spAutoFit/>
          </a:bodyPr>
          <a:lstStyle/>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Ogroman broj liftova u upotrebi, veliki broj nekontrolisanih i neevidentiranih, prosječna starost liftova visoka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40% kontrolisanih liftova ne ispunjava zahtjeve propisane Pravilnikom</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Lift u upotrebi je pojam opšteg karaktera; Lift je lift nezavisno od mjesta ugradnje</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Organizovanje kontrole i komunikacija sa ovlašćenim serviserom</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Formiranje državnog registra liftova u upotrebi, registra ovlašćenih organizacija za sprovođenje kontrole i registra ovlašćenih servisera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Licenca, ovlašćenje ili saglasnost za obavljanje djelatnosti po uzoru na zemlje okruženja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Preciziranje odgovornosti za stavljanje lifta van upotrebe sa jasno propisanom procedurom (relacija korisnik lifta – serviser – lice ovlašćeno za kontrolu – inspekcija)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Pravilnik je tehnički neprecizan, neophodno je ažuriranje ili pisanje novog uz učešće ovlašćenih organizacija za sprovođenje kontrole i drugih koje imaju iskustvo u oblasti, lica iz struke -  predstavnika firmi za projektovanje, ugradnju i servisiranje liftova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0019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Predlozi za poboljšanje i zaključci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7" y="1859339"/>
            <a:ext cx="11461105" cy="3139321"/>
          </a:xfrm>
          <a:noFill/>
        </p:spPr>
        <p:txBody>
          <a:bodyPr wrap="square">
            <a:spAutoFit/>
          </a:bodyPr>
          <a:lstStyle/>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Iskoristiti lokalno znanje i iskustvo, dobru praksu i propise iz zemalja okruženja, aktuelne tehničke propise za izradu praktičnog i upotrebljivog Pravilnika koji će doprinijeti povećanju bezbjednosti liftova u upotrebi</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pl-PL" sz="2000" dirty="0">
                <a:solidFill>
                  <a:srgbClr val="0070C0"/>
                </a:solidFill>
                <a:latin typeface="Arial" panose="020B0604020202020204" pitchFamily="34" charset="0"/>
                <a:cs typeface="Arial" panose="020B0604020202020204" pitchFamily="34" charset="0"/>
              </a:rPr>
              <a:t>Pravilnik o sigurnosti dizala u uporabi (NN br. 5/2019)</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MEST EN 81-80:2021 Bezbjednosna pravila za konstrukciju i ugradnju liftova - Postojeći liftovi - Dio 80: Pravila za povećanje bezbjednosti postojećih liftova za prevoz lica i tereta sa pratiocem</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Nacionalna strategija, fondovi za pomoć, subvencije</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5134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95C9B0-A1E4-4562-AE37-550E78F10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3084" y="1989000"/>
            <a:ext cx="4405828" cy="2880000"/>
          </a:xfrm>
          <a:prstGeom prst="rect">
            <a:avLst/>
          </a:prstGeom>
        </p:spPr>
      </p:pic>
      <p:sp>
        <p:nvSpPr>
          <p:cNvPr id="7" name="TextBox 6">
            <a:extLst>
              <a:ext uri="{FF2B5EF4-FFF2-40B4-BE49-F238E27FC236}">
                <a16:creationId xmlns:a16="http://schemas.microsoft.com/office/drawing/2014/main" id="{71AD14B6-096B-4EF1-93D2-F317CCFB010F}"/>
              </a:ext>
            </a:extLst>
          </p:cNvPr>
          <p:cNvSpPr txBox="1"/>
          <p:nvPr/>
        </p:nvSpPr>
        <p:spPr>
          <a:xfrm>
            <a:off x="9991288" y="6488668"/>
            <a:ext cx="2200712" cy="369332"/>
          </a:xfrm>
          <a:prstGeom prst="rect">
            <a:avLst/>
          </a:prstGeom>
          <a:noFill/>
        </p:spPr>
        <p:txBody>
          <a:bodyPr wrap="square">
            <a:spAutoFit/>
          </a:bodyPr>
          <a:lstStyle/>
          <a:p>
            <a:pPr algn="r"/>
            <a:r>
              <a:rPr lang="sr-Latn-ME" b="1" dirty="0">
                <a:solidFill>
                  <a:schemeClr val="accent1"/>
                </a:solidFill>
                <a:latin typeface="Arial" panose="020B0604020202020204" pitchFamily="34" charset="0"/>
                <a:cs typeface="Arial" panose="020B0604020202020204" pitchFamily="34" charset="0"/>
              </a:rPr>
              <a:t>Mart, 2024.g.</a:t>
            </a:r>
          </a:p>
        </p:txBody>
      </p:sp>
      <p:sp>
        <p:nvSpPr>
          <p:cNvPr id="6" name="Content Placeholder 5">
            <a:extLst>
              <a:ext uri="{FF2B5EF4-FFF2-40B4-BE49-F238E27FC236}">
                <a16:creationId xmlns:a16="http://schemas.microsoft.com/office/drawing/2014/main" id="{C2262CD7-16D0-4B11-80A2-3E213A6B00E4}"/>
              </a:ext>
            </a:extLst>
          </p:cNvPr>
          <p:cNvSpPr>
            <a:spLocks noGrp="1"/>
          </p:cNvSpPr>
          <p:nvPr>
            <p:ph idx="4294967295"/>
          </p:nvPr>
        </p:nvSpPr>
        <p:spPr>
          <a:xfrm>
            <a:off x="3449635" y="1260000"/>
            <a:ext cx="5292725" cy="415925"/>
          </a:xfrm>
        </p:spPr>
        <p:txBody>
          <a:bodyPr>
            <a:noAutofit/>
          </a:bodyPr>
          <a:lstStyle/>
          <a:p>
            <a:pPr marL="0" indent="0">
              <a:lnSpc>
                <a:spcPct val="110000"/>
              </a:lnSpc>
              <a:spcBef>
                <a:spcPct val="0"/>
              </a:spcBef>
              <a:buNone/>
            </a:pPr>
            <a:r>
              <a:rPr lang="sr-Latn-ME" sz="4400" b="1" dirty="0">
                <a:solidFill>
                  <a:srgbClr val="0070C0"/>
                </a:solidFill>
                <a:latin typeface="Arial" panose="020B0604020202020204" pitchFamily="34" charset="0"/>
                <a:ea typeface="+mj-ea"/>
                <a:cs typeface="Arial" panose="020B0604020202020204" pitchFamily="34" charset="0"/>
              </a:rPr>
              <a:t>HVALA NA PAŽNJI!</a:t>
            </a:r>
          </a:p>
        </p:txBody>
      </p:sp>
    </p:spTree>
    <p:extLst>
      <p:ext uri="{BB962C8B-B14F-4D97-AF65-F5344CB8AC3E}">
        <p14:creationId xmlns:p14="http://schemas.microsoft.com/office/powerpoint/2010/main" val="1775794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rmAutofit fontScale="90000"/>
          </a:bodyPr>
          <a:lstStyle/>
          <a:p>
            <a:r>
              <a:rPr lang="sr-Latn-ME" b="1" dirty="0">
                <a:solidFill>
                  <a:srgbClr val="0070C0"/>
                </a:solidFill>
                <a:latin typeface="Arial" panose="020B0604020202020204" pitchFamily="34" charset="0"/>
                <a:cs typeface="Arial" panose="020B0604020202020204" pitchFamily="34" charset="0"/>
              </a:rPr>
              <a:t>Standardi – Grupa standarda „EN 81-“</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1248785"/>
            <a:ext cx="11461105" cy="5724644"/>
          </a:xfrm>
          <a:noFill/>
        </p:spPr>
        <p:txBody>
          <a:bodyPr wrap="square">
            <a:spAutoFit/>
          </a:bodyPr>
          <a:lstStyle/>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Bezbjednosna pravila koja se odnose na liftove, sa stanovišta zaštite putnika i predmeta od rizika nesrećnog slučaja koji mogu nastati tokom upotrebe lifta, održavanja i rada u slučaju opasnosti propisana su standardima. Standardi koji imaju status nacionalnih standarda, a uređuju oblast liftova su sljedeći:</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MEST EN 81-20:2021 Bezbjednosna pravila za konstrukciju i ugradnju liftova - Liftovi za prevoz putnika i tereta - Dio 20: Liftovi za prevoz lica i tereta sa pratiocem;</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MEST EN 81-21:2019 Bezbjednosna pravila za konstrukciju i ugradnju liftova - Liftovi za prevoz putnika i tereta - Dio 21: Novi putnički i teretni liftovi sa pratiocem koji se ugrađuju u postojeće zgrade;</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MEST EN 81-22:2022 Bezbjednosna pravila za konstrukciju i ugradnju liftova - Liftovi za prevoz putnika i tereta - Dio 22: Putnički liftovi i teretni liftovi sa pratiocem, sa kosom putanjom;</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MEST EN 81-3:2011 Bezbjednosna pravila za konstrukciju i ugradnju liftova - Dio 3: Servisni električni i hidraulični liftovi;</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MEST EN 81-31:2012 Bezbjednosna pravila za konstrukciju i ugradnju liftova - Liftovi namijenjeni samo za prevoz tereta - Dio 31: Teretni liftovi u kojima je moguć pristup;</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4022909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rmAutofit fontScale="90000"/>
          </a:bodyPr>
          <a:lstStyle/>
          <a:p>
            <a:r>
              <a:rPr lang="sr-Latn-ME" b="1" dirty="0">
                <a:solidFill>
                  <a:srgbClr val="0070C0"/>
                </a:solidFill>
                <a:latin typeface="Arial" panose="020B0604020202020204" pitchFamily="34" charset="0"/>
                <a:cs typeface="Arial" panose="020B0604020202020204" pitchFamily="34" charset="0"/>
              </a:rPr>
              <a:t>Standardi – Grupa standarda „EN 81-“</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1248785"/>
            <a:ext cx="11461105" cy="5416868"/>
          </a:xfrm>
          <a:noFill/>
        </p:spPr>
        <p:txBody>
          <a:bodyPr wrap="square">
            <a:spAutoFit/>
          </a:bodyPr>
          <a:lstStyle/>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Bezbjednosna pravila koja se odnose na liftove, sa stanovišta zaštite putnika i predmeta od rizika nesrećnog slučaja koji mogu nastati tokom upotrebe lifta, održavanja i rada u slučaju opasnosti propisana su standardima. Standardi koji imaju status nacionalnih standarda, a uređuju oblast liftova su sljedeći:</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MEST EN 81-40:2022 Bezbjednosna pravila za konstrukciju i ugradnju liftova - Liftovi za prevoz putnika i tereta - Dio 40: Stepenišni liftovi i koso podizne platforme namijenjene za lica sa smanjenom pokretljivošću;</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MEST EN 81-41:2012 Bezbjednosna pravila za konstrukciju i ugradnju liftova - Liftovi za prevoz putnika i tereta - Dio 41: Vertikalno podizne platforme namijenjene za lica sa smanjenom pokretljivošću;</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MEST EN 81-50:2019 Bezbjednosna pravila za konstrukciju i ugradnju liftova - Pregledi i ispitivanja - Dio 50: Pravila za projektovanje, proračuni, pregledi i ispitivanja komponenata liftova;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MEST EN 81-70:2022 Bezbjednosna pravila za konstrukciju i ugradnju liftova - Posebni uslovi za putničke i putničko-teretne liftove - Dio 70: Pristupačnost liftovima, uključujući i osobe sa posebnim potrebama;</a:t>
            </a:r>
            <a:endParaRPr lang="sr-Latn-ME" dirty="0">
              <a:solidFill>
                <a:srgbClr val="0070C0"/>
              </a:solidFill>
              <a:latin typeface="Arial" panose="020B0604020202020204" pitchFamily="34" charset="0"/>
              <a:cs typeface="Arial" panose="020B0604020202020204" pitchFamily="34" charset="0"/>
            </a:endParaRP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1145029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rmAutofit fontScale="90000"/>
          </a:bodyPr>
          <a:lstStyle/>
          <a:p>
            <a:r>
              <a:rPr lang="sr-Latn-ME" b="1" dirty="0">
                <a:solidFill>
                  <a:srgbClr val="0070C0"/>
                </a:solidFill>
                <a:latin typeface="Arial" panose="020B0604020202020204" pitchFamily="34" charset="0"/>
                <a:cs typeface="Arial" panose="020B0604020202020204" pitchFamily="34" charset="0"/>
              </a:rPr>
              <a:t>Standardi – Grupa standarda „EN 81-“</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1248785"/>
            <a:ext cx="11461105" cy="4585871"/>
          </a:xfrm>
          <a:noFill/>
        </p:spPr>
        <p:txBody>
          <a:bodyPr wrap="square">
            <a:spAutoFit/>
          </a:bodyPr>
          <a:lstStyle/>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Bezbjednosna pravila koja se odnose na liftove, sa stanovišta zaštite putnika i predmeta od rizika nesrećnog slučaja koji mogu nastati tokom upotrebe lifta, održavanja i rada u slučaju opasnosti propisana su standardima. Standardi koji imaju status nacionalnih standarda, a uređuju oblast liftova su sljedeći:</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MEST EN 81-71:2020 Bezbjednosna pravila za konstrukciju i ugradnju liftova - Posebni uslovi za putničke i putničko-teretne liftove - Dio 71: Liftovi otporni na vandalsko ponašanje;</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MEST EN 81-72:2022 Bezbjednosna pravila za konstrukciju i ugradnju liftova - Posebni uslovi za putničke i putničko-teretne liftove - Dio 72: Vatrogasni liftovi;</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MEST EN 81-73:2022 Bezbjednosna pravila za konstrukciju i ugradnju liftova - Posebni uslovi za putničke i putničko-teretne liftove - Dio 73: Ponašanje liftova u slučaju požara;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MEST EN 81-77:2020 Bezbjednosna pravila za konstrukciju i ugradnju liftova - Posebna primjena za liftove za prevoz lica i tereta sa pratiocem - Dio 77: Liftovi izloženi seizmičkim uslovima;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2403969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rmAutofit fontScale="90000"/>
          </a:bodyPr>
          <a:lstStyle/>
          <a:p>
            <a:r>
              <a:rPr lang="sr-Latn-ME" b="1" dirty="0">
                <a:solidFill>
                  <a:srgbClr val="0070C0"/>
                </a:solidFill>
                <a:latin typeface="Arial" panose="020B0604020202020204" pitchFamily="34" charset="0"/>
                <a:cs typeface="Arial" panose="020B0604020202020204" pitchFamily="34" charset="0"/>
              </a:rPr>
              <a:t>Standardi – Grupa standarda „EN 81-“</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1248785"/>
            <a:ext cx="11461105" cy="5201424"/>
          </a:xfrm>
          <a:noFill/>
        </p:spPr>
        <p:txBody>
          <a:bodyPr wrap="square">
            <a:spAutoFit/>
          </a:bodyPr>
          <a:lstStyle/>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Bezbjednosna pravila koja se odnose na liftove, sa stanovišta zaštite putnika i predmeta od rizika nesrećnog slučaja koji mogu nastati tokom upotrebe lifta, održavanja i rada u slučaju opasnosti propisana su standardima. Standardi koji imaju status nacionalnih standarda, a uređuju oblast liftova su sljedeći:</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MEST EN 81-80:2021 Bezbjednosna pravila za konstrukciju i ugradnju liftova - Postojeći liftovi - Dio 80: Pravila za povećanje bezbjednosti postojećih liftova za prevoz lica i tereta sa pratiocem;</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MEST EN 81-82:2015 Bezbjednosna pravila za konstrukciju i ugradnju liftova - Postojeći liftovi - Dio 82: Pravila za povećanje pristupačnosti postojećih liftova namijenjenih za prevoz lica, uključujući i lica sa posebnim potrebama.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Osim nacionalnih standarda, bitno je zbog sve veće primjene u praksi pomenuti i tehničku preporuku:</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METI TS CEN/TS 81-76:2017 Bezbjednosna pravila za konstrukciju i ugradnju liftova - Posebna primjena za liftove za prevoz lica i tereta sa pratiocem - Dio 76: Evakuacija liftovima osoba sa posebnim potrebama.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54174554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TM02900769[[fn=Retrospect]]</Template>
  <TotalTime>18017</TotalTime>
  <Words>5072</Words>
  <Application>Microsoft Office PowerPoint</Application>
  <PresentationFormat>Widescreen</PresentationFormat>
  <Paragraphs>410</Paragraphs>
  <Slides>56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56</vt:i4>
      </vt:variant>
    </vt:vector>
  </HeadingPairs>
  <TitlesOfParts>
    <vt:vector size="59" baseType="lpstr">
      <vt:lpstr>Arial</vt:lpstr>
      <vt:lpstr>Calibri</vt:lpstr>
      <vt:lpstr>Retrospect</vt:lpstr>
      <vt:lpstr>INSTITUT ZA RAZVOJ I ISTRAŽIVANJA U OBLASTI ZAŠTITE NA RADU - PODGORICA</vt:lpstr>
      <vt:lpstr>Sadržaj prezentacije:</vt:lpstr>
      <vt:lpstr>Definicija lifta</vt:lpstr>
      <vt:lpstr>Klasifikacija liftova</vt:lpstr>
      <vt:lpstr>Klasifikacija liftova</vt:lpstr>
      <vt:lpstr>Standardi – Grupa standarda „EN 81-“</vt:lpstr>
      <vt:lpstr>Standardi – Grupa standarda „EN 81-“</vt:lpstr>
      <vt:lpstr>Standardi – Grupa standarda „EN 81-“</vt:lpstr>
      <vt:lpstr>Standardi – Grupa standarda „EN 81-“</vt:lpstr>
      <vt:lpstr>Nacionalna zakonska regulativa</vt:lpstr>
      <vt:lpstr>Nacionalna zakonska regulativa</vt:lpstr>
      <vt:lpstr>Zakonska regulativa u zemljama okruženja</vt:lpstr>
      <vt:lpstr>Kontrola bezbjednosti liftova u upotrebi</vt:lpstr>
      <vt:lpstr>Kontrola bezbjednosti liftova u upotrebi</vt:lpstr>
      <vt:lpstr>Kontrola bezbjednosti liftova u upotrebi</vt:lpstr>
      <vt:lpstr>Kontrola bezbjednosti liftova u upotrebi</vt:lpstr>
      <vt:lpstr>Kontrola bezbjednosti liftova u upotrebi</vt:lpstr>
      <vt:lpstr>Kontrola bezbjednosti liftova u upotrebi</vt:lpstr>
      <vt:lpstr>Kontrola bezbjednosti liftova u upotrebi</vt:lpstr>
      <vt:lpstr>Kontrola bezbjednosti liftova u upotrebi</vt:lpstr>
      <vt:lpstr>Kontrola bezbjednosti liftova u upotrebi</vt:lpstr>
      <vt:lpstr>Kontrola bezbjednosti liftova u upotrebi</vt:lpstr>
      <vt:lpstr>Kontrola bezbjednosti liftova u upotrebi</vt:lpstr>
      <vt:lpstr>Kontrola bezbjednosti liftova u upotrebi</vt:lpstr>
      <vt:lpstr>Kontrola bezbjednosti liftova u upotrebi</vt:lpstr>
      <vt:lpstr>Kontrola bezbjednosti liftova u upotrebi</vt:lpstr>
      <vt:lpstr>Kontrola bezbjednosti liftova u upotrebi</vt:lpstr>
      <vt:lpstr>Kontrola bezbjednosti liftova u upotrebi</vt:lpstr>
      <vt:lpstr>Kontrola bezbjednosti liftova u upotrebi</vt:lpstr>
      <vt:lpstr>Kontrola bezbjednosti liftova u upotrebi</vt:lpstr>
      <vt:lpstr>Kontrola bezbjednosti liftova u upotrebi</vt:lpstr>
      <vt:lpstr>Kontrola bezbjednosti liftova u upotrebi</vt:lpstr>
      <vt:lpstr>Kontrola bezbjednosti liftova u upotrebi</vt:lpstr>
      <vt:lpstr>Održavanje liftova u upotrebi</vt:lpstr>
      <vt:lpstr>Održavanje liftova u upotrebi</vt:lpstr>
      <vt:lpstr>Održavanje liftova u upotrebi</vt:lpstr>
      <vt:lpstr>Održavanje liftova u upotrebi</vt:lpstr>
      <vt:lpstr>Statistika i iskustva iz prakse</vt:lpstr>
      <vt:lpstr>Statistika i iskustva iz prakse</vt:lpstr>
      <vt:lpstr>Statistika i iskustva iz prakse</vt:lpstr>
      <vt:lpstr>Statistika i iskustva iz prakse</vt:lpstr>
      <vt:lpstr>Statistika i iskustva iz prakse</vt:lpstr>
      <vt:lpstr>Statistika i iskustva iz prakse</vt:lpstr>
      <vt:lpstr>Statistika i iskustva iz prakse</vt:lpstr>
      <vt:lpstr>Statistika i iskustva iz prakse</vt:lpstr>
      <vt:lpstr>Statistika i iskustva iz prakse</vt:lpstr>
      <vt:lpstr>Statistika i iskustva iz prakse</vt:lpstr>
      <vt:lpstr>Statistika i iskustva iz prakse</vt:lpstr>
      <vt:lpstr>Statistika i iskustva iz prakse</vt:lpstr>
      <vt:lpstr>Statistika i iskustva iz prakse</vt:lpstr>
      <vt:lpstr>Statistika i iskustva iz prakse</vt:lpstr>
      <vt:lpstr>Statistika i iskustva iz prakse</vt:lpstr>
      <vt:lpstr>Statistika i iskustva iz prakse</vt:lpstr>
      <vt:lpstr>Predlozi za poboljšanje i zaključci</vt:lpstr>
      <vt:lpstr>Predlozi za poboljšanje i zaključci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 ZA RAZVOJ I ISTRAŽIVANJA U OBLASTI ZAŠTITE NA RADU</dc:title>
  <dc:creator>Luka</dc:creator>
  <cp:lastModifiedBy>Korisnik</cp:lastModifiedBy>
  <cp:revision>70</cp:revision>
  <dcterms:created xsi:type="dcterms:W3CDTF">2021-11-23T21:10:37Z</dcterms:created>
  <dcterms:modified xsi:type="dcterms:W3CDTF">2024-03-15T10:22:07Z</dcterms:modified>
</cp:coreProperties>
</file>