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75" d="100"/>
          <a:sy n="75" d="100"/>
        </p:scale>
        <p:origin x="54" y="8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6/2/2026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6/2/2026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6/2/2026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09535-20BA-4FDF-ACD8-3B0911E8E75C}"/>
              </a:ext>
            </a:extLst>
          </p:cNvPr>
          <p:cNvSpPr>
            <a:spLocks noGrp="1"/>
          </p:cNvSpPr>
          <p:nvPr>
            <p:ph type="ctrTitle"/>
          </p:nvPr>
        </p:nvSpPr>
        <p:spPr/>
        <p:txBody>
          <a:bodyPr/>
          <a:lstStyle/>
          <a:p>
            <a:r>
              <a:rPr lang="en-US" sz="1900" b="1" dirty="0">
                <a:latin typeface="Times New Roman" panose="02020603050405020304" pitchFamily="18" charset="0"/>
                <a:cs typeface="Times New Roman" panose="02020603050405020304" pitchFamily="18" charset="0"/>
              </a:rPr>
              <a:t>OBAVLJANJE DJELATNOSTI U OBLASTI IZGRADNJE OBJEKATA</a:t>
            </a:r>
            <a:br>
              <a:rPr lang="sr-Latn-ME" sz="2000" dirty="0">
                <a:latin typeface="Times New Roman" panose="02020603050405020304" pitchFamily="18" charset="0"/>
                <a:cs typeface="Times New Roman" panose="02020603050405020304" pitchFamily="18" charset="0"/>
              </a:rPr>
            </a:br>
            <a:br>
              <a:rPr lang="sr-Latn-ME" sz="2000" dirty="0">
                <a:latin typeface="Times New Roman" panose="02020603050405020304" pitchFamily="18" charset="0"/>
                <a:cs typeface="Times New Roman" panose="02020603050405020304" pitchFamily="18" charset="0"/>
              </a:rPr>
            </a:br>
            <a:r>
              <a:rPr lang="en-US" sz="1200" b="1" i="1" dirty="0">
                <a:latin typeface="Times New Roman" panose="02020603050405020304" pitchFamily="18" charset="0"/>
                <a:cs typeface="Times New Roman" panose="02020603050405020304" pitchFamily="18" charset="0"/>
              </a:rPr>
              <a:t>ZAKON</a:t>
            </a:r>
            <a:r>
              <a:rPr lang="sr-Latn-ME" sz="1200" b="1" i="1" dirty="0">
                <a:latin typeface="Times New Roman" panose="02020603050405020304" pitchFamily="18" charset="0"/>
                <a:cs typeface="Times New Roman" panose="02020603050405020304" pitchFamily="18" charset="0"/>
              </a:rPr>
              <a:t> </a:t>
            </a:r>
            <a:r>
              <a:rPr lang="en-US" sz="1200" b="1" i="1" dirty="0">
                <a:latin typeface="Times New Roman" panose="02020603050405020304" pitchFamily="18" charset="0"/>
                <a:cs typeface="Times New Roman" panose="02020603050405020304" pitchFamily="18" charset="0"/>
              </a:rPr>
              <a:t>O IZGRADNJI OBJEKATA</a:t>
            </a:r>
            <a:r>
              <a:rPr lang="sr-Latn-ME" sz="1200" b="1" i="1" dirty="0">
                <a:latin typeface="Times New Roman" panose="02020603050405020304" pitchFamily="18" charset="0"/>
                <a:cs typeface="Times New Roman" panose="02020603050405020304" pitchFamily="18" charset="0"/>
              </a:rPr>
              <a:t> </a:t>
            </a:r>
            <a:br>
              <a:rPr lang="en-US" sz="1200" b="1" i="1" dirty="0">
                <a:latin typeface="Times New Roman" panose="02020603050405020304" pitchFamily="18" charset="0"/>
                <a:cs typeface="Times New Roman" panose="02020603050405020304" pitchFamily="18" charset="0"/>
              </a:rPr>
            </a:br>
            <a:r>
              <a:rPr lang="pl-PL" sz="1200" b="1" i="1" dirty="0">
                <a:latin typeface="Times New Roman" panose="02020603050405020304" pitchFamily="18" charset="0"/>
                <a:cs typeface="Times New Roman" panose="02020603050405020304" pitchFamily="18" charset="0"/>
              </a:rPr>
              <a:t>("Službeni list Crne Gore", br. 019/25 od 04.03.2025, 092/25 od 07.08.2025, 160/25 od 30.12.2025</a:t>
            </a:r>
            <a:r>
              <a:rPr lang="pl-PL" sz="2000" b="1"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139DDEDC-7CEB-4451-936B-EEDFAF7941E4}"/>
              </a:ext>
            </a:extLst>
          </p:cNvPr>
          <p:cNvSpPr>
            <a:spLocks noGrp="1"/>
          </p:cNvSpPr>
          <p:nvPr>
            <p:ph type="subTitle" idx="1"/>
          </p:nvPr>
        </p:nvSpPr>
        <p:spPr/>
        <p:txBody>
          <a:bodyPr/>
          <a:lstStyle/>
          <a:p>
            <a:r>
              <a:rPr lang="sr-Latn-ME" dirty="0"/>
              <a:t>Jun 2026</a:t>
            </a:r>
          </a:p>
          <a:p>
            <a:endParaRPr lang="en-US" dirty="0"/>
          </a:p>
        </p:txBody>
      </p:sp>
    </p:spTree>
    <p:extLst>
      <p:ext uri="{BB962C8B-B14F-4D97-AF65-F5344CB8AC3E}">
        <p14:creationId xmlns:p14="http://schemas.microsoft.com/office/powerpoint/2010/main" val="1798251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F36E-0204-4155-93BA-431AB7EE4351}"/>
              </a:ext>
            </a:extLst>
          </p:cNvPr>
          <p:cNvSpPr>
            <a:spLocks noGrp="1"/>
          </p:cNvSpPr>
          <p:nvPr>
            <p:ph type="title"/>
          </p:nvPr>
        </p:nvSpPr>
        <p:spPr>
          <a:xfrm>
            <a:off x="677334" y="352927"/>
            <a:ext cx="8596668" cy="1320800"/>
          </a:xfrm>
        </p:spPr>
        <p:txBody>
          <a:bodyPr>
            <a:normAutofit/>
          </a:bodyPr>
          <a:lstStyle/>
          <a:p>
            <a:r>
              <a:rPr lang="sr-Latn-ME" sz="2800" b="1" dirty="0">
                <a:latin typeface="Times New Roman" panose="02020603050405020304" pitchFamily="18" charset="0"/>
                <a:cs typeface="Times New Roman" panose="02020603050405020304" pitchFamily="18" charset="0"/>
              </a:rPr>
              <a:t>3</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Izvođenje</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radova</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1013327"/>
            <a:ext cx="8596668" cy="5358063"/>
          </a:xfrm>
        </p:spPr>
        <p:txBody>
          <a:bodyPr>
            <a:noAutofit/>
          </a:bodyPr>
          <a:lstStyle/>
          <a:p>
            <a:r>
              <a:rPr lang="en-US" sz="1400" b="1" dirty="0" err="1">
                <a:latin typeface="Times New Roman" panose="02020603050405020304" pitchFamily="18" charset="0"/>
                <a:cs typeface="Times New Roman" panose="02020603050405020304" pitchFamily="18" charset="0"/>
              </a:rPr>
              <a:t>Uslovi</a:t>
            </a:r>
            <a:r>
              <a:rPr lang="en-US" sz="1400" b="1" dirty="0">
                <a:latin typeface="Times New Roman" panose="02020603050405020304" pitchFamily="18" charset="0"/>
                <a:cs typeface="Times New Roman" panose="02020603050405020304" pitchFamily="18" charset="0"/>
              </a:rPr>
              <a:t> za </a:t>
            </a:r>
            <a:r>
              <a:rPr lang="en-US" sz="1400" b="1" dirty="0" err="1">
                <a:latin typeface="Times New Roman" panose="02020603050405020304" pitchFamily="18" charset="0"/>
                <a:cs typeface="Times New Roman" panose="02020603050405020304" pitchFamily="18" charset="0"/>
              </a:rPr>
              <a:t>građenje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objekta</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izvođač</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jednog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zaposlenog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po </a:t>
            </a:r>
            <a:r>
              <a:rPr lang="en-US" sz="1400" dirty="0" err="1">
                <a:latin typeface="Times New Roman" panose="02020603050405020304" pitchFamily="18" charset="0"/>
                <a:cs typeface="Times New Roman" panose="02020603050405020304" pitchFamily="18" charset="0"/>
              </a:rPr>
              <a:t>vrsti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Obavljanje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pojedinih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izvođač</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obezbijedi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osnovu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zaključenog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ugovora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izvođačem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jednog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zaposlenog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određenu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Izvođač</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dužan</a:t>
            </a:r>
            <a:r>
              <a:rPr lang="en-US" sz="1400" dirty="0">
                <a:latin typeface="Times New Roman" panose="02020603050405020304" pitchFamily="18" charset="0"/>
                <a:cs typeface="Times New Roman" panose="02020603050405020304" pitchFamily="18" charset="0"/>
              </a:rPr>
              <a:t> je da </a:t>
            </a:r>
            <a:r>
              <a:rPr lang="en-US" sz="1400" dirty="0" err="1">
                <a:latin typeface="Times New Roman" panose="02020603050405020304" pitchFamily="18" charset="0"/>
                <a:cs typeface="Times New Roman" panose="02020603050405020304" pitchFamily="18" charset="0"/>
              </a:rPr>
              <a:t>prije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početka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odredi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rukovodioca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svaku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Izvođač</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dužan</a:t>
            </a:r>
            <a:r>
              <a:rPr lang="en-US" sz="1400" dirty="0">
                <a:latin typeface="Times New Roman" panose="02020603050405020304" pitchFamily="18" charset="0"/>
                <a:cs typeface="Times New Roman" panose="02020603050405020304" pitchFamily="18" charset="0"/>
              </a:rPr>
              <a:t> je da </a:t>
            </a:r>
            <a:r>
              <a:rPr lang="en-US" sz="1400" dirty="0" err="1">
                <a:latin typeface="Times New Roman" panose="02020603050405020304" pitchFamily="18" charset="0"/>
                <a:cs typeface="Times New Roman" panose="02020603050405020304" pitchFamily="18" charset="0"/>
              </a:rPr>
              <a:t>građenje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ovim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Izvođač</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dužan</a:t>
            </a:r>
            <a:r>
              <a:rPr lang="en-US" sz="1400" dirty="0">
                <a:latin typeface="Times New Roman" panose="02020603050405020304" pitchFamily="18" charset="0"/>
                <a:cs typeface="Times New Roman" panose="02020603050405020304" pitchFamily="18" charset="0"/>
              </a:rPr>
              <a:t> je da </a:t>
            </a:r>
            <a:r>
              <a:rPr lang="en-US" sz="1400" dirty="0" err="1">
                <a:latin typeface="Times New Roman" panose="02020603050405020304" pitchFamily="18" charset="0"/>
                <a:cs typeface="Times New Roman" panose="02020603050405020304" pitchFamily="18" charset="0"/>
              </a:rPr>
              <a:t>Ministarstvu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dostavi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obavještenje</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imenovanju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rukovodioca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po </a:t>
            </a:r>
            <a:r>
              <a:rPr lang="en-US" sz="1400" dirty="0" err="1">
                <a:latin typeface="Times New Roman" panose="02020603050405020304" pitchFamily="18" charset="0"/>
                <a:cs typeface="Times New Roman" panose="02020603050405020304" pitchFamily="18" charset="0"/>
              </a:rPr>
              <a:t>vrsti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a:t>
            </a:r>
          </a:p>
          <a:p>
            <a:r>
              <a:rPr lang="en-US" sz="1400" b="1" dirty="0" err="1">
                <a:latin typeface="Times New Roman" panose="02020603050405020304" pitchFamily="18" charset="0"/>
                <a:cs typeface="Times New Roman" panose="02020603050405020304" pitchFamily="18" charset="0"/>
              </a:rPr>
              <a:t>Rukovodilac</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građenja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odgovorni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inženjer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građenja</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Rukovodilac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bude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elektro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mašinske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struke</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Izvođenje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dijela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svojstvu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vrši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odgovarajuće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struke</a:t>
            </a:r>
            <a:r>
              <a:rPr lang="en-US" sz="1400" dirty="0">
                <a:latin typeface="Times New Roman" panose="02020603050405020304" pitchFamily="18" charset="0"/>
                <a:cs typeface="Times New Roman" panose="02020603050405020304" pitchFamily="18" charset="0"/>
              </a:rPr>
              <a:t>.</a:t>
            </a:r>
            <a:endParaRPr lang="sr-Latn-ME" sz="1400" dirty="0">
              <a:latin typeface="Times New Roman" panose="02020603050405020304" pitchFamily="18" charset="0"/>
              <a:cs typeface="Times New Roman" panose="02020603050405020304" pitchFamily="18" charset="0"/>
            </a:endParaRPr>
          </a:p>
          <a:p>
            <a:pPr marL="0" indent="0">
              <a:buNone/>
            </a:pPr>
            <a:r>
              <a:rPr lang="en-US" sz="1400" dirty="0" err="1"/>
              <a:t>Rukovodilac</a:t>
            </a:r>
            <a:r>
              <a:rPr lang="en-US" sz="1400" dirty="0"/>
              <a:t> </a:t>
            </a:r>
            <a:r>
              <a:rPr lang="en-US" sz="1400" dirty="0" err="1"/>
              <a:t>građenja</a:t>
            </a:r>
            <a:r>
              <a:rPr lang="en-US" sz="1400" dirty="0"/>
              <a:t>, </a:t>
            </a:r>
            <a:r>
              <a:rPr lang="en-US" sz="1400" dirty="0" err="1"/>
              <a:t>koji</a:t>
            </a:r>
            <a:r>
              <a:rPr lang="en-US" sz="1400" dirty="0"/>
              <a:t> </a:t>
            </a:r>
            <a:r>
              <a:rPr lang="en-US" sz="1400" dirty="0" err="1"/>
              <a:t>rukovodi</a:t>
            </a:r>
            <a:r>
              <a:rPr lang="en-US" sz="1400" dirty="0"/>
              <a:t> </a:t>
            </a:r>
            <a:r>
              <a:rPr lang="en-US" sz="1400" dirty="0" err="1"/>
              <a:t>izvođenjem</a:t>
            </a:r>
            <a:r>
              <a:rPr lang="en-US" sz="1400" dirty="0"/>
              <a:t> </a:t>
            </a:r>
            <a:r>
              <a:rPr lang="en-US" sz="1400" dirty="0" err="1"/>
              <a:t>radova</a:t>
            </a:r>
            <a:r>
              <a:rPr lang="en-US" sz="1400" dirty="0"/>
              <a:t>, </a:t>
            </a:r>
            <a:r>
              <a:rPr lang="en-US" sz="1400" dirty="0" err="1"/>
              <a:t>odgovoran</a:t>
            </a:r>
            <a:r>
              <a:rPr lang="en-US" sz="1400" dirty="0"/>
              <a:t> je za </a:t>
            </a:r>
            <a:r>
              <a:rPr lang="en-US" sz="1400" dirty="0" err="1"/>
              <a:t>izvođenje</a:t>
            </a:r>
            <a:r>
              <a:rPr lang="en-US" sz="1400" dirty="0"/>
              <a:t> </a:t>
            </a:r>
            <a:r>
              <a:rPr lang="en-US" sz="1400" dirty="0" err="1"/>
              <a:t>radova</a:t>
            </a:r>
            <a:r>
              <a:rPr lang="en-US" sz="1400" dirty="0"/>
              <a:t> u </a:t>
            </a:r>
            <a:r>
              <a:rPr lang="en-US" sz="1400" dirty="0" err="1"/>
              <a:t>skladu</a:t>
            </a:r>
            <a:r>
              <a:rPr lang="en-US" sz="1400" dirty="0"/>
              <a:t> </a:t>
            </a:r>
            <a:r>
              <a:rPr lang="en-US" sz="1400" dirty="0" err="1"/>
              <a:t>sa</a:t>
            </a:r>
            <a:r>
              <a:rPr lang="en-US" sz="1400" dirty="0"/>
              <a:t> </a:t>
            </a:r>
            <a:r>
              <a:rPr lang="en-US" sz="1400" dirty="0" err="1"/>
              <a:t>revidovanim</a:t>
            </a:r>
            <a:r>
              <a:rPr lang="en-US" sz="1400" dirty="0"/>
              <a:t> </a:t>
            </a:r>
            <a:r>
              <a:rPr lang="en-US" sz="1400" dirty="0" err="1"/>
              <a:t>glavnim</a:t>
            </a:r>
            <a:r>
              <a:rPr lang="en-US" sz="1400" dirty="0"/>
              <a:t> </a:t>
            </a:r>
            <a:r>
              <a:rPr lang="en-US" sz="1400" dirty="0" err="1"/>
              <a:t>projektom</a:t>
            </a:r>
            <a:r>
              <a:rPr lang="en-US" sz="1400" dirty="0"/>
              <a:t>, </a:t>
            </a:r>
            <a:r>
              <a:rPr lang="en-US" sz="1400" dirty="0" err="1"/>
              <a:t>kao</a:t>
            </a:r>
            <a:r>
              <a:rPr lang="en-US" sz="1400" dirty="0"/>
              <a:t> </a:t>
            </a:r>
            <a:r>
              <a:rPr lang="en-US" sz="1400" dirty="0" err="1"/>
              <a:t>i</a:t>
            </a:r>
            <a:r>
              <a:rPr lang="en-US" sz="1400" dirty="0"/>
              <a:t> </a:t>
            </a:r>
            <a:r>
              <a:rPr lang="en-US" sz="1400" dirty="0" err="1"/>
              <a:t>međusobnu</a:t>
            </a:r>
            <a:r>
              <a:rPr lang="en-US" sz="1400" dirty="0"/>
              <a:t> </a:t>
            </a:r>
            <a:r>
              <a:rPr lang="en-US" sz="1400" dirty="0" err="1"/>
              <a:t>usklađenost</a:t>
            </a:r>
            <a:r>
              <a:rPr lang="en-US" sz="1400" dirty="0"/>
              <a:t> </a:t>
            </a:r>
            <a:r>
              <a:rPr lang="en-US" sz="1400" dirty="0" err="1"/>
              <a:t>i</a:t>
            </a:r>
            <a:r>
              <a:rPr lang="en-US" sz="1400" dirty="0"/>
              <a:t> </a:t>
            </a:r>
            <a:r>
              <a:rPr lang="en-US" sz="1400" dirty="0" err="1"/>
              <a:t>koordinaciju</a:t>
            </a:r>
            <a:r>
              <a:rPr lang="en-US" sz="1400" dirty="0"/>
              <a:t> </a:t>
            </a:r>
            <a:r>
              <a:rPr lang="en-US" sz="1400" dirty="0" err="1"/>
              <a:t>radova</a:t>
            </a:r>
            <a:r>
              <a:rPr lang="en-US" sz="1400" dirty="0"/>
              <a:t> </a:t>
            </a:r>
            <a:r>
              <a:rPr lang="en-US" sz="1400" dirty="0" err="1"/>
              <a:t>koji</a:t>
            </a:r>
            <a:r>
              <a:rPr lang="en-US" sz="1400" dirty="0"/>
              <a:t> se </a:t>
            </a:r>
            <a:r>
              <a:rPr lang="en-US" sz="1400" dirty="0" err="1"/>
              <a:t>izvode</a:t>
            </a:r>
            <a:r>
              <a:rPr lang="en-US" sz="1400" dirty="0"/>
              <a:t> </a:t>
            </a:r>
            <a:r>
              <a:rPr lang="en-US" sz="1400" dirty="0" err="1"/>
              <a:t>na</a:t>
            </a:r>
            <a:r>
              <a:rPr lang="en-US" sz="1400" dirty="0"/>
              <a:t> </a:t>
            </a:r>
            <a:r>
              <a:rPr lang="en-US" sz="1400" dirty="0" err="1"/>
              <a:t>objektu</a:t>
            </a:r>
            <a:r>
              <a:rPr lang="en-US" sz="1400" dirty="0"/>
              <a:t>.</a:t>
            </a:r>
          </a:p>
          <a:p>
            <a:pPr marL="0" indent="0">
              <a:buNone/>
            </a:pP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4649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304800"/>
            <a:ext cx="8596668" cy="6159500"/>
          </a:xfrm>
        </p:spPr>
        <p:txBody>
          <a:bodyPr>
            <a:normAutofit lnSpcReduction="10000"/>
          </a:bodyPr>
          <a:lstStyle/>
          <a:p>
            <a:pPr marL="0" indent="0">
              <a:buNone/>
            </a:pPr>
            <a:r>
              <a:rPr lang="en-US" sz="1400" dirty="0" err="1">
                <a:latin typeface="Times New Roman" panose="02020603050405020304" pitchFamily="18" charset="0"/>
                <a:cs typeface="Times New Roman" panose="02020603050405020304" pitchFamily="18" charset="0"/>
              </a:rPr>
              <a:t>Odgovorni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pojedinih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odgovoran</a:t>
            </a:r>
            <a:r>
              <a:rPr lang="en-US" sz="1400" dirty="0">
                <a:latin typeface="Times New Roman" panose="02020603050405020304" pitchFamily="18" charset="0"/>
                <a:cs typeface="Times New Roman" panose="02020603050405020304" pitchFamily="18" charset="0"/>
              </a:rPr>
              <a:t> je za </a:t>
            </a:r>
            <a:r>
              <a:rPr lang="en-US" sz="1400" dirty="0" err="1">
                <a:latin typeface="Times New Roman" panose="02020603050405020304" pitchFamily="18" charset="0"/>
                <a:cs typeface="Times New Roman" panose="02020603050405020304" pitchFamily="18" charset="0"/>
              </a:rPr>
              <a:t>izvođenje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revidovanim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glavnim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projektom</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Rukovodilac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istovremeno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dijela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revidovanim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glavnim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projektom</a:t>
            </a:r>
            <a:r>
              <a:rPr lang="en-US" sz="1400" dirty="0">
                <a:latin typeface="Times New Roman" panose="02020603050405020304" pitchFamily="18" charset="0"/>
                <a:cs typeface="Times New Roman" panose="02020603050405020304" pitchFamily="18" charset="0"/>
              </a:rPr>
              <a:t>.</a:t>
            </a:r>
          </a:p>
          <a:p>
            <a:r>
              <a:rPr lang="en-US" sz="1400" b="1" dirty="0" err="1">
                <a:latin typeface="Times New Roman" panose="02020603050405020304" pitchFamily="18" charset="0"/>
                <a:cs typeface="Times New Roman" panose="02020603050405020304" pitchFamily="18" charset="0"/>
              </a:rPr>
              <a:t>Određivanje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rukovodioca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građenja</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Rukovodilac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određuje</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prema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to:</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sve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zgrade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trgove</a:t>
            </a:r>
            <a:r>
              <a:rPr lang="en-US" sz="1400" dirty="0">
                <a:latin typeface="Times New Roman" panose="02020603050405020304" pitchFamily="18" charset="0"/>
                <a:cs typeface="Times New Roman" panose="02020603050405020304" pitchFamily="18" charset="0"/>
              </a:rPr>
              <a:t>, promenade, </a:t>
            </a:r>
            <a:r>
              <a:rPr lang="en-US" sz="1400" dirty="0" err="1">
                <a:latin typeface="Times New Roman" panose="02020603050405020304" pitchFamily="18" charset="0"/>
                <a:cs typeface="Times New Roman" panose="02020603050405020304" pitchFamily="18" charset="0"/>
              </a:rPr>
              <a:t>šetališta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gradske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parkove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slične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konstruktivnog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smjera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inženjerske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mostove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nadzemne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podzemne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prolaze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vijadukte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tunele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podzemne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sve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zgrade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potporne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zidove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potporne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konstrukcije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kosina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žičare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betonske</a:t>
            </a:r>
            <a:r>
              <a:rPr lang="en-US" sz="1400" dirty="0">
                <a:latin typeface="Times New Roman" panose="02020603050405020304" pitchFamily="18" charset="0"/>
                <a:cs typeface="Times New Roman" panose="02020603050405020304" pitchFamily="18" charset="0"/>
              </a:rPr>
              <a:t> brane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akumulacije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luke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pristaništa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slične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hidrotehničkog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smjera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vodovodne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kanalizacione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mreže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zahvatanje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tretman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vode</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piće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potrebe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prikupljanje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prečišćavanje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otpadnih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betonske</a:t>
            </a:r>
            <a:r>
              <a:rPr lang="en-US" sz="1400" dirty="0">
                <a:latin typeface="Times New Roman" panose="02020603050405020304" pitchFamily="18" charset="0"/>
                <a:cs typeface="Times New Roman" panose="02020603050405020304" pitchFamily="18" charset="0"/>
              </a:rPr>
              <a:t> brane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akumulacije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slične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saobraćajnog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smjera</a:t>
            </a:r>
            <a:r>
              <a:rPr lang="en-US" sz="1400" dirty="0">
                <a:latin typeface="Times New Roman" panose="02020603050405020304" pitchFamily="18" charset="0"/>
                <a:cs typeface="Times New Roman" panose="02020603050405020304" pitchFamily="18" charset="0"/>
              </a:rPr>
              <a:t>: za auto-</a:t>
            </a:r>
            <a:r>
              <a:rPr lang="en-US" sz="1400" dirty="0" err="1">
                <a:latin typeface="Times New Roman" panose="02020603050405020304" pitchFamily="18" charset="0"/>
                <a:cs typeface="Times New Roman" panose="02020603050405020304" pitchFamily="18" charset="0"/>
              </a:rPr>
              <a:t>puteve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brze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saobraćajnice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puteve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ulice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željezničke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tramvajske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luke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aerodromske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piste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pristaništa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plovne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kanale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trgove</a:t>
            </a:r>
            <a:r>
              <a:rPr lang="en-US" sz="1400" dirty="0">
                <a:latin typeface="Times New Roman" panose="02020603050405020304" pitchFamily="18" charset="0"/>
                <a:cs typeface="Times New Roman" panose="02020603050405020304" pitchFamily="18" charset="0"/>
              </a:rPr>
              <a:t>, promenade, </a:t>
            </a:r>
            <a:r>
              <a:rPr lang="en-US" sz="1400" dirty="0" err="1">
                <a:latin typeface="Times New Roman" panose="02020603050405020304" pitchFamily="18" charset="0"/>
                <a:cs typeface="Times New Roman" panose="02020603050405020304" pitchFamily="18" charset="0"/>
              </a:rPr>
              <a:t>šetališta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gradske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parkove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slične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a:t>
            </a:r>
            <a:endParaRPr lang="sr-Latn-ME" sz="14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geotehničkog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smjera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geotehničke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konstrukcije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nasute</a:t>
            </a:r>
            <a:r>
              <a:rPr lang="en-US" sz="1400" dirty="0">
                <a:latin typeface="Times New Roman" panose="02020603050405020304" pitchFamily="18" charset="0"/>
                <a:cs typeface="Times New Roman" panose="02020603050405020304" pitchFamily="18" charset="0"/>
              </a:rPr>
              <a:t> brane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akumulacije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deponije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nasipe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tunele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podzemne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podzemne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prolaze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luke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pristaništa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potporne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zidove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potporne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konstrukcije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kosina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sanacije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klizišta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slične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konstrukcije</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elektro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smjera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energetike</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dalekovode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elektrane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trafostanice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razvodna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postrojenja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kablovske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podzemne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instalacije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slične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a:t>
            </a:r>
            <a:endParaRPr lang="sr-Latn-ME" sz="14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elektro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smjera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telekomunikacije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računari</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elektronika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bazne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telekomunikacione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stanice</a:t>
            </a:r>
            <a:r>
              <a:rPr lang="en-US" sz="1400" dirty="0">
                <a:latin typeface="Times New Roman" panose="02020603050405020304" pitchFamily="18" charset="0"/>
                <a:cs typeface="Times New Roman" panose="02020603050405020304" pitchFamily="18" charset="0"/>
              </a:rPr>
              <a:t>, data </a:t>
            </a:r>
            <a:r>
              <a:rPr lang="en-US" sz="1400" dirty="0" err="1">
                <a:latin typeface="Times New Roman" panose="02020603050405020304" pitchFamily="18" charset="0"/>
                <a:cs typeface="Times New Roman" panose="02020603050405020304" pitchFamily="18" charset="0"/>
              </a:rPr>
              <a:t>centre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kablovsku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infrastrukturu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slične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a:t>
            </a:r>
          </a:p>
          <a:p>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8939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304800"/>
            <a:ext cx="8596668" cy="6159500"/>
          </a:xfrm>
        </p:spPr>
        <p:txBody>
          <a:bodyPr>
            <a:normAutofit/>
          </a:bodyPr>
          <a:lstStyle/>
          <a:p>
            <a:pPr marL="0" indent="0">
              <a:buNone/>
            </a:pP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mašinski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naftovode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gasovode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toplovode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parovode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žičare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termoelektrane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postrojenja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skladištenje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pretakanje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tečnog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prirodnog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gasa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nafte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tečnih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atmosferskih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gasova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tečnog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ugljendioksida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stabilne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posude</a:t>
            </a:r>
            <a:r>
              <a:rPr lang="en-US" sz="1400" dirty="0">
                <a:latin typeface="Times New Roman" panose="02020603050405020304" pitchFamily="18" charset="0"/>
                <a:cs typeface="Times New Roman" panose="02020603050405020304" pitchFamily="18" charset="0"/>
              </a:rPr>
              <a:t> pod </a:t>
            </a:r>
            <a:r>
              <a:rPr lang="en-US" sz="1400" dirty="0" err="1">
                <a:latin typeface="Times New Roman" panose="02020603050405020304" pitchFamily="18" charset="0"/>
                <a:cs typeface="Times New Roman" panose="02020603050405020304" pitchFamily="18" charset="0"/>
              </a:rPr>
              <a:t>pritiskom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cjevovode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slične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građevinsko-urbanističkog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smjera</a:t>
            </a:r>
            <a:r>
              <a:rPr lang="en-US" sz="1400" dirty="0">
                <a:latin typeface="Times New Roman" panose="02020603050405020304" pitchFamily="18" charset="0"/>
                <a:cs typeface="Times New Roman" panose="02020603050405020304" pitchFamily="18" charset="0"/>
              </a:rPr>
              <a:t>: za auto-</a:t>
            </a:r>
            <a:r>
              <a:rPr lang="en-US" sz="1400" dirty="0" err="1">
                <a:latin typeface="Times New Roman" panose="02020603050405020304" pitchFamily="18" charset="0"/>
                <a:cs typeface="Times New Roman" panose="02020603050405020304" pitchFamily="18" charset="0"/>
              </a:rPr>
              <a:t>puteve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brze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saobraćajnice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puteve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ulice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vodovodne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kanalizacione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mreže</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smjera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menadžment</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sve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zgrade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saobraćaja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hidrotehnike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geotehnike</a:t>
            </a:r>
            <a:r>
              <a:rPr lang="en-US" sz="1400" dirty="0">
                <a:latin typeface="Times New Roman" panose="02020603050405020304" pitchFamily="18" charset="0"/>
                <a:cs typeface="Times New Roman" panose="02020603050405020304" pitchFamily="18" charset="0"/>
              </a:rPr>
              <a:t>.</a:t>
            </a:r>
          </a:p>
          <a:p>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1719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F36E-0204-4155-93BA-431AB7EE4351}"/>
              </a:ext>
            </a:extLst>
          </p:cNvPr>
          <p:cNvSpPr>
            <a:spLocks noGrp="1"/>
          </p:cNvSpPr>
          <p:nvPr>
            <p:ph type="title"/>
          </p:nvPr>
        </p:nvSpPr>
        <p:spPr>
          <a:xfrm>
            <a:off x="677334" y="336884"/>
            <a:ext cx="8596668" cy="1320800"/>
          </a:xfrm>
        </p:spPr>
        <p:txBody>
          <a:bodyPr>
            <a:normAutofit/>
          </a:bodyPr>
          <a:lstStyle/>
          <a:p>
            <a:r>
              <a:rPr lang="sr-Latn-ME" sz="2800" b="1" dirty="0">
                <a:latin typeface="Times New Roman" panose="02020603050405020304" pitchFamily="18" charset="0"/>
                <a:cs typeface="Times New Roman" panose="02020603050405020304" pitchFamily="18" charset="0"/>
              </a:rPr>
              <a:t>4</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Upravljanje</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projektom</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1163053"/>
            <a:ext cx="8596668" cy="5358063"/>
          </a:xfrm>
        </p:spPr>
        <p:txBody>
          <a:bodyPr>
            <a:noAutofit/>
          </a:bodyPr>
          <a:lstStyle/>
          <a:p>
            <a:r>
              <a:rPr lang="en-US" sz="1400" b="1" dirty="0" err="1">
                <a:latin typeface="Times New Roman" panose="02020603050405020304" pitchFamily="18" charset="0"/>
                <a:cs typeface="Times New Roman" panose="02020603050405020304" pitchFamily="18" charset="0"/>
              </a:rPr>
              <a:t>Djelatnost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upravljanja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projektom</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upravljanja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obuhvata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finansijsko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pravno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savjetovanje</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vezi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upotrebom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uklanjanjem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analizu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programa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uključujući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prikupljanje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podataka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razvoj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programa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praćenje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sprovođenja</a:t>
            </a:r>
            <a:r>
              <a:rPr lang="en-US" sz="1400" dirty="0">
                <a:latin typeface="Times New Roman" panose="02020603050405020304" pitchFamily="18" charset="0"/>
                <a:cs typeface="Times New Roman" panose="02020603050405020304" pitchFamily="18" charset="0"/>
              </a:rPr>
              <a:t> tog </a:t>
            </a:r>
            <a:r>
              <a:rPr lang="en-US" sz="1400" dirty="0" err="1">
                <a:latin typeface="Times New Roman" panose="02020603050405020304" pitchFamily="18" charset="0"/>
                <a:cs typeface="Times New Roman" panose="02020603050405020304" pitchFamily="18" charset="0"/>
              </a:rPr>
              <a:t>programa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savjetovanje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odabir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revidenta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izvođača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koordinaciju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revidenta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izvođača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kontrolu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njihovim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radom</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svrhu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zaštite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interesa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investitora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pribavljanje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uslova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analiza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studija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elaborata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potrebnih</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izradu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pribavljanje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svih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zaključivanje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svih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pravnih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potrebnih</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građenje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radnji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investitor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dužan</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tokom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 </a:t>
            </a:r>
            <a:r>
              <a:rPr lang="en-US" sz="1400" dirty="0" err="1">
                <a:latin typeface="Times New Roman" panose="02020603050405020304" pitchFamily="18" charset="0"/>
                <a:cs typeface="Times New Roman" panose="02020603050405020304" pitchFamily="18" charset="0"/>
              </a:rPr>
              <a:t>razvoj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sistema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kontrole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praćenje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kontrola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realizacije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uključujući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prikaz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planiranog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vremenskog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izvršenja</a:t>
            </a:r>
            <a:r>
              <a:rPr lang="en-US" sz="1400" dirty="0">
                <a:latin typeface="Times New Roman" panose="02020603050405020304" pitchFamily="18" charset="0"/>
                <a:cs typeface="Times New Roman" panose="02020603050405020304" pitchFamily="18" charset="0"/>
              </a:rPr>
              <a:t> s </a:t>
            </a:r>
            <a:r>
              <a:rPr lang="en-US" sz="1400" dirty="0" err="1">
                <a:latin typeface="Times New Roman" panose="02020603050405020304" pitchFamily="18" charset="0"/>
                <a:cs typeface="Times New Roman" panose="02020603050405020304" pitchFamily="18" charset="0"/>
              </a:rPr>
              <a:t>angažovanim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resursima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praćenje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napredovanja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realizacije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dinamičku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analizu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rizika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toku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trajanja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izvještaj</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kontroli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kvaliteta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ostvarenja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investicija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predloge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rješenja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tekućih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nepredviđenih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problema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vremenskom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tehnološkom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troškovnom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aspektu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realizacije</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Odluku</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potrebi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upravljanja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donosi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investitor</a:t>
            </a:r>
            <a:r>
              <a:rPr lang="en-US" sz="1400" dirty="0">
                <a:latin typeface="Times New Roman" panose="02020603050405020304" pitchFamily="18" charset="0"/>
                <a:cs typeface="Times New Roman" panose="02020603050405020304" pitchFamily="18" charset="0"/>
              </a:rPr>
              <a:t>.</a:t>
            </a:r>
          </a:p>
          <a:p>
            <a:pPr marL="0" indent="0">
              <a:buNone/>
            </a:pP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0909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192505"/>
            <a:ext cx="8596668" cy="6271795"/>
          </a:xfrm>
        </p:spPr>
        <p:txBody>
          <a:bodyPr>
            <a:noAutofit/>
          </a:bodyPr>
          <a:lstStyle/>
          <a:p>
            <a:r>
              <a:rPr lang="en-US" sz="1400" b="1" dirty="0" err="1">
                <a:latin typeface="Times New Roman" panose="02020603050405020304" pitchFamily="18" charset="0"/>
                <a:cs typeface="Times New Roman" panose="02020603050405020304" pitchFamily="18" charset="0"/>
              </a:rPr>
              <a:t>Uslovi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upravljanja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projektom</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upravljanja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privredno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društvo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pravno</a:t>
            </a:r>
            <a:r>
              <a:rPr lang="en-US" sz="1400" dirty="0">
                <a:latin typeface="Times New Roman" panose="02020603050405020304" pitchFamily="18" charset="0"/>
                <a:cs typeface="Times New Roman" panose="02020603050405020304" pitchFamily="18" charset="0"/>
              </a:rPr>
              <a:t> lice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preduzetnik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jednog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zaposlenog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vođu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upravljanja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projektom</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5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vrši</a:t>
            </a:r>
            <a:r>
              <a:rPr lang="en-US" sz="1400" dirty="0">
                <a:latin typeface="Times New Roman" panose="02020603050405020304" pitchFamily="18" charset="0"/>
                <a:cs typeface="Times New Roman" panose="02020603050405020304" pitchFamily="18" charset="0"/>
              </a:rPr>
              <a:t> organ </a:t>
            </a:r>
            <a:r>
              <a:rPr lang="en-US" sz="1400" dirty="0" err="1">
                <a:latin typeface="Times New Roman" panose="02020603050405020304" pitchFamily="18" charset="0"/>
                <a:cs typeface="Times New Roman" panose="02020603050405020304" pitchFamily="18" charset="0"/>
              </a:rPr>
              <a:t>uprave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organ </a:t>
            </a:r>
            <a:r>
              <a:rPr lang="en-US" sz="1400" dirty="0" err="1">
                <a:latin typeface="Times New Roman" panose="02020603050405020304" pitchFamily="18" charset="0"/>
                <a:cs typeface="Times New Roman" panose="02020603050405020304" pitchFamily="18" charset="0"/>
              </a:rPr>
              <a:t>lokalne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uprave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privredno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društvo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čiji</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osnivač</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Vlada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jedinica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lokalne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samouprave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investitor</a:t>
            </a:r>
            <a:r>
              <a:rPr lang="en-US" sz="1400" dirty="0">
                <a:latin typeface="Times New Roman" panose="02020603050405020304" pitchFamily="18" charset="0"/>
                <a:cs typeface="Times New Roman" panose="02020603050405020304" pitchFamily="18" charset="0"/>
              </a:rPr>
              <a:t> tog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koga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ovlasti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investitor</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Organ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privredno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društvo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t>
            </a:r>
            <a:r>
              <a:rPr lang="en-US" sz="1400" dirty="0">
                <a:latin typeface="Times New Roman" panose="02020603050405020304" pitchFamily="18" charset="0"/>
                <a:cs typeface="Times New Roman" panose="02020603050405020304" pitchFamily="18" charset="0"/>
              </a:rPr>
              <a:t> 1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2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dužno</a:t>
            </a:r>
            <a:r>
              <a:rPr lang="en-US" sz="1400" dirty="0">
                <a:latin typeface="Times New Roman" panose="02020603050405020304" pitchFamily="18" charset="0"/>
                <a:cs typeface="Times New Roman" panose="02020603050405020304" pitchFamily="18" charset="0"/>
              </a:rPr>
              <a:t> je da </a:t>
            </a:r>
            <a:r>
              <a:rPr lang="en-US" sz="1400" dirty="0" err="1">
                <a:latin typeface="Times New Roman" panose="02020603050405020304" pitchFamily="18" charset="0"/>
                <a:cs typeface="Times New Roman" panose="02020603050405020304" pitchFamily="18" charset="0"/>
              </a:rPr>
              <a:t>prije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početka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odredi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vođu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Organ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privredno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društvo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t>
            </a:r>
            <a:r>
              <a:rPr lang="en-US" sz="1400" dirty="0">
                <a:latin typeface="Times New Roman" panose="02020603050405020304" pitchFamily="18" charset="0"/>
                <a:cs typeface="Times New Roman" panose="02020603050405020304" pitchFamily="18" charset="0"/>
              </a:rPr>
              <a:t> 1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2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pojedinih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poslova</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obezbijedi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osnovu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zaključenog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ugovora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privrednim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društvom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zaposlenog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vođu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Organ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privredno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društvo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t>
            </a:r>
            <a:r>
              <a:rPr lang="en-US" sz="1400" dirty="0">
                <a:latin typeface="Times New Roman" panose="02020603050405020304" pitchFamily="18" charset="0"/>
                <a:cs typeface="Times New Roman" panose="02020603050405020304" pitchFamily="18" charset="0"/>
              </a:rPr>
              <a:t> 1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2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dužno</a:t>
            </a:r>
            <a:r>
              <a:rPr lang="en-US" sz="1400" dirty="0">
                <a:latin typeface="Times New Roman" panose="02020603050405020304" pitchFamily="18" charset="0"/>
                <a:cs typeface="Times New Roman" panose="02020603050405020304" pitchFamily="18" charset="0"/>
              </a:rPr>
              <a:t> je da </a:t>
            </a:r>
            <a:r>
              <a:rPr lang="en-US" sz="1400" dirty="0" err="1">
                <a:latin typeface="Times New Roman" panose="02020603050405020304" pitchFamily="18" charset="0"/>
                <a:cs typeface="Times New Roman" panose="02020603050405020304" pitchFamily="18" charset="0"/>
              </a:rPr>
              <a:t>upravljanje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ovim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a:t>
            </a:r>
          </a:p>
          <a:p>
            <a:r>
              <a:rPr lang="en-US" sz="1400" b="1" dirty="0" err="1">
                <a:latin typeface="Times New Roman" panose="02020603050405020304" pitchFamily="18" charset="0"/>
                <a:cs typeface="Times New Roman" panose="02020603050405020304" pitchFamily="18" charset="0"/>
              </a:rPr>
              <a:t>Vođa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projekta</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Vođa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odgovarajuće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crnogorski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državljanin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sedam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godina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iskustva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Izuzetno</a:t>
            </a:r>
            <a:r>
              <a:rPr lang="en-US" sz="1400" dirty="0">
                <a:latin typeface="Times New Roman" panose="02020603050405020304" pitchFamily="18" charset="0"/>
                <a:cs typeface="Times New Roman" panose="02020603050405020304" pitchFamily="18" charset="0"/>
              </a:rPr>
              <a:t> od </a:t>
            </a:r>
            <a:r>
              <a:rPr lang="en-US" sz="1400" dirty="0" err="1">
                <a:latin typeface="Times New Roman" panose="02020603050405020304" pitchFamily="18" charset="0"/>
                <a:cs typeface="Times New Roman" panose="02020603050405020304" pitchFamily="18" charset="0"/>
              </a:rPr>
              <a:t>stava</a:t>
            </a:r>
            <a:r>
              <a:rPr lang="en-US" sz="1400" dirty="0">
                <a:latin typeface="Times New Roman" panose="02020603050405020304" pitchFamily="18" charset="0"/>
                <a:cs typeface="Times New Roman" panose="02020603050405020304" pitchFamily="18" charset="0"/>
              </a:rPr>
              <a:t> 1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vođa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smjera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menadžment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crnogorski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državljanin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pet </a:t>
            </a:r>
            <a:r>
              <a:rPr lang="en-US" sz="1400" dirty="0" err="1">
                <a:latin typeface="Times New Roman" panose="02020603050405020304" pitchFamily="18" charset="0"/>
                <a:cs typeface="Times New Roman" panose="02020603050405020304" pitchFamily="18" charset="0"/>
              </a:rPr>
              <a:t>godina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iskustva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upravljanja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projektima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Vođa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bude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fizičko</a:t>
            </a:r>
            <a:r>
              <a:rPr lang="en-US" sz="1400" dirty="0">
                <a:latin typeface="Times New Roman" panose="02020603050405020304" pitchFamily="18" charset="0"/>
                <a:cs typeface="Times New Roman" panose="02020603050405020304" pitchFamily="18" charset="0"/>
              </a:rPr>
              <a:t> lice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crnogorski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državljanin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ako</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državljanin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ugovornice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ako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priznatu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kvalifikaciju</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kojim</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uređuje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priznavanje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profesionalnih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kvalifikacija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obavljanje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regulisanih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profesija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ovim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89101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F36E-0204-4155-93BA-431AB7EE4351}"/>
              </a:ext>
            </a:extLst>
          </p:cNvPr>
          <p:cNvSpPr>
            <a:spLocks noGrp="1"/>
          </p:cNvSpPr>
          <p:nvPr>
            <p:ph type="title"/>
          </p:nvPr>
        </p:nvSpPr>
        <p:spPr>
          <a:xfrm>
            <a:off x="677334" y="417095"/>
            <a:ext cx="8596668" cy="1320800"/>
          </a:xfrm>
        </p:spPr>
        <p:txBody>
          <a:bodyPr>
            <a:normAutofit/>
          </a:bodyPr>
          <a:lstStyle/>
          <a:p>
            <a:r>
              <a:rPr lang="sr-Latn-ME" sz="2800" b="1" dirty="0">
                <a:latin typeface="Times New Roman" panose="02020603050405020304" pitchFamily="18" charset="0"/>
                <a:cs typeface="Times New Roman" panose="02020603050405020304" pitchFamily="18" charset="0"/>
              </a:rPr>
              <a:t>5</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Ispitivanja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prethodna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istraživanja</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1082842"/>
            <a:ext cx="8596668" cy="5358063"/>
          </a:xfrm>
        </p:spPr>
        <p:txBody>
          <a:bodyPr>
            <a:noAutofit/>
          </a:bodyPr>
          <a:lstStyle/>
          <a:p>
            <a:r>
              <a:rPr lang="en-US" sz="1400" b="1" dirty="0" err="1">
                <a:latin typeface="Times New Roman" panose="02020603050405020304" pitchFamily="18" charset="0"/>
                <a:cs typeface="Times New Roman" panose="02020603050405020304" pitchFamily="18" charset="0"/>
              </a:rPr>
              <a:t>Djelatnost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ispitivanja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prethodnih</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istraživanja</a:t>
            </a:r>
            <a:endParaRPr lang="sr-Latn-ME" sz="1400" b="1" dirty="0">
              <a:latin typeface="Times New Roman" panose="02020603050405020304" pitchFamily="18" charset="0"/>
              <a:cs typeface="Times New Roman" panose="02020603050405020304" pitchFamily="18" charset="0"/>
            </a:endParaRPr>
          </a:p>
          <a:p>
            <a:pPr marL="0" indent="0">
              <a:buNone/>
            </a:pPr>
            <a:r>
              <a:rPr lang="sr-Latn-ME" sz="1400" dirty="0">
                <a:latin typeface="Times New Roman" panose="02020603050405020304" pitchFamily="18" charset="0"/>
                <a:cs typeface="Times New Roman" panose="02020603050405020304" pitchFamily="18" charset="0"/>
              </a:rPr>
              <a:t>Djelatnost ispitivanja obuhvata:</a:t>
            </a:r>
          </a:p>
          <a:p>
            <a:pPr marL="0" indent="0">
              <a:buNone/>
            </a:pPr>
            <a:r>
              <a:rPr lang="sr-Latn-ME" sz="1400" dirty="0">
                <a:latin typeface="Times New Roman" panose="02020603050405020304" pitchFamily="18" charset="0"/>
                <a:cs typeface="Times New Roman" panose="02020603050405020304" pitchFamily="18" charset="0"/>
              </a:rPr>
              <a:t>   - ispitivanja materijala, određenih djelova ili cijelog objekta u svrhu provjere, odnosno dokazivanja ispunjavanja osnovnih zahtjeva za objekte i/ili drugih zahtjeva, odnosno uslova predviđenih glavnim projektom ili izvještajem o reviziji;</a:t>
            </a:r>
          </a:p>
          <a:p>
            <a:pPr marL="0" indent="0">
              <a:buNone/>
            </a:pPr>
            <a:r>
              <a:rPr lang="sr-Latn-ME" sz="1400" dirty="0">
                <a:latin typeface="Times New Roman" panose="02020603050405020304" pitchFamily="18" charset="0"/>
                <a:cs typeface="Times New Roman" panose="02020603050405020304" pitchFamily="18" charset="0"/>
              </a:rPr>
              <a:t>   - kontrolna ispitivanja materijala koja se sprovode na osnovu posebnih propisa, projektne dokumentacije ili sumnje.</a:t>
            </a:r>
          </a:p>
          <a:p>
            <a:pPr marL="0" indent="0">
              <a:buNone/>
            </a:pPr>
            <a:r>
              <a:rPr lang="sr-Latn-ME" sz="1400" dirty="0">
                <a:latin typeface="Times New Roman" panose="02020603050405020304" pitchFamily="18" charset="0"/>
                <a:cs typeface="Times New Roman" panose="02020603050405020304" pitchFamily="18" charset="0"/>
              </a:rPr>
              <a:t>Ispitivanja mogu biti sprovedena tokom građenja novog objekta, rekonstrukcije postojećeg objekta i dogradnje ili nadogradnje objekta ili održavanja postojećeg objekta.</a:t>
            </a:r>
          </a:p>
          <a:p>
            <a:pPr marL="0" indent="0">
              <a:buNone/>
            </a:pPr>
            <a:r>
              <a:rPr lang="sr-Latn-ME" sz="1400" dirty="0">
                <a:latin typeface="Times New Roman" panose="02020603050405020304" pitchFamily="18" charset="0"/>
                <a:cs typeface="Times New Roman" panose="02020603050405020304" pitchFamily="18" charset="0"/>
              </a:rPr>
              <a:t>Pored poslova iz stava 1 ovog člana prethodna istraživanja obuhvataju:</a:t>
            </a:r>
          </a:p>
          <a:p>
            <a:pPr marL="0" indent="0">
              <a:buNone/>
            </a:pPr>
            <a:r>
              <a:rPr lang="sr-Latn-ME" sz="1400" dirty="0">
                <a:latin typeface="Times New Roman" panose="02020603050405020304" pitchFamily="18" charset="0"/>
                <a:cs typeface="Times New Roman" panose="02020603050405020304" pitchFamily="18" charset="0"/>
              </a:rPr>
              <a:t>   - utvrđivanje uslova za izgradnju, koji se odnose na temeljno tlo, tretman postojećeg zelenila geološke, hidrološke, geotehničke, hidrotehničke, seizmičke, saobraćajne, i druge propisane uslove za izgradnju;</a:t>
            </a:r>
          </a:p>
          <a:p>
            <a:pPr marL="0" indent="0">
              <a:buNone/>
            </a:pPr>
            <a:r>
              <a:rPr lang="sr-Latn-ME" sz="1400" dirty="0">
                <a:latin typeface="Times New Roman" panose="02020603050405020304" pitchFamily="18" charset="0"/>
                <a:cs typeface="Times New Roman" panose="02020603050405020304" pitchFamily="18" charset="0"/>
              </a:rPr>
              <a:t>   - utvrđivanje stanja materijala, objekta, uređaja i instalacija u odnosu na ispunjavanje osnovnih zahtjeva za objekat.</a:t>
            </a:r>
          </a:p>
          <a:p>
            <a:pPr marL="0" indent="0">
              <a:buNone/>
            </a:pPr>
            <a:r>
              <a:rPr lang="sr-Latn-ME" sz="1400" dirty="0">
                <a:latin typeface="Times New Roman" panose="02020603050405020304" pitchFamily="18" charset="0"/>
                <a:cs typeface="Times New Roman" panose="02020603050405020304" pitchFamily="18" charset="0"/>
              </a:rPr>
              <a:t>Prethodna istraživanja sprovode se tokom građenja novog objekta, rekonstrukcije postojećeg objekta i dogradnje ili nadogradnje objekta ili održavanja postojećeg objekta.</a:t>
            </a:r>
          </a:p>
          <a:p>
            <a:pPr marL="0" indent="0">
              <a:buNone/>
            </a:pPr>
            <a:r>
              <a:rPr lang="sr-Latn-ME" sz="1400" dirty="0">
                <a:latin typeface="Times New Roman" panose="02020603050405020304" pitchFamily="18" charset="0"/>
                <a:cs typeface="Times New Roman" panose="02020603050405020304" pitchFamily="18" charset="0"/>
              </a:rPr>
              <a:t>Prethodna istraživanja uključuju ispitivanja i druge kontrolne postupke, ocjenu rezultata ispitivanja i drugih kontrolnih postupaka, utvrđivanje uslova za izgradnju, odnosno utvrđivanje postojećeg stanja objekta, utvrđivanje ispunjavanja zahtjeva posebnih propisa i/ili projekta.</a:t>
            </a:r>
          </a:p>
          <a:p>
            <a:pPr marL="0" indent="0">
              <a:buNone/>
            </a:pP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2992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320843"/>
            <a:ext cx="8596668" cy="6336632"/>
          </a:xfrm>
        </p:spPr>
        <p:txBody>
          <a:bodyPr>
            <a:noAutofit/>
          </a:bodyPr>
          <a:lstStyle/>
          <a:p>
            <a:r>
              <a:rPr lang="en-US" sz="1400" b="1" dirty="0" err="1">
                <a:latin typeface="Times New Roman" panose="02020603050405020304" pitchFamily="18" charset="0"/>
                <a:cs typeface="Times New Roman" panose="02020603050405020304" pitchFamily="18" charset="0"/>
              </a:rPr>
              <a:t>Uslovi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ispitivanja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prethodnih</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istraživanja</a:t>
            </a:r>
            <a:endParaRPr lang="sr-Latn-ME" sz="1400" b="1" dirty="0">
              <a:latin typeface="Times New Roman" panose="02020603050405020304" pitchFamily="18" charset="0"/>
              <a:cs typeface="Times New Roman" panose="02020603050405020304" pitchFamily="18" charset="0"/>
            </a:endParaRPr>
          </a:p>
          <a:p>
            <a:pPr marL="0" indent="0">
              <a:buNone/>
            </a:pPr>
            <a:r>
              <a:rPr lang="sr-Latn-ME" sz="1400" dirty="0">
                <a:latin typeface="Times New Roman" panose="02020603050405020304" pitchFamily="18" charset="0"/>
                <a:cs typeface="Times New Roman" panose="02020603050405020304" pitchFamily="18" charset="0"/>
              </a:rPr>
              <a:t>Djelatnost ispitivanja građevinskih proizvoda i ispitivanje objekta odnosno određenih djelova objekta, u toku građenja objekta ili održavanja, u svrhu provjere, odnosno dokazivanja ispunjenosti osnovnih zahtjeva za objekat i/ili drugih zahtjeva, odnosno uslova predviđenih revidovanim glavnim projektom, kao i kontrolna ispitivanja koja se sprovode na osnovu posebnih propisa, revidovanog glavnog projekta i/ili sumnje na kvalitet, može da obavlja privredno društvo, pravno lice odnosno preduzetnik koje ima sertifikat o akreditaciji prema standardu MEST EN ISO/IEC 17025 izdat od Akreditacionog tijela Crne Gore za ta ispitivanja, u skladu sa zakonom.</a:t>
            </a:r>
          </a:p>
          <a:p>
            <a:pPr marL="0" indent="0">
              <a:buNone/>
            </a:pPr>
            <a:r>
              <a:rPr lang="sr-Latn-ME" sz="1400" dirty="0">
                <a:latin typeface="Times New Roman" panose="02020603050405020304" pitchFamily="18" charset="0"/>
                <a:cs typeface="Times New Roman" panose="02020603050405020304" pitchFamily="18" charset="0"/>
              </a:rPr>
              <a:t>Ako u Crnoj Gori ne postoji privredno društvo, pravno lice odnosno preduzetnik koji je akreditovan za dio ispitivanja iz stava 1 ovog člana, djelatnost ispitivanja može da obavlja strano privredno društvo akreditovano za ta ispitivanja od strane nacionalnog akreditacionog tijela sa kojim privredno društvo iz Crne Gore ima zaključen sporazum o saradnji.</a:t>
            </a:r>
          </a:p>
          <a:p>
            <a:pPr marL="0" indent="0">
              <a:buNone/>
            </a:pPr>
            <a:r>
              <a:rPr lang="sr-Latn-ME" sz="1400" dirty="0">
                <a:latin typeface="Times New Roman" panose="02020603050405020304" pitchFamily="18" charset="0"/>
                <a:cs typeface="Times New Roman" panose="02020603050405020304" pitchFamily="18" charset="0"/>
              </a:rPr>
              <a:t>Prethodna istraživanja može da obavlja privredno društvo, pravno lice odnosno preduzetnik koji ima najmanje jedno zaposleno stručno lice za obavljanje prethodnih istraživanja.</a:t>
            </a:r>
          </a:p>
          <a:p>
            <a:pPr marL="0" indent="0">
              <a:buNone/>
            </a:pPr>
            <a:r>
              <a:rPr lang="sr-Latn-ME" sz="1400" dirty="0">
                <a:latin typeface="Times New Roman" panose="02020603050405020304" pitchFamily="18" charset="0"/>
                <a:cs typeface="Times New Roman" panose="02020603050405020304" pitchFamily="18" charset="0"/>
              </a:rPr>
              <a:t>Obavljanje pojedinih poslova prethodnih istraživanja i ispitivanja privredno društvo, pravno lice odnosno preduzetnik može da obezbijedi i na osnovu zaključenog ugovora sa drugim privrednim društvom koje je akreditovano za ispitivanja i koje ima zaposleno stručno lice za obavljanje poslova prethodnih istraživanja.</a:t>
            </a:r>
          </a:p>
          <a:p>
            <a:r>
              <a:rPr lang="en-US" sz="1400" b="1" dirty="0" err="1">
                <a:latin typeface="Times New Roman" panose="02020603050405020304" pitchFamily="18" charset="0"/>
                <a:cs typeface="Times New Roman" panose="02020603050405020304" pitchFamily="18" charset="0"/>
              </a:rPr>
              <a:t>Stručno</a:t>
            </a:r>
            <a:r>
              <a:rPr lang="en-US" sz="1400" b="1" dirty="0">
                <a:latin typeface="Times New Roman" panose="02020603050405020304" pitchFamily="18" charset="0"/>
                <a:cs typeface="Times New Roman" panose="02020603050405020304" pitchFamily="18" charset="0"/>
              </a:rPr>
              <a:t> lice</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Stručno</a:t>
            </a:r>
            <a:r>
              <a:rPr lang="en-US" sz="1400" dirty="0">
                <a:latin typeface="Times New Roman" panose="02020603050405020304" pitchFamily="18" charset="0"/>
                <a:cs typeface="Times New Roman" panose="02020603050405020304" pitchFamily="18" charset="0"/>
              </a:rPr>
              <a:t> lice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91 </a:t>
            </a:r>
            <a:r>
              <a:rPr lang="en-US" sz="1400" dirty="0" err="1">
                <a:latin typeface="Times New Roman" panose="02020603050405020304" pitchFamily="18" charset="0"/>
                <a:cs typeface="Times New Roman" panose="02020603050405020304" pitchFamily="18" charset="0"/>
              </a:rPr>
              <a:t>stav</a:t>
            </a:r>
            <a:r>
              <a:rPr lang="en-US" sz="1400" dirty="0">
                <a:latin typeface="Times New Roman" panose="02020603050405020304" pitchFamily="18" charset="0"/>
                <a:cs typeface="Times New Roman" panose="02020603050405020304" pitchFamily="18" charset="0"/>
              </a:rPr>
              <a:t> 3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odgovarajuće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struke</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Stručno</a:t>
            </a:r>
            <a:r>
              <a:rPr lang="en-US" sz="1400" dirty="0">
                <a:latin typeface="Times New Roman" panose="02020603050405020304" pitchFamily="18" charset="0"/>
                <a:cs typeface="Times New Roman" panose="02020603050405020304" pitchFamily="18" charset="0"/>
              </a:rPr>
              <a:t> lice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stava</a:t>
            </a:r>
            <a:r>
              <a:rPr lang="en-US" sz="1400" dirty="0">
                <a:latin typeface="Times New Roman" panose="02020603050405020304" pitchFamily="18" charset="0"/>
                <a:cs typeface="Times New Roman" panose="02020603050405020304" pitchFamily="18" charset="0"/>
              </a:rPr>
              <a:t> 1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bude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fizičko</a:t>
            </a:r>
            <a:r>
              <a:rPr lang="en-US" sz="1400" dirty="0">
                <a:latin typeface="Times New Roman" panose="02020603050405020304" pitchFamily="18" charset="0"/>
                <a:cs typeface="Times New Roman" panose="02020603050405020304" pitchFamily="18" charset="0"/>
              </a:rPr>
              <a:t> lice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sedam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godina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iskustva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ispitivanja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prethodnih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istraživanja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položen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ispit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upisan</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registar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komore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Crne</a:t>
            </a:r>
            <a:r>
              <a:rPr lang="en-US" sz="1400" dirty="0">
                <a:latin typeface="Times New Roman" panose="02020603050405020304" pitchFamily="18" charset="0"/>
                <a:cs typeface="Times New Roman" panose="02020603050405020304" pitchFamily="18" charset="0"/>
              </a:rPr>
              <a:t> Gore.</a:t>
            </a:r>
          </a:p>
          <a:p>
            <a:pPr marL="0" indent="0">
              <a:buNone/>
            </a:pP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080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F36E-0204-4155-93BA-431AB7EE4351}"/>
              </a:ext>
            </a:extLst>
          </p:cNvPr>
          <p:cNvSpPr>
            <a:spLocks noGrp="1"/>
          </p:cNvSpPr>
          <p:nvPr>
            <p:ph type="title"/>
          </p:nvPr>
        </p:nvSpPr>
        <p:spPr/>
        <p:txBody>
          <a:bodyPr>
            <a:normAutofit/>
          </a:bodyPr>
          <a:lstStyle/>
          <a:p>
            <a:r>
              <a:rPr lang="sr-Latn-ME" sz="2800" b="1" dirty="0">
                <a:latin typeface="Times New Roman" panose="02020603050405020304" pitchFamily="18" charset="0"/>
                <a:cs typeface="Times New Roman" panose="02020603050405020304" pitchFamily="18" charset="0"/>
              </a:rPr>
              <a:t>6</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Djelatnosti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stranih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lica</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1299411"/>
            <a:ext cx="8596668" cy="5358063"/>
          </a:xfrm>
        </p:spPr>
        <p:txBody>
          <a:bodyPr>
            <a:noAutofit/>
          </a:bodyPr>
          <a:lstStyle/>
          <a:p>
            <a:r>
              <a:rPr lang="en-US" sz="1400" b="1" dirty="0" err="1">
                <a:latin typeface="Times New Roman" panose="02020603050405020304" pitchFamily="18" charset="0"/>
                <a:cs typeface="Times New Roman" panose="02020603050405020304" pitchFamily="18" charset="0"/>
              </a:rPr>
              <a:t>Djelatnost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stranog</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lica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koje</a:t>
            </a:r>
            <a:r>
              <a:rPr lang="en-US" sz="1400" b="1" dirty="0">
                <a:latin typeface="Times New Roman" panose="02020603050405020304" pitchFamily="18" charset="0"/>
                <a:cs typeface="Times New Roman" panose="02020603050405020304" pitchFamily="18" charset="0"/>
              </a:rPr>
              <a:t> ne </a:t>
            </a:r>
            <a:r>
              <a:rPr lang="en-US" sz="1400" b="1" dirty="0" err="1">
                <a:latin typeface="Times New Roman" panose="02020603050405020304" pitchFamily="18" charset="0"/>
                <a:cs typeface="Times New Roman" panose="02020603050405020304" pitchFamily="18" charset="0"/>
              </a:rPr>
              <a:t>posjeduje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odobrenje</a:t>
            </a:r>
            <a:r>
              <a:rPr lang="en-US" sz="1400" b="1" dirty="0">
                <a:latin typeface="Times New Roman" panose="02020603050405020304" pitchFamily="18" charset="0"/>
                <a:cs typeface="Times New Roman" panose="02020603050405020304" pitchFamily="18" charset="0"/>
              </a:rPr>
              <a:t> za </a:t>
            </a:r>
            <a:r>
              <a:rPr lang="en-US" sz="1400" b="1" dirty="0" err="1">
                <a:latin typeface="Times New Roman" panose="02020603050405020304" pitchFamily="18" charset="0"/>
                <a:cs typeface="Times New Roman" panose="02020603050405020304" pitchFamily="18" charset="0"/>
              </a:rPr>
              <a:t>obavljanje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djelatnosti</a:t>
            </a:r>
            <a:endParaRPr lang="en-US" sz="1400" b="1" dirty="0">
              <a:latin typeface="Times New Roman" panose="02020603050405020304" pitchFamily="18" charset="0"/>
              <a:cs typeface="Times New Roman" panose="02020603050405020304" pitchFamily="18" charset="0"/>
            </a:endParaRPr>
          </a:p>
          <a:p>
            <a:pPr marL="0" indent="0">
              <a:buNone/>
            </a:pPr>
            <a:r>
              <a:rPr lang="sr-Latn-ME" sz="1400" dirty="0">
                <a:latin typeface="Times New Roman" panose="02020603050405020304" pitchFamily="18" charset="0"/>
                <a:cs typeface="Times New Roman" panose="02020603050405020304" pitchFamily="18" charset="0"/>
              </a:rPr>
              <a:t>Strano pravno ili fizičko lice koje ne posjeduje odobrenje za obavljanje djelatnosti izdato od nadležnog organa države sjedišta odnosno prebivališta stranog lica (u daljem tekstu: odobrenje) može da obavlja djelatnost ako ispunjava uslove utvrđene ovim zakonom za domaća lica, a strano fizičko lice mora da ispunjava i uslove utvrđene zakonom kojim se uređuje zapošljavanje i rad stranaca.</a:t>
            </a:r>
            <a:endParaRPr lang="en-US" sz="1400"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Do </a:t>
            </a:r>
            <a:r>
              <a:rPr lang="en-US" sz="1400" dirty="0" err="1">
                <a:latin typeface="Times New Roman" panose="02020603050405020304" pitchFamily="18" charset="0"/>
                <a:cs typeface="Times New Roman" panose="02020603050405020304" pitchFamily="18" charset="0"/>
              </a:rPr>
              <a:t>pristupanja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Crne</a:t>
            </a:r>
            <a:r>
              <a:rPr lang="en-US" sz="1400" dirty="0">
                <a:latin typeface="Times New Roman" panose="02020603050405020304" pitchFamily="18" charset="0"/>
                <a:cs typeface="Times New Roman" panose="02020603050405020304" pitchFamily="18" charset="0"/>
              </a:rPr>
              <a:t> Gore </a:t>
            </a:r>
            <a:r>
              <a:rPr lang="en-US" sz="1400" dirty="0" err="1">
                <a:latin typeface="Times New Roman" panose="02020603050405020304" pitchFamily="18" charset="0"/>
                <a:cs typeface="Times New Roman" panose="02020603050405020304" pitchFamily="18" charset="0"/>
              </a:rPr>
              <a:t>Evropskoj</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uniji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obavljaće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uslovima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utvrđenim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ovim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domaća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lica</a:t>
            </a:r>
            <a:r>
              <a:rPr lang="en-US" sz="1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83825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F36E-0204-4155-93BA-431AB7EE4351}"/>
              </a:ext>
            </a:extLst>
          </p:cNvPr>
          <p:cNvSpPr>
            <a:spLocks noGrp="1"/>
          </p:cNvSpPr>
          <p:nvPr>
            <p:ph type="title"/>
          </p:nvPr>
        </p:nvSpPr>
        <p:spPr>
          <a:xfrm>
            <a:off x="677334" y="200526"/>
            <a:ext cx="8596668" cy="1320800"/>
          </a:xfrm>
        </p:spPr>
        <p:txBody>
          <a:bodyPr>
            <a:normAutofit/>
          </a:bodyPr>
          <a:lstStyle/>
          <a:p>
            <a:r>
              <a:rPr lang="sr-Latn-ME" sz="2800" b="1" dirty="0">
                <a:latin typeface="Times New Roman" panose="02020603050405020304" pitchFamily="18" charset="0"/>
                <a:cs typeface="Times New Roman" panose="02020603050405020304" pitchFamily="18" charset="0"/>
              </a:rPr>
              <a:t>7</a:t>
            </a:r>
            <a:r>
              <a:rPr lang="en-US" sz="2800" b="1" dirty="0">
                <a:latin typeface="Times New Roman" panose="02020603050405020304" pitchFamily="18" charset="0"/>
                <a:cs typeface="Times New Roman" panose="02020603050405020304" pitchFamily="18" charset="0"/>
              </a:rPr>
              <a:t>. </a:t>
            </a:r>
            <a:r>
              <a:rPr lang="it-IT" sz="2800" b="1" dirty="0">
                <a:latin typeface="Times New Roman" panose="02020603050405020304" pitchFamily="18" charset="0"/>
                <a:cs typeface="Times New Roman" panose="02020603050405020304" pitchFamily="18" charset="0"/>
              </a:rPr>
              <a:t>Stručni ispit i stručno usavršavanje</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860926"/>
            <a:ext cx="8596668" cy="5358063"/>
          </a:xfrm>
        </p:spPr>
        <p:txBody>
          <a:bodyPr>
            <a:noAutofit/>
          </a:bodyPr>
          <a:lstStyle/>
          <a:p>
            <a:r>
              <a:rPr lang="en-US" sz="1400" b="1" dirty="0" err="1">
                <a:latin typeface="Times New Roman" panose="02020603050405020304" pitchFamily="18" charset="0"/>
                <a:cs typeface="Times New Roman" panose="02020603050405020304" pitchFamily="18" charset="0"/>
              </a:rPr>
              <a:t>Stručni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ispit</a:t>
            </a:r>
            <a:endParaRPr lang="sr-Latn-ME" sz="1400" b="1" dirty="0">
              <a:latin typeface="Times New Roman" panose="02020603050405020304" pitchFamily="18" charset="0"/>
              <a:cs typeface="Times New Roman" panose="02020603050405020304" pitchFamily="18" charset="0"/>
            </a:endParaRPr>
          </a:p>
          <a:p>
            <a:pPr marL="0" indent="0">
              <a:buNone/>
            </a:pPr>
            <a:r>
              <a:rPr lang="sr-Latn-ME" sz="1400" dirty="0">
                <a:latin typeface="Times New Roman" panose="02020603050405020304" pitchFamily="18" charset="0"/>
                <a:cs typeface="Times New Roman" panose="02020603050405020304" pitchFamily="18" charset="0"/>
              </a:rPr>
              <a:t>Lice koje ima odgovarajuće kvalifikacije za obavljanje djelatnosti u oblasti izgradnje objekata (izrada tehničke dokumentacije, revizija tehničke dokumentacije, stručni nadzor, tehnički pregled, projektantski nadzor, izvođenje radova, upravljanje projektom, ispitivanje i prethodna istraživanja) osim arhitekte i pejzažnog arhitekte, kao i lice inženjerske struke koje obavlja djelatnost u skladu sa zakonom kojim se uređuje uređenje prostora mora da ima položen stručni ispit.</a:t>
            </a:r>
          </a:p>
          <a:p>
            <a:pPr marL="0" indent="0">
              <a:buNone/>
            </a:pPr>
            <a:r>
              <a:rPr lang="sr-Latn-ME" sz="1400" dirty="0">
                <a:latin typeface="Times New Roman" panose="02020603050405020304" pitchFamily="18" charset="0"/>
                <a:cs typeface="Times New Roman" panose="02020603050405020304" pitchFamily="18" charset="0"/>
              </a:rPr>
              <a:t>Stručni ispit može da polaže lice iz stava 1 ovog člana koje ima najmanje tri godine iskustva na poslovima izgradnje objekata odnosno najmanje pet godina iskustva na poslovima prostornog ili urbanističkog planiranja.</a:t>
            </a:r>
          </a:p>
          <a:p>
            <a:pPr marL="0" indent="0">
              <a:buNone/>
            </a:pPr>
            <a:r>
              <a:rPr lang="sr-Latn-ME" sz="1400" dirty="0">
                <a:latin typeface="Times New Roman" panose="02020603050405020304" pitchFamily="18" charset="0"/>
                <a:cs typeface="Times New Roman" panose="02020603050405020304" pitchFamily="18" charset="0"/>
              </a:rPr>
              <a:t>Stručni ispit organizuje i sprovodi Inženjerska komora Crne Gore.</a:t>
            </a:r>
          </a:p>
          <a:p>
            <a:r>
              <a:rPr lang="sr-Latn-ME" sz="1400" b="1" dirty="0">
                <a:latin typeface="Times New Roman" panose="02020603050405020304" pitchFamily="18" charset="0"/>
                <a:cs typeface="Times New Roman" panose="02020603050405020304" pitchFamily="18" charset="0"/>
              </a:rPr>
              <a:t>Stručno usavršavanje</a:t>
            </a:r>
          </a:p>
          <a:p>
            <a:pPr marL="0" indent="0">
              <a:buNone/>
            </a:pPr>
            <a:r>
              <a:rPr lang="sr-Latn-ME" sz="1400" dirty="0">
                <a:latin typeface="Times New Roman" panose="02020603050405020304" pitchFamily="18" charset="0"/>
                <a:cs typeface="Times New Roman" panose="02020603050405020304" pitchFamily="18" charset="0"/>
              </a:rPr>
              <a:t>Lice koja obavlja djelatnost u svojstvu odgovornog projektanta, odgovornog revizora, nadzornog inženjera, odgovornog inženjera građenja i planera ima pravo i obavezu na stručno usavršavanje.</a:t>
            </a:r>
          </a:p>
          <a:p>
            <a:pPr marL="0" indent="0">
              <a:buNone/>
            </a:pPr>
            <a:r>
              <a:rPr lang="sr-Latn-ME" sz="1400" dirty="0">
                <a:latin typeface="Times New Roman" panose="02020603050405020304" pitchFamily="18" charset="0"/>
                <a:cs typeface="Times New Roman" panose="02020603050405020304" pitchFamily="18" charset="0"/>
              </a:rPr>
              <a:t>Lica iz stava 1 koja se stručno usavršavaju stiču odgovarajući broj bodova u toku jedne godine.</a:t>
            </a:r>
          </a:p>
          <a:p>
            <a:pPr marL="0" indent="0">
              <a:buNone/>
            </a:pPr>
            <a:r>
              <a:rPr lang="sr-Latn-ME" sz="1400" dirty="0">
                <a:latin typeface="Times New Roman" panose="02020603050405020304" pitchFamily="18" charset="0"/>
                <a:cs typeface="Times New Roman" panose="02020603050405020304" pitchFamily="18" charset="0"/>
              </a:rPr>
              <a:t>Stručno usavršavanje organizuje se i sprovodi u skladu sa ovim zakonom, a za inženjerske struke koje obavljaju djelatnost planera, u skladu sa zakonom kojim se uređuje uređenje prostora.</a:t>
            </a:r>
          </a:p>
          <a:p>
            <a:pPr marL="0" indent="0">
              <a:buNone/>
            </a:pPr>
            <a:r>
              <a:rPr lang="sr-Latn-ME" sz="1400" dirty="0">
                <a:latin typeface="Times New Roman" panose="02020603050405020304" pitchFamily="18" charset="0"/>
                <a:cs typeface="Times New Roman" panose="02020603050405020304" pitchFamily="18" charset="0"/>
              </a:rPr>
              <a:t>Privredno društvo, pravno lice odnosno preduzetnik u kojem je zaposleno lice iz stava 1 ovog člana, dužno je da obezbijedi uslove za stručno usavršavanje.</a:t>
            </a:r>
          </a:p>
          <a:p>
            <a:pPr marL="0" indent="0">
              <a:buNone/>
            </a:pPr>
            <a:r>
              <a:rPr lang="sr-Latn-ME" sz="1400" dirty="0">
                <a:latin typeface="Times New Roman" panose="02020603050405020304" pitchFamily="18" charset="0"/>
                <a:cs typeface="Times New Roman" panose="02020603050405020304" pitchFamily="18" charset="0"/>
              </a:rPr>
              <a:t>Program obuke stručnog usavršavanja za lica iz stava 1 ovog člana donosi se u skladu sa ovim zakonom i zakonom kojim se uređuje uređenje prostora.</a:t>
            </a:r>
          </a:p>
          <a:p>
            <a:pPr marL="0" indent="0">
              <a:buNone/>
            </a:pPr>
            <a:r>
              <a:rPr lang="sr-Latn-ME" sz="1400" dirty="0">
                <a:latin typeface="Times New Roman" panose="02020603050405020304" pitchFamily="18" charset="0"/>
                <a:cs typeface="Times New Roman" panose="02020603050405020304" pitchFamily="18" charset="0"/>
              </a:rPr>
              <a:t>Način vrednovanja stručnog usavršavanja radi sticanja stručnih znanja propisuje Inženjerska komora Crne Gore uz saglasnost Ministarstva.</a:t>
            </a:r>
          </a:p>
          <a:p>
            <a:pPr marL="0" indent="0">
              <a:buNone/>
            </a:pPr>
            <a:r>
              <a:rPr lang="sr-Latn-ME" sz="1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67394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93377" y="155073"/>
            <a:ext cx="8596668" cy="6197601"/>
          </a:xfrm>
        </p:spPr>
        <p:txBody>
          <a:bodyPr>
            <a:noAutofit/>
          </a:bodyPr>
          <a:lstStyle/>
          <a:p>
            <a:r>
              <a:rPr lang="pl-PL" sz="1400" b="1" dirty="0">
                <a:latin typeface="Times New Roman" panose="02020603050405020304" pitchFamily="18" charset="0"/>
                <a:cs typeface="Times New Roman" panose="02020603050405020304" pitchFamily="18" charset="0"/>
              </a:rPr>
              <a:t>Odgovornost za štetu i osiguranje od profesionalne odgovornosti</a:t>
            </a:r>
          </a:p>
          <a:p>
            <a:pPr marL="0" indent="0">
              <a:buNone/>
            </a:pPr>
            <a:r>
              <a:rPr lang="sr-Latn-ME" sz="1400" dirty="0">
                <a:latin typeface="Times New Roman" panose="02020603050405020304" pitchFamily="18" charset="0"/>
                <a:cs typeface="Times New Roman" panose="02020603050405020304" pitchFamily="18" charset="0"/>
              </a:rPr>
              <a:t>Privredno društvo, pravno lice odnosno preduzetnik koje obavlja djelatnosti izrade tehničke dokumentacije, revizije tehničke dokumentacije, građenja objekata odnosno izvođenja pojedinih radova na građenju objekta, vršenje stručnog nadzora i vršenje tehničkog pregleda, prije početka vršenja djelatnosti, dužno je da zaključi ugovor o osiguranju od profesionalne odgovornosti za štetu koja može da nastane investitorima ili trećim licima.</a:t>
            </a:r>
          </a:p>
          <a:p>
            <a:pPr marL="0" indent="0">
              <a:buNone/>
            </a:pPr>
            <a:r>
              <a:rPr lang="sr-Latn-ME" sz="1400" dirty="0">
                <a:latin typeface="Times New Roman" panose="02020603050405020304" pitchFamily="18" charset="0"/>
                <a:cs typeface="Times New Roman" panose="02020603050405020304" pitchFamily="18" charset="0"/>
              </a:rPr>
              <a:t>Osiguranje iz stava 1 ovog člana mora da pokrije rizik od odgovornosti za štetu prouzrokovanu trećim licima, za štetu na objektima i za finansijski gubitak.</a:t>
            </a:r>
          </a:p>
          <a:p>
            <a:pPr marL="0" indent="0">
              <a:buNone/>
            </a:pPr>
            <a:r>
              <a:rPr lang="sr-Latn-ME" sz="1400" dirty="0">
                <a:latin typeface="Times New Roman" panose="02020603050405020304" pitchFamily="18" charset="0"/>
                <a:cs typeface="Times New Roman" panose="02020603050405020304" pitchFamily="18" charset="0"/>
              </a:rPr>
              <a:t>Osiguranje od profesionalne odgovornosti ugovoreno u državi sjedišta lica iz potpisnice EEP, priznaje se, ako je zaključeno u skladu sa ovim zakonom i ako to osiguranje pokriva štetu koja može biti prouzrokovana u Crnoj Gori.</a:t>
            </a:r>
          </a:p>
          <a:p>
            <a:pPr marL="0" indent="0">
              <a:buNone/>
            </a:pPr>
            <a:r>
              <a:rPr lang="sr-Latn-ME" sz="1400" dirty="0">
                <a:latin typeface="Times New Roman" panose="02020603050405020304" pitchFamily="18" charset="0"/>
                <a:cs typeface="Times New Roman" panose="02020603050405020304" pitchFamily="18" charset="0"/>
              </a:rPr>
              <a:t>Minimalnu sumu osiguranja i način utvrđivanja osigurane sume iz stava 2 ovog člana propisuje Vlada.</a:t>
            </a:r>
          </a:p>
          <a:p>
            <a:pPr marL="0" indent="0">
              <a:buNone/>
            </a:pPr>
            <a:r>
              <a:rPr lang="sr-Latn-ME" sz="1400" dirty="0">
                <a:latin typeface="Times New Roman" panose="02020603050405020304" pitchFamily="18" charset="0"/>
                <a:cs typeface="Times New Roman" panose="02020603050405020304" pitchFamily="18" charset="0"/>
              </a:rPr>
              <a:t>(Predlog uredbe o minimalnoj sumi osiguranja i način utvrđivanja osigurane sume od profesionalne odgovornosti u oblasti izgradnje objekata donošen oktobar 2025 )</a:t>
            </a:r>
          </a:p>
          <a:p>
            <a:r>
              <a:rPr lang="sr-Latn-ME" sz="1400" b="1" dirty="0">
                <a:latin typeface="Times New Roman" panose="02020603050405020304" pitchFamily="18" charset="0"/>
                <a:cs typeface="Times New Roman" panose="02020603050405020304" pitchFamily="18" charset="0"/>
              </a:rPr>
              <a:t>Zabrana konflikta interesa</a:t>
            </a:r>
          </a:p>
          <a:p>
            <a:pPr marL="0" indent="0">
              <a:buNone/>
            </a:pPr>
            <a:r>
              <a:rPr lang="sr-Latn-ME" sz="1400" dirty="0">
                <a:latin typeface="Times New Roman" panose="02020603050405020304" pitchFamily="18" charset="0"/>
                <a:cs typeface="Times New Roman" panose="02020603050405020304" pitchFamily="18" charset="0"/>
              </a:rPr>
              <a:t>Zabranjeno je da reviziju tehničke dokumentacije vrši investitor, privredno društvo, pravno lice odnosno preduzetnik koje je izradilo tehničku dokumentaciju, odnosno učestvovalo u izradi tehničke dokumentacije ili dijela tehničke dokumentacije, fizičko lice zaposleno u privrednom društvu, pravno lice odnosno preduzetnik koje je izradilo tehničku dokumentaciju ili dio tehničke dokumentacije ili je učestvovao u njenoj izradi, kao i fizičko lice zaposleno kod investitora.</a:t>
            </a:r>
          </a:p>
          <a:p>
            <a:pPr marL="0" indent="0">
              <a:buNone/>
            </a:pPr>
            <a:r>
              <a:rPr lang="sr-Latn-ME" sz="1400" dirty="0">
                <a:latin typeface="Times New Roman" panose="02020603050405020304" pitchFamily="18" charset="0"/>
                <a:cs typeface="Times New Roman" panose="02020603050405020304" pitchFamily="18" charset="0"/>
              </a:rPr>
              <a:t>Zaabranjeno je da stručni nadzor nad građenjem objekta vrši investitor, fizičko lice zaposleno kod investitora, privredno društvo, pravno lice odnosno preduzetnik koje je izvođač radova na tom objektu i lice zaposleno u privrednom društvu, pravnom licu odnosno preduzetniku koje je izvođač radova na tom objektu.</a:t>
            </a:r>
          </a:p>
          <a:p>
            <a:pPr marL="0" indent="0">
              <a:buNone/>
            </a:pPr>
            <a:r>
              <a:rPr lang="sr-Latn-ME" sz="1400" dirty="0">
                <a:latin typeface="Times New Roman" panose="02020603050405020304" pitchFamily="18" charset="0"/>
                <a:cs typeface="Times New Roman" panose="02020603050405020304" pitchFamily="18" charset="0"/>
              </a:rPr>
              <a:t>Zabranjeno je da tehnički pregled objekta vrši investitor, fizičko lice zaposleno kod investitora, privredno društvo, pravno lice odnosno preduzetnik koje vrši stručni nadzor na tom objektu i lice zaposleno u privrednom društvu, pravnom licu odnosno preduzetniku koje vrši stručni nadzor na tom objektu.</a:t>
            </a:r>
          </a:p>
        </p:txBody>
      </p:sp>
    </p:spTree>
    <p:extLst>
      <p:ext uri="{BB962C8B-B14F-4D97-AF65-F5344CB8AC3E}">
        <p14:creationId xmlns:p14="http://schemas.microsoft.com/office/powerpoint/2010/main" val="396046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F36E-0204-4155-93BA-431AB7EE4351}"/>
              </a:ext>
            </a:extLst>
          </p:cNvPr>
          <p:cNvSpPr>
            <a:spLocks noGrp="1"/>
          </p:cNvSpPr>
          <p:nvPr>
            <p:ph type="title"/>
          </p:nvPr>
        </p:nvSpPr>
        <p:spPr/>
        <p:txBody>
          <a:bodyPr/>
          <a:lstStyle/>
          <a:p>
            <a:r>
              <a:rPr lang="en-US" sz="2500" b="1" dirty="0">
                <a:latin typeface="Times New Roman" panose="02020603050405020304" pitchFamily="18" charset="0"/>
                <a:cs typeface="Times New Roman" panose="02020603050405020304" pitchFamily="18" charset="0"/>
              </a:rPr>
              <a:t>1. </a:t>
            </a:r>
            <a:r>
              <a:rPr lang="en-US" sz="2500" b="1" dirty="0" err="1">
                <a:latin typeface="Times New Roman" panose="02020603050405020304" pitchFamily="18" charset="0"/>
                <a:cs typeface="Times New Roman" panose="02020603050405020304" pitchFamily="18" charset="0"/>
              </a:rPr>
              <a:t>Izrada</a:t>
            </a:r>
            <a:r>
              <a:rPr lang="en-US" sz="2500" b="1" dirty="0">
                <a:latin typeface="Times New Roman" panose="02020603050405020304" pitchFamily="18" charset="0"/>
                <a:cs typeface="Times New Roman" panose="02020603050405020304" pitchFamily="18" charset="0"/>
              </a:rPr>
              <a:t> </a:t>
            </a:r>
            <a:r>
              <a:rPr lang="en-US" sz="2500" b="1" dirty="0" err="1">
                <a:latin typeface="Times New Roman" panose="02020603050405020304" pitchFamily="18" charset="0"/>
                <a:cs typeface="Times New Roman" panose="02020603050405020304" pitchFamily="18" charset="0"/>
              </a:rPr>
              <a:t>tehničke</a:t>
            </a:r>
            <a:r>
              <a:rPr lang="en-US" sz="2500" b="1" dirty="0">
                <a:latin typeface="Times New Roman" panose="02020603050405020304" pitchFamily="18" charset="0"/>
                <a:cs typeface="Times New Roman" panose="02020603050405020304" pitchFamily="18" charset="0"/>
              </a:rPr>
              <a:t> </a:t>
            </a:r>
            <a:r>
              <a:rPr lang="en-US" sz="2500" b="1" dirty="0" err="1">
                <a:latin typeface="Times New Roman" panose="02020603050405020304" pitchFamily="18" charset="0"/>
                <a:cs typeface="Times New Roman" panose="02020603050405020304" pitchFamily="18" charset="0"/>
              </a:rPr>
              <a:t>dokumentacije</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1588169"/>
            <a:ext cx="8596668" cy="4453194"/>
          </a:xfrm>
        </p:spPr>
        <p:txBody>
          <a:bodyPr>
            <a:normAutofit/>
          </a:bodyPr>
          <a:lstStyle/>
          <a:p>
            <a:r>
              <a:rPr lang="en-US" sz="1400" b="1" dirty="0" err="1">
                <a:latin typeface="Times New Roman" panose="02020603050405020304" pitchFamily="18" charset="0"/>
                <a:cs typeface="Times New Roman" panose="02020603050405020304" pitchFamily="18" charset="0"/>
              </a:rPr>
              <a:t>Djelatnost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izrade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tehničke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dokumentacije</a:t>
            </a:r>
            <a:endParaRPr lang="en-US"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obuhvata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idejnog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rješenja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idejnog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glavnog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izvedenog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održavanja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uklanjanju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a:t>
            </a:r>
            <a:endParaRPr lang="sr-Latn-ME" sz="1400" dirty="0">
              <a:latin typeface="Times New Roman" panose="02020603050405020304" pitchFamily="18" charset="0"/>
              <a:cs typeface="Times New Roman" panose="02020603050405020304" pitchFamily="18" charset="0"/>
            </a:endParaRPr>
          </a:p>
          <a:p>
            <a:r>
              <a:rPr lang="en-US" sz="1400" b="1" dirty="0" err="1">
                <a:latin typeface="Times New Roman" panose="02020603050405020304" pitchFamily="18" charset="0"/>
                <a:cs typeface="Times New Roman" panose="02020603050405020304" pitchFamily="18" charset="0"/>
              </a:rPr>
              <a:t>Uslovi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izrade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tehničke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dokumentacije</a:t>
            </a:r>
            <a:endParaRPr lang="en-US"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jednog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zaposlenog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po </a:t>
            </a:r>
            <a:r>
              <a:rPr lang="en-US" sz="1400" dirty="0" err="1">
                <a:latin typeface="Times New Roman" panose="02020603050405020304" pitchFamily="18" charset="0"/>
                <a:cs typeface="Times New Roman" panose="02020603050405020304" pitchFamily="18" charset="0"/>
              </a:rPr>
              <a:t>vrsti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9 </a:t>
            </a:r>
            <a:r>
              <a:rPr lang="en-US" sz="1400" dirty="0" err="1">
                <a:latin typeface="Times New Roman" panose="02020603050405020304" pitchFamily="18" charset="0"/>
                <a:cs typeface="Times New Roman" panose="02020603050405020304" pitchFamily="18" charset="0"/>
              </a:rPr>
              <a:t>stav</a:t>
            </a:r>
            <a:r>
              <a:rPr lang="en-US" sz="1400" dirty="0">
                <a:latin typeface="Times New Roman" panose="02020603050405020304" pitchFamily="18" charset="0"/>
                <a:cs typeface="Times New Roman" panose="02020603050405020304" pitchFamily="18" charset="0"/>
              </a:rPr>
              <a:t> 2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izrađuje</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Obavljanje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pojedinih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stava</a:t>
            </a:r>
            <a:r>
              <a:rPr lang="en-US" sz="1400" dirty="0">
                <a:latin typeface="Times New Roman" panose="02020603050405020304" pitchFamily="18" charset="0"/>
                <a:cs typeface="Times New Roman" panose="02020603050405020304" pitchFamily="18" charset="0"/>
              </a:rPr>
              <a:t> 1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obezbijedi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osnovu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zaključenog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ugovora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zaposlenog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određenu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Projektant</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dužan</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prije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početka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odredi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vodećeg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svaku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9 </a:t>
            </a:r>
            <a:r>
              <a:rPr lang="en-US" sz="1400" dirty="0" err="1">
                <a:latin typeface="Times New Roman" panose="02020603050405020304" pitchFamily="18" charset="0"/>
                <a:cs typeface="Times New Roman" panose="02020603050405020304" pitchFamily="18" charset="0"/>
              </a:rPr>
              <a:t>stava</a:t>
            </a:r>
            <a:r>
              <a:rPr lang="en-US" sz="1400" dirty="0">
                <a:latin typeface="Times New Roman" panose="02020603050405020304" pitchFamily="18" charset="0"/>
                <a:cs typeface="Times New Roman" panose="02020603050405020304" pitchFamily="18" charset="0"/>
              </a:rPr>
              <a:t> 2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Projektant</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dužan</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izradu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ovim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posebnim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propisima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Projektant</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dužan</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Ministarstvu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dostavi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obavještenje</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imenovanju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vodećeg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izradu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4351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F36E-0204-4155-93BA-431AB7EE4351}"/>
              </a:ext>
            </a:extLst>
          </p:cNvPr>
          <p:cNvSpPr>
            <a:spLocks noGrp="1"/>
          </p:cNvSpPr>
          <p:nvPr>
            <p:ph type="title"/>
          </p:nvPr>
        </p:nvSpPr>
        <p:spPr>
          <a:xfrm>
            <a:off x="677334" y="200526"/>
            <a:ext cx="8596668" cy="1320800"/>
          </a:xfrm>
        </p:spPr>
        <p:txBody>
          <a:bodyPr>
            <a:normAutofit/>
          </a:bodyPr>
          <a:lstStyle/>
          <a:p>
            <a:r>
              <a:rPr lang="sr-Latn-ME" sz="2800" b="1" dirty="0">
                <a:latin typeface="Times New Roman" panose="02020603050405020304" pitchFamily="18" charset="0"/>
                <a:cs typeface="Times New Roman" panose="02020603050405020304" pitchFamily="18" charset="0"/>
              </a:rPr>
              <a:t>8</a:t>
            </a:r>
            <a:r>
              <a:rPr lang="en-US" sz="2800" b="1" dirty="0">
                <a:latin typeface="Times New Roman" panose="02020603050405020304" pitchFamily="18" charset="0"/>
                <a:cs typeface="Times New Roman" panose="02020603050405020304" pitchFamily="18" charset="0"/>
              </a:rPr>
              <a:t>. </a:t>
            </a:r>
            <a:r>
              <a:rPr lang="sr-Latn-ME" sz="2800" b="1" dirty="0">
                <a:latin typeface="Times New Roman" panose="02020603050405020304" pitchFamily="18" charset="0"/>
                <a:cs typeface="Times New Roman" panose="02020603050405020304" pitchFamily="18" charset="0"/>
              </a:rPr>
              <a:t>Licence</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860926"/>
            <a:ext cx="8596668" cy="8202863"/>
          </a:xfrm>
        </p:spPr>
        <p:txBody>
          <a:bodyPr>
            <a:noAutofit/>
          </a:bodyPr>
          <a:lstStyle/>
          <a:p>
            <a:r>
              <a:rPr lang="en-US" sz="1400" b="1" dirty="0" err="1">
                <a:latin typeface="Times New Roman" panose="02020603050405020304" pitchFamily="18" charset="0"/>
                <a:cs typeface="Times New Roman" panose="02020603050405020304" pitchFamily="18" charset="0"/>
              </a:rPr>
              <a:t>Izdavanje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licence</a:t>
            </a:r>
            <a:endParaRPr lang="sr-Latn-ME" sz="1400" b="1" dirty="0">
              <a:latin typeface="Times New Roman" panose="02020603050405020304" pitchFamily="18" charset="0"/>
              <a:cs typeface="Times New Roman" panose="02020603050405020304" pitchFamily="18" charset="0"/>
            </a:endParaRPr>
          </a:p>
          <a:p>
            <a:pPr marL="0" indent="0">
              <a:buNone/>
            </a:pPr>
            <a:r>
              <a:rPr lang="sr-Latn-ME" sz="1400" dirty="0">
                <a:latin typeface="Times New Roman" panose="02020603050405020304" pitchFamily="18" charset="0"/>
                <a:cs typeface="Times New Roman" panose="02020603050405020304" pitchFamily="18" charset="0"/>
              </a:rPr>
              <a:t>Licenca je akt kojim se utvrđuje ispunjenost uslova za obavljanje djelatnosti iz čl. 76, 76a, 78, 81, 82, 84, 85, 88, 89, 91 i 92 ovog zakona.</a:t>
            </a:r>
          </a:p>
          <a:p>
            <a:pPr marL="0" indent="0">
              <a:buNone/>
            </a:pPr>
            <a:r>
              <a:rPr lang="sr-Latn-ME" sz="1400" dirty="0">
                <a:latin typeface="Times New Roman" panose="02020603050405020304" pitchFamily="18" charset="0"/>
                <a:cs typeface="Times New Roman" panose="02020603050405020304" pitchFamily="18" charset="0"/>
              </a:rPr>
              <a:t>Licencu izdaje Ministarstvo rješenjem, u roku od petnaest dana od dana podnošenja zahtjeva.</a:t>
            </a:r>
          </a:p>
          <a:p>
            <a:pPr marL="0" indent="0">
              <a:buNone/>
            </a:pPr>
            <a:r>
              <a:rPr lang="sr-Latn-ME" sz="1400" dirty="0">
                <a:latin typeface="Times New Roman" panose="02020603050405020304" pitchFamily="18" charset="0"/>
                <a:cs typeface="Times New Roman" panose="02020603050405020304" pitchFamily="18" charset="0"/>
              </a:rPr>
              <a:t>Na osnovu licence fizičkog lica može se izdati licenca za obavljanje djelatnosti samo jednom privrednom društvu, pravnom licu odnosno preduzetniku.</a:t>
            </a:r>
          </a:p>
          <a:p>
            <a:pPr marL="0" indent="0">
              <a:buNone/>
            </a:pPr>
            <a:r>
              <a:rPr lang="sr-Latn-ME" sz="1400" dirty="0">
                <a:latin typeface="Times New Roman" panose="02020603050405020304" pitchFamily="18" charset="0"/>
                <a:cs typeface="Times New Roman" panose="02020603050405020304" pitchFamily="18" charset="0"/>
              </a:rPr>
              <a:t>Licenca se ne može izdati privrednom društvu, pravnom licu odnosno preduzetniku po osnovu dopunskog rada fizičkog lica.</a:t>
            </a:r>
          </a:p>
          <a:p>
            <a:pPr marL="0" indent="0">
              <a:buNone/>
            </a:pPr>
            <a:r>
              <a:rPr lang="sr-Latn-ME" sz="1400" dirty="0">
                <a:latin typeface="Times New Roman" panose="02020603050405020304" pitchFamily="18" charset="0"/>
                <a:cs typeface="Times New Roman" panose="02020603050405020304" pitchFamily="18" charset="0"/>
              </a:rPr>
              <a:t>Licenca se može izdati privrednom društvu, pravnom licu odnosno preduzetniku samo na osnovu licence fizičkog lica, zaposlenog na neodređeno vrijeme sa punim radnim vremenom.</a:t>
            </a:r>
          </a:p>
          <a:p>
            <a:pPr marL="0" indent="0">
              <a:buNone/>
            </a:pPr>
            <a:r>
              <a:rPr lang="sr-Latn-ME" sz="1400" dirty="0">
                <a:latin typeface="Times New Roman" panose="02020603050405020304" pitchFamily="18" charset="0"/>
                <a:cs typeface="Times New Roman" panose="02020603050405020304" pitchFamily="18" charset="0"/>
              </a:rPr>
              <a:t>Licenca za privredno društvo, pravno lice odnosno preduzetnik izdaje se na period od pet godina.</a:t>
            </a:r>
          </a:p>
          <a:p>
            <a:pPr marL="0" indent="0">
              <a:buNone/>
            </a:pPr>
            <a:r>
              <a:rPr lang="sr-Latn-ME" sz="1400" dirty="0">
                <a:latin typeface="Times New Roman" panose="02020603050405020304" pitchFamily="18" charset="0"/>
                <a:cs typeface="Times New Roman" panose="02020603050405020304" pitchFamily="18" charset="0"/>
              </a:rPr>
              <a:t>Licenca za fizičko lice izdaje se na neodređeno vrijeme.</a:t>
            </a:r>
          </a:p>
          <a:p>
            <a:pPr marL="0" indent="0">
              <a:buNone/>
            </a:pPr>
            <a:r>
              <a:rPr lang="sr-Latn-ME" sz="1400" dirty="0">
                <a:latin typeface="Times New Roman" panose="02020603050405020304" pitchFamily="18" charset="0"/>
                <a:cs typeface="Times New Roman" panose="02020603050405020304" pitchFamily="18" charset="0"/>
              </a:rPr>
              <a:t>Privredno društvo, pravno lice odnosno preduzetnik, kao i fizičko lice, koji je imalac licence, dužan je da obavijesti Ministarstvo o svim promjenama koje utiču na ispunjenost uslova za sticanje licence, u roku od osam dana od dana nastale promjene.</a:t>
            </a:r>
          </a:p>
          <a:p>
            <a:pPr marL="0" indent="0">
              <a:buNone/>
            </a:pPr>
            <a:r>
              <a:rPr lang="sr-Latn-ME" sz="1400" dirty="0">
                <a:latin typeface="Times New Roman" panose="02020603050405020304" pitchFamily="18" charset="0"/>
                <a:cs typeface="Times New Roman" panose="02020603050405020304" pitchFamily="18" charset="0"/>
              </a:rPr>
              <a:t>Ministarstvo je dužno da na internet stranici objavi izdatu licencu u roku od tri dana od dana izdavanja licence.</a:t>
            </a:r>
          </a:p>
          <a:p>
            <a:pPr marL="0" indent="0">
              <a:buNone/>
            </a:pPr>
            <a:endParaRPr lang="sr-Latn-M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4411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93377" y="155073"/>
            <a:ext cx="8596668" cy="7079916"/>
          </a:xfrm>
        </p:spPr>
        <p:txBody>
          <a:bodyPr>
            <a:noAutofit/>
          </a:bodyPr>
          <a:lstStyle/>
          <a:p>
            <a:r>
              <a:rPr lang="pl-PL" sz="1400" b="1" dirty="0">
                <a:latin typeface="Times New Roman" panose="02020603050405020304" pitchFamily="18" charset="0"/>
                <a:cs typeface="Times New Roman" panose="02020603050405020304" pitchFamily="18" charset="0"/>
              </a:rPr>
              <a:t>Oduzimanje licence</a:t>
            </a:r>
          </a:p>
          <a:p>
            <a:pPr marL="0" indent="0">
              <a:buNone/>
            </a:pPr>
            <a:r>
              <a:rPr lang="sr-Latn-ME" sz="1400" dirty="0">
                <a:latin typeface="Times New Roman" panose="02020603050405020304" pitchFamily="18" charset="0"/>
                <a:cs typeface="Times New Roman" panose="02020603050405020304" pitchFamily="18" charset="0"/>
              </a:rPr>
              <a:t>Ministarstvo će oduzeti licencu ako:</a:t>
            </a:r>
          </a:p>
          <a:p>
            <a:pPr marL="0" indent="0">
              <a:buNone/>
            </a:pPr>
            <a:r>
              <a:rPr lang="sr-Latn-ME" sz="1400" dirty="0">
                <a:latin typeface="Times New Roman" panose="02020603050405020304" pitchFamily="18" charset="0"/>
                <a:cs typeface="Times New Roman" panose="02020603050405020304" pitchFamily="18" charset="0"/>
              </a:rPr>
              <a:t>   1) imalac licence djelatnost vrši suprotno članu 76 stav 4, članu 78 st. 3 i 4, članu 81 stav 8, članu 82 st. 3, 4 i 6; članu 84 stav 4, članu 85 stav 3 i članu 88 stav 5 ovog zakona;</a:t>
            </a:r>
          </a:p>
          <a:p>
            <a:pPr marL="0" indent="0">
              <a:buNone/>
            </a:pPr>
            <a:r>
              <a:rPr lang="sr-Latn-ME" sz="1400" dirty="0">
                <a:latin typeface="Times New Roman" panose="02020603050405020304" pitchFamily="18" charset="0"/>
                <a:cs typeface="Times New Roman" panose="02020603050405020304" pitchFamily="18" charset="0"/>
              </a:rPr>
              <a:t>   2) se utvrdi da je licenca izdata na osnovu netačnih podataka;</a:t>
            </a:r>
          </a:p>
          <a:p>
            <a:pPr marL="0" indent="0">
              <a:buNone/>
            </a:pPr>
            <a:r>
              <a:rPr lang="sr-Latn-ME" sz="1400" dirty="0">
                <a:latin typeface="Times New Roman" panose="02020603050405020304" pitchFamily="18" charset="0"/>
                <a:cs typeface="Times New Roman" panose="02020603050405020304" pitchFamily="18" charset="0"/>
              </a:rPr>
              <a:t>   3) imalac licence prestane da ispunjava uslove za obavljanje djelatnosti iz člana 76 stav 1, člana 78 st. 1 i 2, članu 81 st. 1, 2 i 3, člana 82 st. 1 i 2, člana 84 stav 1, člana 85 st. 1 i 2, člana 88 st. 1 i 2, člana 89 st. 1 do 4 i člana 91 st. 1, 2 i 3 ovog zakona;</a:t>
            </a:r>
          </a:p>
          <a:p>
            <a:pPr marL="0" indent="0">
              <a:buNone/>
            </a:pPr>
            <a:r>
              <a:rPr lang="sr-Latn-ME" sz="1400" dirty="0">
                <a:latin typeface="Times New Roman" panose="02020603050405020304" pitchFamily="18" charset="0"/>
                <a:cs typeface="Times New Roman" panose="02020603050405020304" pitchFamily="18" charset="0"/>
              </a:rPr>
              <a:t>   4) imaocu licence bude oduzeta poslovna sposobnost;</a:t>
            </a:r>
          </a:p>
          <a:p>
            <a:pPr marL="0" indent="0">
              <a:buNone/>
            </a:pPr>
            <a:r>
              <a:rPr lang="sr-Latn-ME" sz="1400" dirty="0">
                <a:latin typeface="Times New Roman" panose="02020603050405020304" pitchFamily="18" charset="0"/>
                <a:cs typeface="Times New Roman" panose="02020603050405020304" pitchFamily="18" charset="0"/>
              </a:rPr>
              <a:t>   5) imalac licence prestane da postoji po sili zakona;</a:t>
            </a:r>
          </a:p>
          <a:p>
            <a:pPr marL="0" indent="0">
              <a:buNone/>
            </a:pPr>
            <a:r>
              <a:rPr lang="sr-Latn-ME" sz="1400" dirty="0">
                <a:latin typeface="Times New Roman" panose="02020603050405020304" pitchFamily="18" charset="0"/>
                <a:cs typeface="Times New Roman" panose="02020603050405020304" pitchFamily="18" charset="0"/>
              </a:rPr>
              <a:t>   6) imalac licence postane trajno nesposoban za obavljanje poslova; i/ili</a:t>
            </a:r>
          </a:p>
          <a:p>
            <a:pPr marL="0" indent="0">
              <a:buNone/>
            </a:pPr>
            <a:r>
              <a:rPr lang="sr-Latn-ME" sz="1400" dirty="0">
                <a:latin typeface="Times New Roman" panose="02020603050405020304" pitchFamily="18" charset="0"/>
                <a:cs typeface="Times New Roman" panose="02020603050405020304" pitchFamily="18" charset="0"/>
              </a:rPr>
              <a:t>   7) se imalac licence u toku jedne godine nije stručno usavršavao, odnosno ako u toku dvije godine nije stekao propisani broj bodova u skladu sa ovim zakonom.</a:t>
            </a:r>
          </a:p>
          <a:p>
            <a:pPr marL="0" indent="0">
              <a:buNone/>
            </a:pPr>
            <a:r>
              <a:rPr lang="sr-Latn-ME" sz="1400" dirty="0">
                <a:latin typeface="Times New Roman" panose="02020603050405020304" pitchFamily="18" charset="0"/>
                <a:cs typeface="Times New Roman" panose="02020603050405020304" pitchFamily="18" charset="0"/>
              </a:rPr>
              <a:t>Ministarstvo je dužno da po službenoj dužnosti pokrene postupak oduzimanja licence ako sazna da su se stekli uslovi iz stava 1 ovog člana.</a:t>
            </a:r>
          </a:p>
          <a:p>
            <a:pPr marL="0" indent="0">
              <a:buNone/>
            </a:pPr>
            <a:r>
              <a:rPr lang="sr-Latn-ME" sz="1400" dirty="0">
                <a:latin typeface="Times New Roman" panose="02020603050405020304" pitchFamily="18" charset="0"/>
                <a:cs typeface="Times New Roman" panose="02020603050405020304" pitchFamily="18" charset="0"/>
              </a:rPr>
              <a:t>Ako glavni državni arhitekta odnosno glavni gradski arhitekta, organ lokalne uprave, organ za tehničke uslove, odnosno građevinski inspektor u vršenju službene dužnosti sazna da postoje zakonski uslovi za oduzimanje licence, dužan je da o tome obavijesti Ministarstvo.</a:t>
            </a:r>
          </a:p>
          <a:p>
            <a:pPr marL="0" indent="0">
              <a:buNone/>
            </a:pPr>
            <a:r>
              <a:rPr lang="sr-Latn-ME" sz="1400" dirty="0">
                <a:latin typeface="Times New Roman" panose="02020603050405020304" pitchFamily="18" charset="0"/>
                <a:cs typeface="Times New Roman" panose="02020603050405020304" pitchFamily="18" charset="0"/>
              </a:rPr>
              <a:t>Oduzimanje licence u slučaju iz stava 1 tačka 1 ovog člana vrši se na period od šest mjeseci do pet godina ili trajno.</a:t>
            </a:r>
          </a:p>
          <a:p>
            <a:pPr marL="0" indent="0">
              <a:buNone/>
            </a:pPr>
            <a:r>
              <a:rPr lang="sr-Latn-ME" sz="1400" dirty="0">
                <a:latin typeface="Times New Roman" panose="02020603050405020304" pitchFamily="18" charset="0"/>
                <a:cs typeface="Times New Roman" panose="02020603050405020304" pitchFamily="18" charset="0"/>
              </a:rPr>
              <a:t>U slučaju iz stava 4 ovog člana, licenca se oduzima fizičkom licu i privrednom društvu, pravnom licu odnosno preduzetniku u kojem je fizičko lice zapošljeno.</a:t>
            </a:r>
          </a:p>
          <a:p>
            <a:pPr marL="0" indent="0">
              <a:buNone/>
            </a:pPr>
            <a:r>
              <a:rPr lang="sr-Latn-ME" sz="1400" dirty="0">
                <a:latin typeface="Times New Roman" panose="02020603050405020304" pitchFamily="18" charset="0"/>
                <a:cs typeface="Times New Roman" panose="02020603050405020304" pitchFamily="18" charset="0"/>
              </a:rPr>
              <a:t>Donošenjem konačnog rješenja kojim se oduzima licenca prestaju sva prava po osnovu izdate licence.</a:t>
            </a:r>
          </a:p>
        </p:txBody>
      </p:sp>
    </p:spTree>
    <p:extLst>
      <p:ext uri="{BB962C8B-B14F-4D97-AF65-F5344CB8AC3E}">
        <p14:creationId xmlns:p14="http://schemas.microsoft.com/office/powerpoint/2010/main" val="26092992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93377" y="155073"/>
            <a:ext cx="8596668" cy="6325938"/>
          </a:xfrm>
        </p:spPr>
        <p:txBody>
          <a:bodyPr>
            <a:noAutofit/>
          </a:bodyPr>
          <a:lstStyle/>
          <a:p>
            <a:r>
              <a:rPr lang="pl-PL" sz="1400" b="1" dirty="0">
                <a:latin typeface="Times New Roman" panose="02020603050405020304" pitchFamily="18" charset="0"/>
                <a:cs typeface="Times New Roman" panose="02020603050405020304" pitchFamily="18" charset="0"/>
              </a:rPr>
              <a:t>Oduzimanje licence</a:t>
            </a:r>
          </a:p>
          <a:p>
            <a:pPr marL="0" indent="0">
              <a:buNone/>
            </a:pPr>
            <a:r>
              <a:rPr lang="sr-Latn-ME" sz="1400" dirty="0">
                <a:latin typeface="Times New Roman" panose="02020603050405020304" pitchFamily="18" charset="0"/>
                <a:cs typeface="Times New Roman" panose="02020603050405020304" pitchFamily="18" charset="0"/>
              </a:rPr>
              <a:t>O oduzimanju licence Ministarstvo obavještava građevinskog inspektora u roku od tri dana od dana donošenja rješenja o oduzimanju licence.</a:t>
            </a:r>
          </a:p>
          <a:p>
            <a:pPr marL="0" indent="0">
              <a:buNone/>
            </a:pPr>
            <a:r>
              <a:rPr lang="sr-Latn-ME" sz="1400" dirty="0">
                <a:latin typeface="Times New Roman" panose="02020603050405020304" pitchFamily="18" charset="0"/>
                <a:cs typeface="Times New Roman" panose="02020603050405020304" pitchFamily="18" charset="0"/>
              </a:rPr>
              <a:t>Ako je licenca oduzeta fizičkom licu po osnovu koje je izdata licenca privrednom društvu, pravnom licu, odnosno preduzetniku Ministarstvo obavještava to privredno društvo, pravno lice, odnosno preduzetnika o oduzimanju licence u roku od tri dana od dana donošenja rješenje o oduzimanju licence.</a:t>
            </a:r>
          </a:p>
          <a:p>
            <a:pPr marL="0" indent="0">
              <a:buNone/>
            </a:pPr>
            <a:r>
              <a:rPr lang="sr-Latn-ME" sz="1400" dirty="0">
                <a:latin typeface="Times New Roman" panose="02020603050405020304" pitchFamily="18" charset="0"/>
                <a:cs typeface="Times New Roman" panose="02020603050405020304" pitchFamily="18" charset="0"/>
              </a:rPr>
              <a:t>Ako je oduzeta licenca fizičkom licu po osnovu koga je izdata licenca privrednom društvu, pravnom licu odnosno preduzetniku, a u tom privrednom društvu, pravnom licu, odnosno preduzetniku nije zaposleno drugo licencirano fizičko lice, licenca se oduzima i tom privrednom društvu, pravnom licu, odnosno preduzetniku, ako u roku od osam dana od dana dostavljanja obavještenja iz stava 8 ovog člana, privredno društvo, pravno lice odnosno preduzetnik ne dostavi dokaz o zapošljavanju drugog fizičkog lica koji posjeduje odgovarajuću licencu.</a:t>
            </a:r>
          </a:p>
          <a:p>
            <a:pPr marL="0" indent="0">
              <a:buNone/>
            </a:pPr>
            <a:r>
              <a:rPr lang="sr-Latn-ME" sz="1400" dirty="0">
                <a:latin typeface="Times New Roman" panose="02020603050405020304" pitchFamily="18" charset="0"/>
                <a:cs typeface="Times New Roman" panose="02020603050405020304" pitchFamily="18" charset="0"/>
              </a:rPr>
              <a:t>Nakon isteka roka na koji je oduzeta licenca, može se podnijeti zahtjev za izdavanje nove licence.</a:t>
            </a:r>
          </a:p>
          <a:p>
            <a:pPr marL="0" indent="0">
              <a:buNone/>
            </a:pPr>
            <a:r>
              <a:rPr lang="sr-Latn-ME" sz="1400" dirty="0">
                <a:latin typeface="Times New Roman" panose="02020603050405020304" pitchFamily="18" charset="0"/>
                <a:cs typeface="Times New Roman" panose="02020603050405020304" pitchFamily="18" charset="0"/>
              </a:rPr>
              <a:t>Ministarstvo je dužno da na internet stranici objavi rješenje o oduzimanju licence, u roku od tri dana od dana donošenja rješenja.</a:t>
            </a:r>
          </a:p>
          <a:p>
            <a:r>
              <a:rPr lang="pl-PL" sz="1400" b="1" dirty="0">
                <a:latin typeface="Times New Roman" panose="02020603050405020304" pitchFamily="18" charset="0"/>
                <a:cs typeface="Times New Roman" panose="02020603050405020304" pitchFamily="18" charset="0"/>
              </a:rPr>
              <a:t>Mirovanje licence</a:t>
            </a:r>
          </a:p>
          <a:p>
            <a:pPr marL="0" indent="0">
              <a:buNone/>
            </a:pPr>
            <a:r>
              <a:rPr lang="sr-Latn-ME" sz="1400" dirty="0">
                <a:latin typeface="Times New Roman" panose="02020603050405020304" pitchFamily="18" charset="0"/>
                <a:cs typeface="Times New Roman" panose="02020603050405020304" pitchFamily="18" charset="0"/>
              </a:rPr>
              <a:t>Ministarstvo može na zahtjev imaoca licence odrediti mirovanje prava i obaveza iz licence ako su nastupile okolnosti zbog kojih fizičko lice nije u mogućnosti da obavlja djelatnost za određeni period.</a:t>
            </a:r>
          </a:p>
          <a:p>
            <a:pPr marL="0" indent="0">
              <a:buNone/>
            </a:pPr>
            <a:r>
              <a:rPr lang="sr-Latn-ME" sz="1400" dirty="0">
                <a:latin typeface="Times New Roman" panose="02020603050405020304" pitchFamily="18" charset="0"/>
                <a:cs typeface="Times New Roman" panose="02020603050405020304" pitchFamily="18" charset="0"/>
              </a:rPr>
              <a:t>Mirovanje licence određuje se rješenjem, na rok od najduže jedne godine.</a:t>
            </a:r>
          </a:p>
          <a:p>
            <a:r>
              <a:rPr lang="pl-PL" sz="1400" b="1" dirty="0">
                <a:latin typeface="Times New Roman" panose="02020603050405020304" pitchFamily="18" charset="0"/>
                <a:cs typeface="Times New Roman" panose="02020603050405020304" pitchFamily="18" charset="0"/>
              </a:rPr>
              <a:t>Registar licenci</a:t>
            </a:r>
          </a:p>
          <a:p>
            <a:pPr marL="0" indent="0">
              <a:buNone/>
            </a:pPr>
            <a:r>
              <a:rPr lang="sr-Latn-ME" sz="1400" dirty="0">
                <a:latin typeface="Times New Roman" panose="02020603050405020304" pitchFamily="18" charset="0"/>
                <a:cs typeface="Times New Roman" panose="02020603050405020304" pitchFamily="18" charset="0"/>
              </a:rPr>
              <a:t>Izdate, oduzete i licence koje miruju upisuju se u registar koji vodi Ministarstvo.</a:t>
            </a:r>
          </a:p>
          <a:p>
            <a:pPr marL="0" indent="0">
              <a:buNone/>
            </a:pPr>
            <a:r>
              <a:rPr lang="sr-Latn-ME" sz="1400" dirty="0">
                <a:latin typeface="Times New Roman" panose="02020603050405020304" pitchFamily="18" charset="0"/>
                <a:cs typeface="Times New Roman" panose="02020603050405020304" pitchFamily="18" charset="0"/>
              </a:rPr>
              <a:t>Podaci iz registra iz stava 1 ovog člana su javni i objavljuju se na internet stranici Ministarstva.</a:t>
            </a:r>
          </a:p>
          <a:p>
            <a:pPr marL="0" indent="0">
              <a:buNone/>
            </a:pPr>
            <a:endParaRPr lang="sr-Latn-ME" sz="1400" dirty="0">
              <a:latin typeface="Times New Roman" panose="02020603050405020304" pitchFamily="18" charset="0"/>
              <a:cs typeface="Times New Roman" panose="02020603050405020304" pitchFamily="18" charset="0"/>
            </a:endParaRPr>
          </a:p>
          <a:p>
            <a:pPr marL="0" indent="0">
              <a:buNone/>
            </a:pPr>
            <a:endParaRPr lang="sr-Latn-M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4117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93377" y="155073"/>
            <a:ext cx="8596668" cy="6325938"/>
          </a:xfrm>
        </p:spPr>
        <p:txBody>
          <a:bodyPr>
            <a:noAutofit/>
          </a:bodyPr>
          <a:lstStyle/>
          <a:p>
            <a:r>
              <a:rPr lang="pl-PL" sz="1400" b="1" dirty="0">
                <a:latin typeface="Times New Roman" panose="02020603050405020304" pitchFamily="18" charset="0"/>
                <a:cs typeface="Times New Roman" panose="02020603050405020304" pitchFamily="18" charset="0"/>
              </a:rPr>
              <a:t>Podzakonski akt za licence</a:t>
            </a:r>
          </a:p>
          <a:p>
            <a:pPr marL="0" indent="0">
              <a:buNone/>
            </a:pPr>
            <a:r>
              <a:rPr lang="sr-Latn-ME" sz="1400" dirty="0">
                <a:latin typeface="Times New Roman" panose="02020603050405020304" pitchFamily="18" charset="0"/>
                <a:cs typeface="Times New Roman" panose="02020603050405020304" pitchFamily="18" charset="0"/>
              </a:rPr>
              <a:t>Bliži način i postupak izdavanja, mirovanja i oduzimanja licenci i način vođenja registra licenci propisuje Ministarstvo.</a:t>
            </a:r>
          </a:p>
          <a:p>
            <a:r>
              <a:rPr lang="pl-PL" sz="1400" b="1" dirty="0">
                <a:latin typeface="Times New Roman" panose="02020603050405020304" pitchFamily="18" charset="0"/>
                <a:cs typeface="Times New Roman" panose="02020603050405020304" pitchFamily="18" charset="0"/>
              </a:rPr>
              <a:t>Povjeravanje poslova</a:t>
            </a:r>
          </a:p>
          <a:p>
            <a:pPr marL="0" indent="0">
              <a:buNone/>
            </a:pPr>
            <a:r>
              <a:rPr lang="sr-Latn-ME" sz="1400" dirty="0">
                <a:latin typeface="Times New Roman" panose="02020603050405020304" pitchFamily="18" charset="0"/>
                <a:cs typeface="Times New Roman" panose="02020603050405020304" pitchFamily="18" charset="0"/>
              </a:rPr>
              <a:t>Poslovi iz čl. 107 do 110 ovog zakona mogu se povjeriti Inženjerskoj komori Crne Gore, odnosno Komori arhitekata i planera Crne Gore za arhitekte i pejzažne arhitekte.</a:t>
            </a:r>
          </a:p>
          <a:p>
            <a:r>
              <a:rPr lang="pl-PL" sz="1400" b="1" dirty="0">
                <a:latin typeface="Times New Roman" panose="02020603050405020304" pitchFamily="18" charset="0"/>
                <a:cs typeface="Times New Roman" panose="02020603050405020304" pitchFamily="18" charset="0"/>
              </a:rPr>
              <a:t>Obrasci</a:t>
            </a:r>
          </a:p>
          <a:p>
            <a:pPr marL="0" indent="0">
              <a:buNone/>
            </a:pPr>
            <a:r>
              <a:rPr lang="sr-Latn-ME" sz="1400" dirty="0">
                <a:latin typeface="Times New Roman" panose="02020603050405020304" pitchFamily="18" charset="0"/>
                <a:cs typeface="Times New Roman" panose="02020603050405020304" pitchFamily="18" charset="0"/>
              </a:rPr>
              <a:t>Obrasce zahtjeva iz: člana 24 stav 1, člana 33 stav 1, člana 39 stav 2, člana 44 stav 1, člana 48 stav 6, člana 54 stav 1, člana 68 stav 2, člana 107 stav 2, člana 109 stav 1, člana 122 stav 1, člana 124 stav 1 alineja 1 i člana 125 stav 1; prijave iz:, člana 39 stav 4, člana 40 stav 1, člana 42 stav 1, člana 48 stav 5, člana 51 stav 3, člana 69 stav 1; obavještenja iz: člana 37 stav 3, člana 47 st. 2, 7 i 8, člana 62 stav 1, člana 76 stav 5, člana 81 stav 9, člana 84 stav 5, člana 107 stav 8 i člana 108 stav 8 i izjava iz: člana 34 stav 2 tačka 3, člana 52 stav 8, člana 54 stav 4 tačka 1, člana 57 stav 4, člana 95 stav 1 i člana 96 stav 1 ovog zakona propisuje Ministarstvo.</a:t>
            </a:r>
          </a:p>
          <a:p>
            <a:pPr marL="0" indent="0">
              <a:buNone/>
            </a:pPr>
            <a:endParaRPr lang="sr-Latn-M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27761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93377" y="155073"/>
            <a:ext cx="8596668" cy="6325938"/>
          </a:xfrm>
        </p:spPr>
        <p:txBody>
          <a:bodyPr>
            <a:noAutofit/>
          </a:bodyPr>
          <a:lstStyle/>
          <a:p>
            <a:r>
              <a:rPr lang="pl-PL" sz="1400" b="1" dirty="0">
                <a:latin typeface="Times New Roman" panose="02020603050405020304" pitchFamily="18" charset="0"/>
                <a:cs typeface="Times New Roman" panose="02020603050405020304" pitchFamily="18" charset="0"/>
              </a:rPr>
              <a:t>Pravilnici</a:t>
            </a:r>
          </a:p>
          <a:p>
            <a:pPr marL="0" indent="0">
              <a:buNone/>
            </a:pPr>
            <a:endParaRPr lang="pl-PL" sz="1400" b="1" dirty="0">
              <a:latin typeface="Times New Roman" panose="02020603050405020304" pitchFamily="18" charset="0"/>
              <a:cs typeface="Times New Roman" panose="02020603050405020304" pitchFamily="18" charset="0"/>
            </a:endParaRPr>
          </a:p>
          <a:p>
            <a:pPr marL="0" indent="0">
              <a:buNone/>
            </a:pPr>
            <a:r>
              <a:rPr lang="sr-Latn-ME" sz="1400" dirty="0">
                <a:latin typeface="Times New Roman" panose="02020603050405020304" pitchFamily="18" charset="0"/>
                <a:cs typeface="Times New Roman" panose="02020603050405020304" pitchFamily="18" charset="0"/>
              </a:rPr>
              <a:t>	-Prilog u skladu sa Pravilnikom o bližem načinu i postupku izdavanja i mirovanja licenci za obavljanje djelatnosti u oblasti izgradnje objekata i načinu vođenja registra licenci.</a:t>
            </a:r>
          </a:p>
          <a:p>
            <a:pPr marL="0" indent="0">
              <a:buNone/>
            </a:pPr>
            <a:r>
              <a:rPr lang="sr-Latn-ME" sz="1400" dirty="0">
                <a:latin typeface="Times New Roman" panose="02020603050405020304" pitchFamily="18" charset="0"/>
                <a:cs typeface="Times New Roman" panose="02020603050405020304" pitchFamily="18" charset="0"/>
              </a:rPr>
              <a:t>	-Pravilnik o programu i načinu polaganja stručnog ispita za obavljanje poslova izgradnje objekata.</a:t>
            </a:r>
          </a:p>
          <a:p>
            <a:pPr marL="0" indent="0">
              <a:buNone/>
            </a:pPr>
            <a:r>
              <a:rPr lang="sr-Latn-ME" sz="1400" dirty="0">
                <a:latin typeface="Times New Roman" panose="02020603050405020304" pitchFamily="18" charset="0"/>
                <a:cs typeface="Times New Roman" panose="02020603050405020304" pitchFamily="18" charset="0"/>
              </a:rPr>
              <a:t>	-Pravilnik o bližem načinu i postupku izdavanja i mirovanja licenci za obavljanje djelatnosti u oblasti izgradnje objekata i načinu vođenja registra licenci.</a:t>
            </a:r>
          </a:p>
          <a:p>
            <a:pPr marL="0" indent="0">
              <a:buNone/>
            </a:pPr>
            <a:r>
              <a:rPr lang="sr-Latn-ME" sz="1400" dirty="0">
                <a:latin typeface="Times New Roman" panose="02020603050405020304" pitchFamily="18" charset="0"/>
                <a:cs typeface="Times New Roman" panose="02020603050405020304" pitchFamily="18" charset="0"/>
              </a:rPr>
              <a:t>	-Pravilnik o bližem sadržaju i načinu vođenja Centralnog registra građenja.</a:t>
            </a:r>
          </a:p>
          <a:p>
            <a:pPr marL="0" indent="0">
              <a:buNone/>
            </a:pPr>
            <a:r>
              <a:rPr lang="sr-Latn-ME" sz="1400" dirty="0">
                <a:latin typeface="Times New Roman" panose="02020603050405020304" pitchFamily="18" charset="0"/>
                <a:cs typeface="Times New Roman" panose="02020603050405020304" pitchFamily="18" charset="0"/>
              </a:rPr>
              <a:t>	-Obrasci u skladu sa Pravilnikom o načinu vršenja stručnog nadzora i načinu izrade i bližoj sadržini izvještaja o stručnom nadzoru nad građenjem objekata</a:t>
            </a:r>
          </a:p>
          <a:p>
            <a:pPr marL="0" indent="0">
              <a:buNone/>
            </a:pPr>
            <a:endParaRPr lang="sr-Latn-M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3707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FE68F-9BF9-4957-A9C4-1DEC52693E8D}"/>
              </a:ext>
            </a:extLst>
          </p:cNvPr>
          <p:cNvSpPr>
            <a:spLocks noGrp="1"/>
          </p:cNvSpPr>
          <p:nvPr>
            <p:ph type="title"/>
          </p:nvPr>
        </p:nvSpPr>
        <p:spPr>
          <a:xfrm>
            <a:off x="829734" y="2768600"/>
            <a:ext cx="8596668" cy="1320800"/>
          </a:xfrm>
        </p:spPr>
        <p:txBody>
          <a:bodyPr/>
          <a:lstStyle/>
          <a:p>
            <a:pPr algn="ctr"/>
            <a:r>
              <a:rPr lang="sr-Latn-ME" dirty="0"/>
              <a:t>HVALA NA PAŽNJI!</a:t>
            </a:r>
            <a:endParaRPr lang="en-US" dirty="0"/>
          </a:p>
        </p:txBody>
      </p:sp>
    </p:spTree>
    <p:extLst>
      <p:ext uri="{BB962C8B-B14F-4D97-AF65-F5344CB8AC3E}">
        <p14:creationId xmlns:p14="http://schemas.microsoft.com/office/powerpoint/2010/main" val="3539601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1130300"/>
            <a:ext cx="8596668" cy="4911062"/>
          </a:xfrm>
        </p:spPr>
        <p:txBody>
          <a:bodyPr>
            <a:normAutofit/>
          </a:bodyPr>
          <a:lstStyle/>
          <a:p>
            <a:r>
              <a:rPr lang="en-US" sz="1400" b="1" dirty="0" err="1">
                <a:latin typeface="Times New Roman" panose="02020603050405020304" pitchFamily="18" charset="0"/>
                <a:cs typeface="Times New Roman" panose="02020603050405020304" pitchFamily="18" charset="0"/>
              </a:rPr>
              <a:t>Licencirani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arhitekta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licencirani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inženjer</a:t>
            </a:r>
            <a:endParaRPr lang="en-US"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fizičko</a:t>
            </a:r>
            <a:r>
              <a:rPr lang="en-US" sz="1400" dirty="0">
                <a:latin typeface="Times New Roman" panose="02020603050405020304" pitchFamily="18" charset="0"/>
                <a:cs typeface="Times New Roman" panose="02020603050405020304" pitchFamily="18" charset="0"/>
              </a:rPr>
              <a:t> lice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posjeduje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VII 1 </a:t>
            </a:r>
            <a:r>
              <a:rPr lang="en-US" sz="1400" dirty="0" err="1">
                <a:latin typeface="Times New Roman" panose="02020603050405020304" pitchFamily="18" charset="0"/>
                <a:cs typeface="Times New Roman" panose="02020603050405020304" pitchFamily="18" charset="0"/>
              </a:rPr>
              <a:t>nivo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kvalifikacije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obrazovanja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tri </a:t>
            </a:r>
            <a:r>
              <a:rPr lang="en-US" sz="1400" dirty="0" err="1">
                <a:latin typeface="Times New Roman" panose="02020603050405020304" pitchFamily="18" charset="0"/>
                <a:cs typeface="Times New Roman" panose="02020603050405020304" pitchFamily="18" charset="0"/>
              </a:rPr>
              <a:t>godine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iskustva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položen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ispit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upisano</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registar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komore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Crne</a:t>
            </a:r>
            <a:r>
              <a:rPr lang="en-US" sz="1400" dirty="0">
                <a:latin typeface="Times New Roman" panose="02020603050405020304" pitchFamily="18" charset="0"/>
                <a:cs typeface="Times New Roman" panose="02020603050405020304" pitchFamily="18" charset="0"/>
              </a:rPr>
              <a:t> Gore,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Komore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planera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Crne</a:t>
            </a:r>
            <a:r>
              <a:rPr lang="en-US" sz="1400" dirty="0">
                <a:latin typeface="Times New Roman" panose="02020603050405020304" pitchFamily="18" charset="0"/>
                <a:cs typeface="Times New Roman" panose="02020603050405020304" pitchFamily="18" charset="0"/>
              </a:rPr>
              <a:t> Gore.</a:t>
            </a:r>
          </a:p>
          <a:p>
            <a:pPr marL="0" indent="0">
              <a:buNone/>
            </a:pP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arhitekture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uređenja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terena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zavisno</a:t>
            </a:r>
            <a:r>
              <a:rPr lang="en-US" sz="1400" dirty="0">
                <a:latin typeface="Times New Roman" panose="02020603050405020304" pitchFamily="18" charset="0"/>
                <a:cs typeface="Times New Roman" panose="02020603050405020304" pitchFamily="18" charset="0"/>
              </a:rPr>
              <a:t> od </a:t>
            </a:r>
            <a:r>
              <a:rPr lang="en-US" sz="1400" dirty="0" err="1">
                <a:latin typeface="Times New Roman" panose="02020603050405020304" pitchFamily="18" charset="0"/>
                <a:cs typeface="Times New Roman" panose="02020603050405020304" pitchFamily="18" charset="0"/>
              </a:rPr>
              <a:t>vrste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vrstu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zavisno</a:t>
            </a:r>
            <a:r>
              <a:rPr lang="en-US" sz="1400" dirty="0">
                <a:latin typeface="Times New Roman" panose="02020603050405020304" pitchFamily="18" charset="0"/>
                <a:cs typeface="Times New Roman" panose="02020603050405020304" pitchFamily="18" charset="0"/>
              </a:rPr>
              <a:t> od </a:t>
            </a:r>
            <a:r>
              <a:rPr lang="en-US" sz="1400" dirty="0" err="1">
                <a:latin typeface="Times New Roman" panose="02020603050405020304" pitchFamily="18" charset="0"/>
                <a:cs typeface="Times New Roman" panose="02020603050405020304" pitchFamily="18" charset="0"/>
              </a:rPr>
              <a:t>formalne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kvalifikacije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obrazovanja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zavisno</a:t>
            </a:r>
            <a:r>
              <a:rPr lang="en-US" sz="1400" dirty="0">
                <a:latin typeface="Times New Roman" panose="02020603050405020304" pitchFamily="18" charset="0"/>
                <a:cs typeface="Times New Roman" panose="02020603050405020304" pitchFamily="18" charset="0"/>
              </a:rPr>
              <a:t> od </a:t>
            </a:r>
            <a:r>
              <a:rPr lang="en-US" sz="1400" dirty="0" err="1">
                <a:latin typeface="Times New Roman" panose="02020603050405020304" pitchFamily="18" charset="0"/>
                <a:cs typeface="Times New Roman" panose="02020603050405020304" pitchFamily="18" charset="0"/>
              </a:rPr>
              <a:t>vrste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a:t>
            </a:r>
          </a:p>
          <a:p>
            <a:r>
              <a:rPr lang="en-US" sz="1400" b="1" dirty="0">
                <a:latin typeface="Times New Roman" panose="02020603050405020304" pitchFamily="18" charset="0"/>
                <a:cs typeface="Times New Roman" panose="02020603050405020304" pitchFamily="18" charset="0"/>
              </a:rPr>
              <a:t>Autor </a:t>
            </a:r>
            <a:r>
              <a:rPr lang="en-US" sz="1400" b="1" dirty="0" err="1">
                <a:latin typeface="Times New Roman" panose="02020603050405020304" pitchFamily="18" charset="0"/>
                <a:cs typeface="Times New Roman" panose="02020603050405020304" pitchFamily="18" charset="0"/>
              </a:rPr>
              <a:t>projekta</a:t>
            </a:r>
            <a:endParaRPr lang="en-US" sz="1400" b="1" dirty="0">
              <a:latin typeface="Times New Roman" panose="02020603050405020304" pitchFamily="18" charset="0"/>
              <a:cs typeface="Times New Roman" panose="02020603050405020304" pitchFamily="18" charset="0"/>
            </a:endParaRPr>
          </a:p>
          <a:p>
            <a:pPr marL="0" indent="0">
              <a:buNone/>
            </a:pPr>
            <a:r>
              <a:rPr lang="en-US" sz="1400" dirty="0">
                <a:latin typeface="Times New Roman" panose="02020603050405020304" pitchFamily="18" charset="0"/>
                <a:cs typeface="Times New Roman" panose="02020603050405020304" pitchFamily="18" charset="0"/>
              </a:rPr>
              <a:t>Autor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izradio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idejno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arhitektonsko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rješenje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je data </a:t>
            </a:r>
            <a:r>
              <a:rPr lang="en-US" sz="1400" dirty="0" err="1">
                <a:latin typeface="Times New Roman" panose="02020603050405020304" pitchFamily="18" charset="0"/>
                <a:cs typeface="Times New Roman" panose="02020603050405020304" pitchFamily="18" charset="0"/>
              </a:rPr>
              <a:t>saglasnost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glavnog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glavnog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gradskog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autor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grupa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autora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najbolje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rangiranog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idejnog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arhitektonskog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rješenja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osnovu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javnog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konkursa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15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Izuzetno</a:t>
            </a:r>
            <a:r>
              <a:rPr lang="en-US" sz="1400" dirty="0">
                <a:latin typeface="Times New Roman" panose="02020603050405020304" pitchFamily="18" charset="0"/>
                <a:cs typeface="Times New Roman" panose="02020603050405020304" pitchFamily="18" charset="0"/>
              </a:rPr>
              <a:t> od </a:t>
            </a:r>
            <a:r>
              <a:rPr lang="en-US" sz="1400" dirty="0" err="1">
                <a:latin typeface="Times New Roman" panose="02020603050405020304" pitchFamily="18" charset="0"/>
                <a:cs typeface="Times New Roman" panose="02020603050405020304" pitchFamily="18" charset="0"/>
              </a:rPr>
              <a:t>stava</a:t>
            </a:r>
            <a:r>
              <a:rPr lang="en-US" sz="1400" dirty="0">
                <a:latin typeface="Times New Roman" panose="02020603050405020304" pitchFamily="18" charset="0"/>
                <a:cs typeface="Times New Roman" panose="02020603050405020304" pitchFamily="18" charset="0"/>
              </a:rPr>
              <a:t> 1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autor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fizičko</a:t>
            </a:r>
            <a:r>
              <a:rPr lang="en-US" sz="1400" dirty="0">
                <a:latin typeface="Times New Roman" panose="02020603050405020304" pitchFamily="18" charset="0"/>
                <a:cs typeface="Times New Roman" panose="02020603050405020304" pitchFamily="18" charset="0"/>
              </a:rPr>
              <a:t> lice (student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drugo</a:t>
            </a:r>
            <a:r>
              <a:rPr lang="en-US" sz="1400" dirty="0">
                <a:latin typeface="Times New Roman" panose="02020603050405020304" pitchFamily="18" charset="0"/>
                <a:cs typeface="Times New Roman" panose="02020603050405020304" pitchFamily="18" charset="0"/>
              </a:rPr>
              <a:t> lice),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odgovarajuće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autor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djela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arhitekture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skice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idejnog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rješenja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glavnog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izgrađenog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Autor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stiče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obaveze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proizilaze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kojim</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uređuje</a:t>
            </a:r>
            <a:r>
              <a:rPr lang="en-US" sz="1400" dirty="0">
                <a:latin typeface="Times New Roman" panose="02020603050405020304" pitchFamily="18" charset="0"/>
                <a:cs typeface="Times New Roman" panose="02020603050405020304" pitchFamily="18" charset="0"/>
              </a:rPr>
              <a:t> oblast </a:t>
            </a:r>
            <a:r>
              <a:rPr lang="en-US" sz="1400" dirty="0" err="1">
                <a:latin typeface="Times New Roman" panose="02020603050405020304" pitchFamily="18" charset="0"/>
                <a:cs typeface="Times New Roman" panose="02020603050405020304" pitchFamily="18" charset="0"/>
              </a:rPr>
              <a:t>autorskih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srodnih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prava</a:t>
            </a:r>
            <a:r>
              <a:rPr lang="en-US" sz="1400" dirty="0">
                <a:latin typeface="Times New Roman" panose="02020603050405020304" pitchFamily="18" charset="0"/>
                <a:cs typeface="Times New Roman" panose="02020603050405020304" pitchFamily="18" charset="0"/>
              </a:rPr>
              <a:t>.</a:t>
            </a:r>
            <a:endParaRPr lang="sr-Latn-ME"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9410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304800"/>
            <a:ext cx="8596668" cy="6159500"/>
          </a:xfrm>
        </p:spPr>
        <p:txBody>
          <a:bodyPr>
            <a:normAutofit fontScale="92500" lnSpcReduction="10000"/>
          </a:bodyPr>
          <a:lstStyle/>
          <a:p>
            <a:r>
              <a:rPr lang="en-US" sz="1500" b="1" dirty="0" err="1">
                <a:latin typeface="Times New Roman" panose="02020603050405020304" pitchFamily="18" charset="0"/>
                <a:cs typeface="Times New Roman" panose="02020603050405020304" pitchFamily="18" charset="0"/>
              </a:rPr>
              <a:t>Vodeći</a:t>
            </a:r>
            <a:r>
              <a:rPr lang="en-US" sz="1500" b="1" dirty="0">
                <a:latin typeface="Times New Roman" panose="02020603050405020304" pitchFamily="18" charset="0"/>
                <a:cs typeface="Times New Roman" panose="02020603050405020304" pitchFamily="18" charset="0"/>
              </a:rPr>
              <a:t> </a:t>
            </a:r>
            <a:r>
              <a:rPr lang="en-US" sz="1500" b="1" dirty="0" err="1">
                <a:latin typeface="Times New Roman" panose="02020603050405020304" pitchFamily="18" charset="0"/>
                <a:cs typeface="Times New Roman" panose="02020603050405020304" pitchFamily="18" charset="0"/>
              </a:rPr>
              <a:t>i</a:t>
            </a:r>
            <a:r>
              <a:rPr lang="en-US" sz="1500" b="1" dirty="0">
                <a:latin typeface="Times New Roman" panose="02020603050405020304" pitchFamily="18" charset="0"/>
                <a:cs typeface="Times New Roman" panose="02020603050405020304" pitchFamily="18" charset="0"/>
              </a:rPr>
              <a:t> </a:t>
            </a:r>
            <a:r>
              <a:rPr lang="en-US" sz="1500" b="1" dirty="0" err="1">
                <a:latin typeface="Times New Roman" panose="02020603050405020304" pitchFamily="18" charset="0"/>
                <a:cs typeface="Times New Roman" panose="02020603050405020304" pitchFamily="18" charset="0"/>
              </a:rPr>
              <a:t>odgovorni</a:t>
            </a:r>
            <a:r>
              <a:rPr lang="en-US" sz="1500" b="1" dirty="0">
                <a:latin typeface="Times New Roman" panose="02020603050405020304" pitchFamily="18" charset="0"/>
                <a:cs typeface="Times New Roman" panose="02020603050405020304" pitchFamily="18" charset="0"/>
              </a:rPr>
              <a:t> </a:t>
            </a:r>
            <a:r>
              <a:rPr lang="en-US" sz="1500" b="1" dirty="0" err="1">
                <a:latin typeface="Times New Roman" panose="02020603050405020304" pitchFamily="18" charset="0"/>
                <a:cs typeface="Times New Roman" panose="02020603050405020304" pitchFamily="18" charset="0"/>
              </a:rPr>
              <a:t>projektant</a:t>
            </a:r>
            <a:endParaRPr lang="sr-Latn-ME" sz="1500" b="1" dirty="0">
              <a:latin typeface="Times New Roman" panose="02020603050405020304" pitchFamily="18" charset="0"/>
              <a:cs typeface="Times New Roman" panose="02020603050405020304" pitchFamily="18" charset="0"/>
            </a:endParaRPr>
          </a:p>
          <a:p>
            <a:pPr marL="0" indent="0">
              <a:buNone/>
            </a:pPr>
            <a:r>
              <a:rPr lang="en-US" sz="1500" dirty="0" err="1">
                <a:latin typeface="Times New Roman" panose="02020603050405020304" pitchFamily="18" charset="0"/>
                <a:cs typeface="Times New Roman" panose="02020603050405020304" pitchFamily="18" charset="0"/>
              </a:rPr>
              <a:t>Rukovođenje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izradom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tehničke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dokumentacije</a:t>
            </a:r>
            <a:r>
              <a:rPr lang="en-US" sz="1500" dirty="0">
                <a:latin typeface="Times New Roman" panose="02020603050405020304" pitchFamily="18" charset="0"/>
                <a:cs typeface="Times New Roman" panose="02020603050405020304" pitchFamily="18" charset="0"/>
              </a:rPr>
              <a:t>, u </a:t>
            </a:r>
            <a:r>
              <a:rPr lang="en-US" sz="1500" dirty="0" err="1">
                <a:latin typeface="Times New Roman" panose="02020603050405020304" pitchFamily="18" charset="0"/>
                <a:cs typeface="Times New Roman" panose="02020603050405020304" pitchFamily="18" charset="0"/>
              </a:rPr>
              <a:t>svojstvu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vodećeg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projektanta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može</a:t>
            </a:r>
            <a:r>
              <a:rPr lang="en-US" sz="1500" dirty="0">
                <a:latin typeface="Times New Roman" panose="02020603050405020304" pitchFamily="18" charset="0"/>
                <a:cs typeface="Times New Roman" panose="02020603050405020304" pitchFamily="18" charset="0"/>
              </a:rPr>
              <a:t> da </a:t>
            </a:r>
            <a:r>
              <a:rPr lang="en-US" sz="1500" dirty="0" err="1">
                <a:latin typeface="Times New Roman" panose="02020603050405020304" pitchFamily="18" charset="0"/>
                <a:cs typeface="Times New Roman" panose="02020603050405020304" pitchFamily="18" charset="0"/>
              </a:rPr>
              <a:t>vrši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arhitekta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odnosno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građevinske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elektro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ili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mašinske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struke</a:t>
            </a:r>
            <a:r>
              <a:rPr lang="en-US" sz="1500" dirty="0">
                <a:latin typeface="Times New Roman" panose="02020603050405020304" pitchFamily="18" charset="0"/>
                <a:cs typeface="Times New Roman" panose="02020603050405020304" pitchFamily="18" charset="0"/>
              </a:rPr>
              <a:t>.</a:t>
            </a:r>
          </a:p>
          <a:p>
            <a:pPr marL="0" indent="0">
              <a:buNone/>
            </a:pPr>
            <a:r>
              <a:rPr lang="en-US" sz="1500" dirty="0" err="1">
                <a:latin typeface="Times New Roman" panose="02020603050405020304" pitchFamily="18" charset="0"/>
                <a:cs typeface="Times New Roman" panose="02020603050405020304" pitchFamily="18" charset="0"/>
              </a:rPr>
              <a:t>Rukovođenje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izradom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dijela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tehničke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dokumentacije</a:t>
            </a:r>
            <a:r>
              <a:rPr lang="en-US" sz="1500" dirty="0">
                <a:latin typeface="Times New Roman" panose="02020603050405020304" pitchFamily="18" charset="0"/>
                <a:cs typeface="Times New Roman" panose="02020603050405020304" pitchFamily="18" charset="0"/>
              </a:rPr>
              <a:t>, u </a:t>
            </a:r>
            <a:r>
              <a:rPr lang="en-US" sz="1500" dirty="0" err="1">
                <a:latin typeface="Times New Roman" panose="02020603050405020304" pitchFamily="18" charset="0"/>
                <a:cs typeface="Times New Roman" panose="02020603050405020304" pitchFamily="18" charset="0"/>
              </a:rPr>
              <a:t>svojstvu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odgovornog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projektanta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može</a:t>
            </a:r>
            <a:r>
              <a:rPr lang="en-US" sz="1500" dirty="0">
                <a:latin typeface="Times New Roman" panose="02020603050405020304" pitchFamily="18" charset="0"/>
                <a:cs typeface="Times New Roman" panose="02020603050405020304" pitchFamily="18" charset="0"/>
              </a:rPr>
              <a:t> da </a:t>
            </a:r>
            <a:r>
              <a:rPr lang="en-US" sz="1500" dirty="0" err="1">
                <a:latin typeface="Times New Roman" panose="02020603050405020304" pitchFamily="18" charset="0"/>
                <a:cs typeface="Times New Roman" panose="02020603050405020304" pitchFamily="18" charset="0"/>
              </a:rPr>
              <a:t>vrši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arhitekta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odnosno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odgovarajuće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struke</a:t>
            </a:r>
            <a:r>
              <a:rPr lang="en-US" sz="1500" dirty="0">
                <a:latin typeface="Times New Roman" panose="02020603050405020304" pitchFamily="18" charset="0"/>
                <a:cs typeface="Times New Roman" panose="02020603050405020304" pitchFamily="18" charset="0"/>
              </a:rPr>
              <a:t>.</a:t>
            </a:r>
          </a:p>
          <a:p>
            <a:pPr marL="0" indent="0">
              <a:buNone/>
            </a:pPr>
            <a:r>
              <a:rPr lang="en-US" sz="1500" dirty="0" err="1">
                <a:latin typeface="Times New Roman" panose="02020603050405020304" pitchFamily="18" charset="0"/>
                <a:cs typeface="Times New Roman" panose="02020603050405020304" pitchFamily="18" charset="0"/>
              </a:rPr>
              <a:t>Vodeći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projektant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koji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rukovodi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izradom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tehničke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dokumentacije</a:t>
            </a:r>
            <a:r>
              <a:rPr lang="en-US" sz="1500" dirty="0">
                <a:latin typeface="Times New Roman" panose="02020603050405020304" pitchFamily="18" charset="0"/>
                <a:cs typeface="Times New Roman" panose="02020603050405020304" pitchFamily="18" charset="0"/>
              </a:rPr>
              <a:t> u </a:t>
            </a:r>
            <a:r>
              <a:rPr lang="en-US" sz="1500" dirty="0" err="1">
                <a:latin typeface="Times New Roman" panose="02020603050405020304" pitchFamily="18" charset="0"/>
                <a:cs typeface="Times New Roman" panose="02020603050405020304" pitchFamily="18" charset="0"/>
              </a:rPr>
              <a:t>cjelini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odgovoran</a:t>
            </a:r>
            <a:r>
              <a:rPr lang="en-US" sz="1500" dirty="0">
                <a:latin typeface="Times New Roman" panose="02020603050405020304" pitchFamily="18" charset="0"/>
                <a:cs typeface="Times New Roman" panose="02020603050405020304" pitchFamily="18" charset="0"/>
              </a:rPr>
              <a:t> je za </a:t>
            </a:r>
            <a:r>
              <a:rPr lang="en-US" sz="1500" dirty="0" err="1">
                <a:latin typeface="Times New Roman" panose="02020603050405020304" pitchFamily="18" charset="0"/>
                <a:cs typeface="Times New Roman" panose="02020603050405020304" pitchFamily="18" charset="0"/>
              </a:rPr>
              <a:t>usaglašenost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svih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djelova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tehničke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dokumentacije</a:t>
            </a:r>
            <a:r>
              <a:rPr lang="en-US" sz="1500" dirty="0">
                <a:latin typeface="Times New Roman" panose="02020603050405020304" pitchFamily="18" charset="0"/>
                <a:cs typeface="Times New Roman" panose="02020603050405020304" pitchFamily="18" charset="0"/>
              </a:rPr>
              <a:t>.</a:t>
            </a:r>
          </a:p>
          <a:p>
            <a:pPr marL="0" indent="0">
              <a:buNone/>
            </a:pPr>
            <a:r>
              <a:rPr lang="en-US" sz="1500" dirty="0" err="1">
                <a:latin typeface="Times New Roman" panose="02020603050405020304" pitchFamily="18" charset="0"/>
                <a:cs typeface="Times New Roman" panose="02020603050405020304" pitchFamily="18" charset="0"/>
              </a:rPr>
              <a:t>Odgovorni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projektant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koji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izrađuje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dio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tehničke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dokumentacije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odgovoran</a:t>
            </a:r>
            <a:r>
              <a:rPr lang="en-US" sz="1500" dirty="0">
                <a:latin typeface="Times New Roman" panose="02020603050405020304" pitchFamily="18" charset="0"/>
                <a:cs typeface="Times New Roman" panose="02020603050405020304" pitchFamily="18" charset="0"/>
              </a:rPr>
              <a:t> je za </a:t>
            </a:r>
            <a:r>
              <a:rPr lang="en-US" sz="1500" dirty="0" err="1">
                <a:latin typeface="Times New Roman" panose="02020603050405020304" pitchFamily="18" charset="0"/>
                <a:cs typeface="Times New Roman" panose="02020603050405020304" pitchFamily="18" charset="0"/>
              </a:rPr>
              <a:t>dio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koji</a:t>
            </a:r>
            <a:r>
              <a:rPr lang="en-US" sz="1500" dirty="0">
                <a:latin typeface="Times New Roman" panose="02020603050405020304" pitchFamily="18" charset="0"/>
                <a:cs typeface="Times New Roman" panose="02020603050405020304" pitchFamily="18" charset="0"/>
              </a:rPr>
              <a:t> je </a:t>
            </a:r>
            <a:r>
              <a:rPr lang="en-US" sz="1500" dirty="0" err="1">
                <a:latin typeface="Times New Roman" panose="02020603050405020304" pitchFamily="18" charset="0"/>
                <a:cs typeface="Times New Roman" panose="02020603050405020304" pitchFamily="18" charset="0"/>
              </a:rPr>
              <a:t>izradio</a:t>
            </a:r>
            <a:r>
              <a:rPr lang="en-US" sz="1500" dirty="0">
                <a:latin typeface="Times New Roman" panose="02020603050405020304" pitchFamily="18" charset="0"/>
                <a:cs typeface="Times New Roman" panose="02020603050405020304" pitchFamily="18" charset="0"/>
              </a:rPr>
              <a:t>.</a:t>
            </a:r>
          </a:p>
          <a:p>
            <a:pPr marL="0" indent="0">
              <a:buNone/>
            </a:pPr>
            <a:r>
              <a:rPr lang="en-US" sz="1500" dirty="0" err="1">
                <a:latin typeface="Times New Roman" panose="02020603050405020304" pitchFamily="18" charset="0"/>
                <a:cs typeface="Times New Roman" panose="02020603050405020304" pitchFamily="18" charset="0"/>
              </a:rPr>
              <a:t>Vodeći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projektant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koji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rukovodi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izradom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cjelokupne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tehničke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dokumentacije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istovremeno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može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biti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odgovorni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projektant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dijela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tehničke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dokumentacije</a:t>
            </a:r>
            <a:r>
              <a:rPr lang="en-US" sz="1500" dirty="0">
                <a:latin typeface="Times New Roman" panose="02020603050405020304" pitchFamily="18" charset="0"/>
                <a:cs typeface="Times New Roman" panose="02020603050405020304" pitchFamily="18" charset="0"/>
              </a:rPr>
              <a:t>.</a:t>
            </a:r>
          </a:p>
          <a:p>
            <a:r>
              <a:rPr lang="en-US" sz="1500" b="1" dirty="0" err="1">
                <a:latin typeface="Times New Roman" panose="02020603050405020304" pitchFamily="18" charset="0"/>
                <a:cs typeface="Times New Roman" panose="02020603050405020304" pitchFamily="18" charset="0"/>
              </a:rPr>
              <a:t>Određivanje</a:t>
            </a:r>
            <a:r>
              <a:rPr lang="en-US" sz="1500" b="1" dirty="0">
                <a:latin typeface="Times New Roman" panose="02020603050405020304" pitchFamily="18" charset="0"/>
                <a:cs typeface="Times New Roman" panose="02020603050405020304" pitchFamily="18" charset="0"/>
              </a:rPr>
              <a:t> </a:t>
            </a:r>
            <a:r>
              <a:rPr lang="en-US" sz="1500" b="1" dirty="0" err="1">
                <a:latin typeface="Times New Roman" panose="02020603050405020304" pitchFamily="18" charset="0"/>
                <a:cs typeface="Times New Roman" panose="02020603050405020304" pitchFamily="18" charset="0"/>
              </a:rPr>
              <a:t>vodećeg</a:t>
            </a:r>
            <a:r>
              <a:rPr lang="en-US" sz="1500" b="1" dirty="0">
                <a:latin typeface="Times New Roman" panose="02020603050405020304" pitchFamily="18" charset="0"/>
                <a:cs typeface="Times New Roman" panose="02020603050405020304" pitchFamily="18" charset="0"/>
              </a:rPr>
              <a:t> </a:t>
            </a:r>
            <a:r>
              <a:rPr lang="en-US" sz="1500" b="1" dirty="0" err="1">
                <a:latin typeface="Times New Roman" panose="02020603050405020304" pitchFamily="18" charset="0"/>
                <a:cs typeface="Times New Roman" panose="02020603050405020304" pitchFamily="18" charset="0"/>
              </a:rPr>
              <a:t>projektanta</a:t>
            </a:r>
            <a:endParaRPr lang="sr-Latn-ME" sz="1500" b="1" dirty="0">
              <a:latin typeface="Times New Roman" panose="02020603050405020304" pitchFamily="18" charset="0"/>
              <a:cs typeface="Times New Roman" panose="02020603050405020304" pitchFamily="18" charset="0"/>
            </a:endParaRPr>
          </a:p>
          <a:p>
            <a:pPr marL="0" indent="0">
              <a:buNone/>
            </a:pPr>
            <a:r>
              <a:rPr lang="en-US" sz="1500" dirty="0" err="1">
                <a:latin typeface="Times New Roman" panose="02020603050405020304" pitchFamily="18" charset="0"/>
                <a:cs typeface="Times New Roman" panose="02020603050405020304" pitchFamily="18" charset="0"/>
              </a:rPr>
              <a:t>Vodeći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projektant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određuje</a:t>
            </a:r>
            <a:r>
              <a:rPr lang="en-US" sz="1500" dirty="0">
                <a:latin typeface="Times New Roman" panose="02020603050405020304" pitchFamily="18" charset="0"/>
                <a:cs typeface="Times New Roman" panose="02020603050405020304" pitchFamily="18" charset="0"/>
              </a:rPr>
              <a:t> se </a:t>
            </a:r>
            <a:r>
              <a:rPr lang="en-US" sz="1500" dirty="0" err="1">
                <a:latin typeface="Times New Roman" panose="02020603050405020304" pitchFamily="18" charset="0"/>
                <a:cs typeface="Times New Roman" panose="02020603050405020304" pitchFamily="18" charset="0"/>
              </a:rPr>
              <a:t>prema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vrsti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to:</a:t>
            </a:r>
          </a:p>
          <a:p>
            <a:pPr marL="0" indent="0">
              <a:buNone/>
            </a:pPr>
            <a:r>
              <a:rPr lang="en-US" sz="1500" dirty="0">
                <a:latin typeface="Times New Roman" panose="02020603050405020304" pitchFamily="18" charset="0"/>
                <a:cs typeface="Times New Roman" panose="02020603050405020304" pitchFamily="18" charset="0"/>
              </a:rPr>
              <a:t>   -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arhitekta</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sve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zgrade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trgove</a:t>
            </a:r>
            <a:r>
              <a:rPr lang="en-US" sz="1500" dirty="0">
                <a:latin typeface="Times New Roman" panose="02020603050405020304" pitchFamily="18" charset="0"/>
                <a:cs typeface="Times New Roman" panose="02020603050405020304" pitchFamily="18" charset="0"/>
              </a:rPr>
              <a:t>, promenade </a:t>
            </a:r>
            <a:r>
              <a:rPr lang="en-US" sz="1500" dirty="0" err="1">
                <a:latin typeface="Times New Roman" panose="02020603050405020304" pitchFamily="18" charset="0"/>
                <a:cs typeface="Times New Roman" panose="02020603050405020304" pitchFamily="18" charset="0"/>
              </a:rPr>
              <a:t>šetališta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ili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gradske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parkove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druge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slične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a:t>
            </a:r>
          </a:p>
          <a:p>
            <a:pPr marL="0" indent="0">
              <a:buNone/>
            </a:pPr>
            <a:r>
              <a:rPr lang="en-US" sz="1500" dirty="0">
                <a:latin typeface="Times New Roman" panose="02020603050405020304" pitchFamily="18" charset="0"/>
                <a:cs typeface="Times New Roman" panose="02020603050405020304" pitchFamily="18" charset="0"/>
              </a:rPr>
              <a:t>   -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građevinski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konstruktivnog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smjera</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inženjerske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mostove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nadzemne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podzemne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prolaze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vijadukte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tunele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podzemne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potporne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zidove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potporne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konstrukcije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kosina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žičare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betonske</a:t>
            </a:r>
            <a:r>
              <a:rPr lang="en-US" sz="1500" dirty="0">
                <a:latin typeface="Times New Roman" panose="02020603050405020304" pitchFamily="18" charset="0"/>
                <a:cs typeface="Times New Roman" panose="02020603050405020304" pitchFamily="18" charset="0"/>
              </a:rPr>
              <a:t> brane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akumulacije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luke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pristaništa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druge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slične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a:t>
            </a:r>
          </a:p>
          <a:p>
            <a:pPr marL="0" indent="0">
              <a:buNone/>
            </a:pPr>
            <a:r>
              <a:rPr lang="en-US" sz="1500" dirty="0">
                <a:latin typeface="Times New Roman" panose="02020603050405020304" pitchFamily="18" charset="0"/>
                <a:cs typeface="Times New Roman" panose="02020603050405020304" pitchFamily="18" charset="0"/>
              </a:rPr>
              <a:t>   -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građevinski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hidrotehničkog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smjera</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vodovodnu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kanalizacionu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mrežu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zahvatanje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tretman</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vode</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piće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druge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potrebe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prikupljanje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prečišćavanje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otpadnih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voda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betonske</a:t>
            </a:r>
            <a:r>
              <a:rPr lang="en-US" sz="1500" dirty="0">
                <a:latin typeface="Times New Roman" panose="02020603050405020304" pitchFamily="18" charset="0"/>
                <a:cs typeface="Times New Roman" panose="02020603050405020304" pitchFamily="18" charset="0"/>
              </a:rPr>
              <a:t> brane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akumulacije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druge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slične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a:t>
            </a:r>
          </a:p>
          <a:p>
            <a:pPr marL="0" indent="0">
              <a:buNone/>
            </a:pPr>
            <a:r>
              <a:rPr lang="en-US" sz="1500" dirty="0">
                <a:latin typeface="Times New Roman" panose="02020603050405020304" pitchFamily="18" charset="0"/>
                <a:cs typeface="Times New Roman" panose="02020603050405020304" pitchFamily="18" charset="0"/>
              </a:rPr>
              <a:t>   -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građevinski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saobraćajnog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smjera</a:t>
            </a:r>
            <a:r>
              <a:rPr lang="en-US" sz="1500" dirty="0">
                <a:latin typeface="Times New Roman" panose="02020603050405020304" pitchFamily="18" charset="0"/>
                <a:cs typeface="Times New Roman" panose="02020603050405020304" pitchFamily="18" charset="0"/>
              </a:rPr>
              <a:t>: za auto-</a:t>
            </a:r>
            <a:r>
              <a:rPr lang="en-US" sz="1500" dirty="0" err="1">
                <a:latin typeface="Times New Roman" panose="02020603050405020304" pitchFamily="18" charset="0"/>
                <a:cs typeface="Times New Roman" panose="02020603050405020304" pitchFamily="18" charset="0"/>
              </a:rPr>
              <a:t>puteve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brze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saobraćajnice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puteve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ulice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željezničke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tramvajske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pruge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luke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aerodromske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piste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pristaništa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plovne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kanale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trgove</a:t>
            </a:r>
            <a:r>
              <a:rPr lang="en-US" sz="1500" dirty="0">
                <a:latin typeface="Times New Roman" panose="02020603050405020304" pitchFamily="18" charset="0"/>
                <a:cs typeface="Times New Roman" panose="02020603050405020304" pitchFamily="18" charset="0"/>
              </a:rPr>
              <a:t>, promenade, </a:t>
            </a:r>
            <a:r>
              <a:rPr lang="en-US" sz="1500" dirty="0" err="1">
                <a:latin typeface="Times New Roman" panose="02020603050405020304" pitchFamily="18" charset="0"/>
                <a:cs typeface="Times New Roman" panose="02020603050405020304" pitchFamily="18" charset="0"/>
              </a:rPr>
              <a:t>šetališta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ili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gradske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parkove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druge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slične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a:t>
            </a:r>
          </a:p>
          <a:p>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9441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304800"/>
            <a:ext cx="8596668" cy="6159500"/>
          </a:xfrm>
        </p:spPr>
        <p:txBody>
          <a:bodyPr>
            <a:normAutofit/>
          </a:bodyPr>
          <a:lstStyle/>
          <a:p>
            <a:r>
              <a:rPr lang="en-US" sz="1500" b="1" dirty="0" err="1">
                <a:latin typeface="Times New Roman" panose="02020603050405020304" pitchFamily="18" charset="0"/>
                <a:cs typeface="Times New Roman" panose="02020603050405020304" pitchFamily="18" charset="0"/>
              </a:rPr>
              <a:t>Određivanje</a:t>
            </a:r>
            <a:r>
              <a:rPr lang="en-US" sz="1500" b="1" dirty="0">
                <a:latin typeface="Times New Roman" panose="02020603050405020304" pitchFamily="18" charset="0"/>
                <a:cs typeface="Times New Roman" panose="02020603050405020304" pitchFamily="18" charset="0"/>
              </a:rPr>
              <a:t> </a:t>
            </a:r>
            <a:r>
              <a:rPr lang="en-US" sz="1500" b="1" dirty="0" err="1">
                <a:latin typeface="Times New Roman" panose="02020603050405020304" pitchFamily="18" charset="0"/>
                <a:cs typeface="Times New Roman" panose="02020603050405020304" pitchFamily="18" charset="0"/>
              </a:rPr>
              <a:t>vodećeg</a:t>
            </a:r>
            <a:r>
              <a:rPr lang="en-US" sz="1500" b="1" dirty="0">
                <a:latin typeface="Times New Roman" panose="02020603050405020304" pitchFamily="18" charset="0"/>
                <a:cs typeface="Times New Roman" panose="02020603050405020304" pitchFamily="18" charset="0"/>
              </a:rPr>
              <a:t> </a:t>
            </a:r>
            <a:r>
              <a:rPr lang="en-US" sz="1500" b="1" dirty="0" err="1">
                <a:latin typeface="Times New Roman" panose="02020603050405020304" pitchFamily="18" charset="0"/>
                <a:cs typeface="Times New Roman" panose="02020603050405020304" pitchFamily="18" charset="0"/>
              </a:rPr>
              <a:t>projektanta</a:t>
            </a:r>
            <a:r>
              <a:rPr lang="sr-Latn-ME" sz="1500" b="1" dirty="0">
                <a:latin typeface="Times New Roman" panose="02020603050405020304" pitchFamily="18" charset="0"/>
                <a:cs typeface="Times New Roman" panose="02020603050405020304" pitchFamily="18" charset="0"/>
              </a:rPr>
              <a:t> </a:t>
            </a:r>
          </a:p>
          <a:p>
            <a:pPr marL="0" indent="0">
              <a:buNone/>
            </a:pPr>
            <a:r>
              <a:rPr lang="en-US" sz="1500" dirty="0" err="1">
                <a:latin typeface="Times New Roman" panose="02020603050405020304" pitchFamily="18" charset="0"/>
                <a:cs typeface="Times New Roman" panose="02020603050405020304" pitchFamily="18" charset="0"/>
              </a:rPr>
              <a:t>Vodeći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projektant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određuje</a:t>
            </a:r>
            <a:r>
              <a:rPr lang="en-US" sz="1500" dirty="0">
                <a:latin typeface="Times New Roman" panose="02020603050405020304" pitchFamily="18" charset="0"/>
                <a:cs typeface="Times New Roman" panose="02020603050405020304" pitchFamily="18" charset="0"/>
              </a:rPr>
              <a:t> se </a:t>
            </a:r>
            <a:r>
              <a:rPr lang="en-US" sz="1500" dirty="0" err="1">
                <a:latin typeface="Times New Roman" panose="02020603050405020304" pitchFamily="18" charset="0"/>
                <a:cs typeface="Times New Roman" panose="02020603050405020304" pitchFamily="18" charset="0"/>
              </a:rPr>
              <a:t>prema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vrsti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to:</a:t>
            </a:r>
          </a:p>
          <a:p>
            <a:pPr marL="0" indent="0">
              <a:buNone/>
            </a:pPr>
            <a:r>
              <a:rPr lang="en-US" sz="1500" dirty="0">
                <a:latin typeface="Times New Roman" panose="02020603050405020304" pitchFamily="18" charset="0"/>
                <a:cs typeface="Times New Roman" panose="02020603050405020304" pitchFamily="18" charset="0"/>
              </a:rPr>
              <a:t>   -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građevinski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geotehničkog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smjera</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geotehničke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konstrukcije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nasute</a:t>
            </a:r>
            <a:r>
              <a:rPr lang="en-US" sz="1500" dirty="0">
                <a:latin typeface="Times New Roman" panose="02020603050405020304" pitchFamily="18" charset="0"/>
                <a:cs typeface="Times New Roman" panose="02020603050405020304" pitchFamily="18" charset="0"/>
              </a:rPr>
              <a:t> brane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akumulacije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deponije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nasipe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tunele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podzemne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podzemne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prolaze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luke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pristaništa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potporne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zidove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potporne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konstrukcije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kosina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sanacije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klizišta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drugih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sličnih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konstrukcija</a:t>
            </a:r>
            <a:r>
              <a:rPr lang="en-US" sz="1500" dirty="0">
                <a:latin typeface="Times New Roman" panose="02020603050405020304" pitchFamily="18" charset="0"/>
                <a:cs typeface="Times New Roman" panose="02020603050405020304" pitchFamily="18" charset="0"/>
              </a:rPr>
              <a:t>;</a:t>
            </a:r>
          </a:p>
          <a:p>
            <a:pPr marL="0" indent="0">
              <a:buNone/>
            </a:pPr>
            <a:r>
              <a:rPr lang="en-US" sz="1500" dirty="0">
                <a:latin typeface="Times New Roman" panose="02020603050405020304" pitchFamily="18" charset="0"/>
                <a:cs typeface="Times New Roman" panose="02020603050405020304" pitchFamily="18" charset="0"/>
              </a:rPr>
              <a:t>   -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elektro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smjera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energetike</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dalekovode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elektrane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trafostanice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razvodna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postrojenja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kablovske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podzemne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instalacije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druge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slične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a:t>
            </a:r>
          </a:p>
          <a:p>
            <a:pPr marL="0" indent="0">
              <a:buNone/>
            </a:pPr>
            <a:r>
              <a:rPr lang="en-US" sz="1500" dirty="0">
                <a:latin typeface="Times New Roman" panose="02020603050405020304" pitchFamily="18" charset="0"/>
                <a:cs typeface="Times New Roman" panose="02020603050405020304" pitchFamily="18" charset="0"/>
              </a:rPr>
              <a:t>   -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elektro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smjera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telekomunikacije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računari</a:t>
            </a:r>
            <a:r>
              <a:rPr lang="en-US" sz="1500" dirty="0">
                <a:latin typeface="Times New Roman" panose="02020603050405020304" pitchFamily="18" charset="0"/>
                <a:cs typeface="Times New Roman" panose="02020603050405020304" pitchFamily="18" charset="0"/>
              </a:rPr>
              <a:t>/</a:t>
            </a:r>
            <a:r>
              <a:rPr lang="en-US" sz="1500" dirty="0" err="1">
                <a:latin typeface="Times New Roman" panose="02020603050405020304" pitchFamily="18" charset="0"/>
                <a:cs typeface="Times New Roman" panose="02020603050405020304" pitchFamily="18" charset="0"/>
              </a:rPr>
              <a:t>elektronika</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bazne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telekomunikacione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stanice</a:t>
            </a:r>
            <a:r>
              <a:rPr lang="en-US" sz="1500" dirty="0">
                <a:latin typeface="Times New Roman" panose="02020603050405020304" pitchFamily="18" charset="0"/>
                <a:cs typeface="Times New Roman" panose="02020603050405020304" pitchFamily="18" charset="0"/>
              </a:rPr>
              <a:t>, data </a:t>
            </a:r>
            <a:r>
              <a:rPr lang="en-US" sz="1500" dirty="0" err="1">
                <a:latin typeface="Times New Roman" panose="02020603050405020304" pitchFamily="18" charset="0"/>
                <a:cs typeface="Times New Roman" panose="02020603050405020304" pitchFamily="18" charset="0"/>
              </a:rPr>
              <a:t>centre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kablovsku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infrastrukturu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druge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slične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a:t>
            </a:r>
          </a:p>
          <a:p>
            <a:pPr marL="0" indent="0">
              <a:buNone/>
            </a:pPr>
            <a:r>
              <a:rPr lang="en-US" sz="1500" dirty="0">
                <a:latin typeface="Times New Roman" panose="02020603050405020304" pitchFamily="18" charset="0"/>
                <a:cs typeface="Times New Roman" panose="02020603050405020304" pitchFamily="18" charset="0"/>
              </a:rPr>
              <a:t>   -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mašinski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naftovode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gasovode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toplovode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parovode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žičare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termoelektrane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postrojenja</a:t>
            </a:r>
            <a:r>
              <a:rPr lang="en-US" sz="1500" dirty="0">
                <a:latin typeface="Times New Roman" panose="02020603050405020304" pitchFamily="18" charset="0"/>
                <a:cs typeface="Times New Roman" panose="02020603050405020304" pitchFamily="18" charset="0"/>
              </a:rPr>
              <a:t> za </a:t>
            </a:r>
            <a:r>
              <a:rPr lang="en-US" sz="1500" dirty="0" err="1">
                <a:latin typeface="Times New Roman" panose="02020603050405020304" pitchFamily="18" charset="0"/>
                <a:cs typeface="Times New Roman" panose="02020603050405020304" pitchFamily="18" charset="0"/>
              </a:rPr>
              <a:t>skladištenje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pretakanje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tečnog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prirodnog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gasa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nafte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tečnih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atmosferskih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gasova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tečnog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ugljendioksida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stabilne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posude</a:t>
            </a:r>
            <a:r>
              <a:rPr lang="en-US" sz="1500" dirty="0">
                <a:latin typeface="Times New Roman" panose="02020603050405020304" pitchFamily="18" charset="0"/>
                <a:cs typeface="Times New Roman" panose="02020603050405020304" pitchFamily="18" charset="0"/>
              </a:rPr>
              <a:t> pod </a:t>
            </a:r>
            <a:r>
              <a:rPr lang="en-US" sz="1500" dirty="0" err="1">
                <a:latin typeface="Times New Roman" panose="02020603050405020304" pitchFamily="18" charset="0"/>
                <a:cs typeface="Times New Roman" panose="02020603050405020304" pitchFamily="18" charset="0"/>
              </a:rPr>
              <a:t>pritiskom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cjevovode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druge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slične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objekte</a:t>
            </a:r>
            <a:r>
              <a:rPr lang="en-US" sz="1500" dirty="0">
                <a:latin typeface="Times New Roman" panose="02020603050405020304" pitchFamily="18" charset="0"/>
                <a:cs typeface="Times New Roman" panose="02020603050405020304" pitchFamily="18" charset="0"/>
              </a:rPr>
              <a:t>;</a:t>
            </a:r>
          </a:p>
          <a:p>
            <a:pPr marL="0" indent="0">
              <a:buNone/>
            </a:pPr>
            <a:r>
              <a:rPr lang="en-US" sz="1500" dirty="0">
                <a:latin typeface="Times New Roman" panose="02020603050405020304" pitchFamily="18" charset="0"/>
                <a:cs typeface="Times New Roman" panose="02020603050405020304" pitchFamily="18" charset="0"/>
              </a:rPr>
              <a:t>   - </a:t>
            </a:r>
            <a:r>
              <a:rPr lang="en-US" sz="1500" dirty="0" err="1">
                <a:latin typeface="Times New Roman" panose="02020603050405020304" pitchFamily="18" charset="0"/>
                <a:cs typeface="Times New Roman" panose="02020603050405020304" pitchFamily="18" charset="0"/>
              </a:rPr>
              <a:t>licencirani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građevinski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građevinsko-urbanističkog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smjera</a:t>
            </a:r>
            <a:r>
              <a:rPr lang="en-US" sz="1500" dirty="0">
                <a:latin typeface="Times New Roman" panose="02020603050405020304" pitchFamily="18" charset="0"/>
                <a:cs typeface="Times New Roman" panose="02020603050405020304" pitchFamily="18" charset="0"/>
              </a:rPr>
              <a:t>: za auto-</a:t>
            </a:r>
            <a:r>
              <a:rPr lang="en-US" sz="1500" dirty="0" err="1">
                <a:latin typeface="Times New Roman" panose="02020603050405020304" pitchFamily="18" charset="0"/>
                <a:cs typeface="Times New Roman" panose="02020603050405020304" pitchFamily="18" charset="0"/>
              </a:rPr>
              <a:t>puteve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brze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saobraćajnice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puteve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ulice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vodovodne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kanalizacione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mreže</a:t>
            </a:r>
            <a:r>
              <a:rPr lang="en-US" sz="1500" dirty="0">
                <a:latin typeface="Times New Roman" panose="02020603050405020304" pitchFamily="18" charset="0"/>
                <a:cs typeface="Times New Roman" panose="02020603050405020304" pitchFamily="18" charset="0"/>
              </a:rPr>
              <a:t>.</a:t>
            </a:r>
          </a:p>
          <a:p>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9137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4F36E-0204-4155-93BA-431AB7EE4351}"/>
              </a:ext>
            </a:extLst>
          </p:cNvPr>
          <p:cNvSpPr>
            <a:spLocks noGrp="1"/>
          </p:cNvSpPr>
          <p:nvPr>
            <p:ph type="title"/>
          </p:nvPr>
        </p:nvSpPr>
        <p:spPr/>
        <p:txBody>
          <a:bodyPr>
            <a:normAutofit fontScale="90000"/>
          </a:bodyPr>
          <a:lstStyle/>
          <a:p>
            <a:r>
              <a:rPr lang="sr-Latn-ME" sz="2800" b="1" dirty="0">
                <a:latin typeface="Times New Roman" panose="02020603050405020304" pitchFamily="18" charset="0"/>
                <a:cs typeface="Times New Roman" panose="02020603050405020304" pitchFamily="18" charset="0"/>
              </a:rPr>
              <a:t>2</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Revizija</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tehničke</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dokumentacije</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stručni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nadzor</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tehnički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pregled</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projektantski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nadzor</a:t>
            </a:r>
            <a:br>
              <a:rPr lang="en-US" b="1"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1743494"/>
            <a:ext cx="8596668" cy="3880773"/>
          </a:xfrm>
        </p:spPr>
        <p:txBody>
          <a:bodyPr>
            <a:noAutofit/>
          </a:bodyPr>
          <a:lstStyle/>
          <a:p>
            <a:r>
              <a:rPr lang="en-US" sz="1400" b="1" dirty="0" err="1">
                <a:latin typeface="Times New Roman" panose="02020603050405020304" pitchFamily="18" charset="0"/>
                <a:cs typeface="Times New Roman" panose="02020603050405020304" pitchFamily="18" charset="0"/>
              </a:rPr>
              <a:t>Djelatnost</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revizije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tehničke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dokumentacije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stručnog</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nadzora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tehničkog</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pregleda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projektantskog</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nadzora</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obuhvata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provjeru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16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obuhvata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kontrolu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članom</a:t>
            </a:r>
            <a:r>
              <a:rPr lang="en-US" sz="1400" dirty="0">
                <a:latin typeface="Times New Roman" panose="02020603050405020304" pitchFamily="18" charset="0"/>
                <a:cs typeface="Times New Roman" panose="02020603050405020304" pitchFamily="18" charset="0"/>
              </a:rPr>
              <a:t> 50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pregleda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obuhvata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kontrolu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usklađenosti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izvedenih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članom</a:t>
            </a:r>
            <a:r>
              <a:rPr lang="en-US" sz="1400" dirty="0">
                <a:latin typeface="Times New Roman" panose="02020603050405020304" pitchFamily="18" charset="0"/>
                <a:cs typeface="Times New Roman" panose="02020603050405020304" pitchFamily="18" charset="0"/>
              </a:rPr>
              <a:t> 55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projektantskog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obuhvata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projektantsku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autorsku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kontrolu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revidovanim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glavnim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projektom</a:t>
            </a:r>
            <a:r>
              <a:rPr lang="en-US" sz="1400" dirty="0">
                <a:latin typeface="Times New Roman" panose="02020603050405020304" pitchFamily="18" charset="0"/>
                <a:cs typeface="Times New Roman" panose="02020603050405020304" pitchFamily="18" charset="0"/>
              </a:rPr>
              <a:t>.</a:t>
            </a:r>
          </a:p>
          <a:p>
            <a:r>
              <a:rPr lang="en-US" sz="1400" b="1" dirty="0" err="1">
                <a:latin typeface="Times New Roman" panose="02020603050405020304" pitchFamily="18" charset="0"/>
                <a:cs typeface="Times New Roman" panose="02020603050405020304" pitchFamily="18" charset="0"/>
              </a:rPr>
              <a:t>Uslovi</a:t>
            </a:r>
            <a:r>
              <a:rPr lang="en-US" sz="1400" b="1" dirty="0">
                <a:latin typeface="Times New Roman" panose="02020603050405020304" pitchFamily="18" charset="0"/>
                <a:cs typeface="Times New Roman" panose="02020603050405020304" pitchFamily="18" charset="0"/>
              </a:rPr>
              <a:t> za </a:t>
            </a:r>
            <a:r>
              <a:rPr lang="en-US" sz="1400" b="1" dirty="0" err="1">
                <a:latin typeface="Times New Roman" panose="02020603050405020304" pitchFamily="18" charset="0"/>
                <a:cs typeface="Times New Roman" panose="02020603050405020304" pitchFamily="18" charset="0"/>
              </a:rPr>
              <a:t>obavljanje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revizije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tehničke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dokumentacije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stručnog</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nadzora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tehničkog</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pregleda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projektantskog</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nadzora</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revident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jednog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zaposlenog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a:t>
            </a:r>
            <a:r>
              <a:rPr lang="en-US" sz="1400" dirty="0">
                <a:latin typeface="Times New Roman" panose="02020603050405020304" pitchFamily="18" charset="0"/>
                <a:cs typeface="Times New Roman" panose="02020603050405020304" pitchFamily="18" charset="0"/>
              </a:rPr>
              <a:t> po </a:t>
            </a:r>
            <a:r>
              <a:rPr lang="en-US" sz="1400" dirty="0" err="1">
                <a:latin typeface="Times New Roman" panose="02020603050405020304" pitchFamily="18" charset="0"/>
                <a:cs typeface="Times New Roman" panose="02020603050405020304" pitchFamily="18" charset="0"/>
              </a:rPr>
              <a:t>vrsti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9 </a:t>
            </a:r>
            <a:r>
              <a:rPr lang="en-US" sz="1400" dirty="0" err="1">
                <a:latin typeface="Times New Roman" panose="02020603050405020304" pitchFamily="18" charset="0"/>
                <a:cs typeface="Times New Roman" panose="02020603050405020304" pitchFamily="18" charset="0"/>
              </a:rPr>
              <a:t>stav</a:t>
            </a:r>
            <a:r>
              <a:rPr lang="en-US" sz="1400" dirty="0">
                <a:latin typeface="Times New Roman" panose="02020603050405020304" pitchFamily="18" charset="0"/>
                <a:cs typeface="Times New Roman" panose="02020603050405020304" pitchFamily="18" charset="0"/>
              </a:rPr>
              <a:t> 2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reviduje</a:t>
            </a:r>
            <a:r>
              <a:rPr lang="en-US" sz="1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2883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513348"/>
            <a:ext cx="8596668" cy="5325979"/>
          </a:xfrm>
        </p:spPr>
        <p:txBody>
          <a:bodyPr>
            <a:normAutofit/>
          </a:bodyPr>
          <a:lstStyle/>
          <a:p>
            <a:pPr marL="0" indent="0">
              <a:buNone/>
            </a:pPr>
            <a:r>
              <a:rPr lang="en-US" sz="1500" dirty="0" err="1">
                <a:latin typeface="Times New Roman" panose="02020603050405020304" pitchFamily="18" charset="0"/>
                <a:cs typeface="Times New Roman" panose="02020603050405020304" pitchFamily="18" charset="0"/>
              </a:rPr>
              <a:t>Djelatnost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stručnog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nadzora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obavlja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stručni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nadzor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koji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ima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najmanje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jednog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zaposlenog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nadzornog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koji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vrši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stručni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nadzor</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nad</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izvođenjem</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pojedinih</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radova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građenju</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objekta</a:t>
            </a:r>
            <a:r>
              <a:rPr lang="en-US" sz="1500" dirty="0">
                <a:latin typeface="Times New Roman" panose="02020603050405020304" pitchFamily="18" charset="0"/>
                <a:cs typeface="Times New Roman" panose="02020603050405020304" pitchFamily="18" charset="0"/>
              </a:rPr>
              <a:t>.</a:t>
            </a:r>
          </a:p>
          <a:p>
            <a:pPr marL="0" indent="0">
              <a:buNone/>
            </a:pPr>
            <a:r>
              <a:rPr lang="en-US" sz="1500" dirty="0" err="1">
                <a:latin typeface="Times New Roman" panose="02020603050405020304" pitchFamily="18" charset="0"/>
                <a:cs typeface="Times New Roman" panose="02020603050405020304" pitchFamily="18" charset="0"/>
              </a:rPr>
              <a:t>Djelatnost</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tehničkog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pregleda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može</a:t>
            </a:r>
            <a:r>
              <a:rPr lang="en-US" sz="1500" dirty="0">
                <a:latin typeface="Times New Roman" panose="02020603050405020304" pitchFamily="18" charset="0"/>
                <a:cs typeface="Times New Roman" panose="02020603050405020304" pitchFamily="18" charset="0"/>
              </a:rPr>
              <a:t> da </a:t>
            </a:r>
            <a:r>
              <a:rPr lang="en-US" sz="1500" dirty="0" err="1">
                <a:latin typeface="Times New Roman" panose="02020603050405020304" pitchFamily="18" charset="0"/>
                <a:cs typeface="Times New Roman" panose="02020603050405020304" pitchFamily="18" charset="0"/>
              </a:rPr>
              <a:t>obavlja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privredno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društvo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pravno</a:t>
            </a:r>
            <a:r>
              <a:rPr lang="en-US" sz="1500" dirty="0">
                <a:latin typeface="Times New Roman" panose="02020603050405020304" pitchFamily="18" charset="0"/>
                <a:cs typeface="Times New Roman" panose="02020603050405020304" pitchFamily="18" charset="0"/>
              </a:rPr>
              <a:t> lice </a:t>
            </a:r>
            <a:r>
              <a:rPr lang="en-US" sz="1500" dirty="0" err="1">
                <a:latin typeface="Times New Roman" panose="02020603050405020304" pitchFamily="18" charset="0"/>
                <a:cs typeface="Times New Roman" panose="02020603050405020304" pitchFamily="18" charset="0"/>
              </a:rPr>
              <a:t>odnosno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preduzetnik</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koji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ima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najmanje</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jednog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zaposlenog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revizora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odnosno</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nadzornog</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inženjera</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koji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vrši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tehnički</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pregled</a:t>
            </a:r>
            <a:r>
              <a:rPr lang="en-US" sz="1500" dirty="0">
                <a:latin typeface="Times New Roman" panose="02020603050405020304" pitchFamily="18" charset="0"/>
                <a:cs typeface="Times New Roman" panose="02020603050405020304" pitchFamily="18" charset="0"/>
              </a:rPr>
              <a:t> </a:t>
            </a:r>
            <a:r>
              <a:rPr lang="en-US" sz="1500" dirty="0" err="1">
                <a:latin typeface="Times New Roman" panose="02020603050405020304" pitchFamily="18" charset="0"/>
                <a:cs typeface="Times New Roman" panose="02020603050405020304" pitchFamily="18" charset="0"/>
              </a:rPr>
              <a:t>objekta</a:t>
            </a:r>
            <a:r>
              <a:rPr lang="en-US" sz="15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Projektantski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obavlja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izradio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osnovu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vrši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Obavljanje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pojedinih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pregleda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subjekti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t>
            </a:r>
            <a:r>
              <a:rPr lang="en-US" sz="1400" dirty="0">
                <a:latin typeface="Times New Roman" panose="02020603050405020304" pitchFamily="18" charset="0"/>
                <a:cs typeface="Times New Roman" panose="02020603050405020304" pitchFamily="18" charset="0"/>
              </a:rPr>
              <a:t> 1, 2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3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mogu</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obezbijede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osnovu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zaključenog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ugovora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drugim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privrednim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društvom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pravnim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preduzetnikom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zaposlenog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određenu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Subjekti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t>
            </a:r>
            <a:r>
              <a:rPr lang="en-US" sz="1400" dirty="0">
                <a:latin typeface="Times New Roman" panose="02020603050405020304" pitchFamily="18" charset="0"/>
                <a:cs typeface="Times New Roman" panose="02020603050405020304" pitchFamily="18" charset="0"/>
              </a:rPr>
              <a:t> 1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2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dužni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prije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početka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vršenja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odrede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vodećeg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vodećeg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svaku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Subjekti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t>
            </a:r>
            <a:r>
              <a:rPr lang="en-US" sz="1400" dirty="0">
                <a:latin typeface="Times New Roman" panose="02020603050405020304" pitchFamily="18" charset="0"/>
                <a:cs typeface="Times New Roman" panose="02020603050405020304" pitchFamily="18" charset="0"/>
              </a:rPr>
              <a:t> 1, 2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3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mogu</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zaključe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ugovor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inženjerom</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obavljanje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pregleda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Subjekti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t>
            </a:r>
            <a:r>
              <a:rPr lang="en-US" sz="1400" dirty="0">
                <a:latin typeface="Times New Roman" panose="02020603050405020304" pitchFamily="18" charset="0"/>
                <a:cs typeface="Times New Roman" panose="02020603050405020304" pitchFamily="18" charset="0"/>
              </a:rPr>
              <a:t> 1, 2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3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dužni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reviziju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pregled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obavljaju</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ovim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posebnim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propisima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Subjekti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a:t>
            </a:r>
            <a:r>
              <a:rPr lang="en-US" sz="1400" dirty="0">
                <a:latin typeface="Times New Roman" panose="02020603050405020304" pitchFamily="18" charset="0"/>
                <a:cs typeface="Times New Roman" panose="02020603050405020304" pitchFamily="18" charset="0"/>
              </a:rPr>
              <a:t> 1, 2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3 </a:t>
            </a:r>
            <a:r>
              <a:rPr lang="en-US" sz="1400" dirty="0" err="1">
                <a:latin typeface="Times New Roman" panose="02020603050405020304" pitchFamily="18" charset="0"/>
                <a:cs typeface="Times New Roman" panose="02020603050405020304" pitchFamily="18" charset="0"/>
              </a:rPr>
              <a:t>ovog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dužni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Ministarstvu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dostave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obavještenje</a:t>
            </a:r>
            <a:r>
              <a:rPr lang="en-US" sz="1400" dirty="0">
                <a:latin typeface="Times New Roman" panose="02020603050405020304" pitchFamily="18" charset="0"/>
                <a:cs typeface="Times New Roman" panose="02020603050405020304" pitchFamily="18" charset="0"/>
              </a:rPr>
              <a:t> o </a:t>
            </a:r>
            <a:r>
              <a:rPr lang="en-US" sz="1400" dirty="0" err="1">
                <a:latin typeface="Times New Roman" panose="02020603050405020304" pitchFamily="18" charset="0"/>
                <a:cs typeface="Times New Roman" panose="02020603050405020304" pitchFamily="18" charset="0"/>
              </a:rPr>
              <a:t>imenovanju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vodećeg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vodećeg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građenje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a:t>
            </a:r>
          </a:p>
          <a:p>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9494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304800"/>
            <a:ext cx="8596668" cy="6159500"/>
          </a:xfrm>
        </p:spPr>
        <p:txBody>
          <a:bodyPr>
            <a:normAutofit/>
          </a:bodyPr>
          <a:lstStyle/>
          <a:p>
            <a:r>
              <a:rPr lang="en-US" sz="1400" b="1" dirty="0" err="1">
                <a:latin typeface="Times New Roman" panose="02020603050405020304" pitchFamily="18" charset="0"/>
                <a:cs typeface="Times New Roman" panose="02020603050405020304" pitchFamily="18" charset="0"/>
              </a:rPr>
              <a:t>Subjekti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obavljanja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djelatnosti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revizije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stručnog</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nadzora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tehničkog</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pregleda</a:t>
            </a:r>
            <a:r>
              <a:rPr lang="en-US" sz="1400" b="1" dirty="0">
                <a:latin typeface="Times New Roman" panose="02020603050405020304" pitchFamily="18" charset="0"/>
                <a:cs typeface="Times New Roman" panose="02020603050405020304" pitchFamily="18" charset="0"/>
              </a:rPr>
              <a:t> za </a:t>
            </a:r>
            <a:r>
              <a:rPr lang="en-US" sz="1400" b="1" dirty="0" err="1">
                <a:latin typeface="Times New Roman" panose="02020603050405020304" pitchFamily="18" charset="0"/>
                <a:cs typeface="Times New Roman" panose="02020603050405020304" pitchFamily="18" charset="0"/>
              </a:rPr>
              <a:t>projekte</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autoputeva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brzih</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saobraćajnica</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magistralnih</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regionalnih</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puteva</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Djelatnost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pregleda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projekte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autoputeva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brzih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saobraćajnica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magistralnih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regionalnih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puteva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vrši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komisija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reviziju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pregled</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daljem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tekstu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komisija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Član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komisije</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odgovorni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saobraćajnu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infrastrukturu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prateće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sisteme</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Državnu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Komisiju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imenuje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Vlada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predlog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investitora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Troškove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Komisije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snosi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investitor</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Bliži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način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formiranja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sastav</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postupak</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izbora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mandat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zadatke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komisije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propisuje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Vlada</a:t>
            </a:r>
            <a:r>
              <a:rPr lang="en-US" sz="1400" dirty="0">
                <a:latin typeface="Times New Roman" panose="02020603050405020304" pitchFamily="18" charset="0"/>
                <a:cs typeface="Times New Roman" panose="02020603050405020304" pitchFamily="18" charset="0"/>
              </a:rPr>
              <a:t>.</a:t>
            </a:r>
          </a:p>
          <a:p>
            <a:pPr marL="0" indent="0">
              <a:buNone/>
            </a:pP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dijela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a:t>
            </a:r>
          </a:p>
          <a:p>
            <a:r>
              <a:rPr lang="en-US" sz="1400" b="1" dirty="0" err="1">
                <a:latin typeface="Times New Roman" panose="02020603050405020304" pitchFamily="18" charset="0"/>
                <a:cs typeface="Times New Roman" panose="02020603050405020304" pitchFamily="18" charset="0"/>
              </a:rPr>
              <a:t>Vodeći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odgovorni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revizor</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vodeći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odgovorni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nadzorni</a:t>
            </a:r>
            <a:r>
              <a:rPr lang="en-US" sz="1400" b="1" dirty="0">
                <a:latin typeface="Times New Roman" panose="02020603050405020304" pitchFamily="18" charset="0"/>
                <a:cs typeface="Times New Roman" panose="02020603050405020304" pitchFamily="18" charset="0"/>
              </a:rPr>
              <a:t> </a:t>
            </a:r>
            <a:r>
              <a:rPr lang="en-US" sz="1400" b="1" dirty="0" err="1">
                <a:latin typeface="Times New Roman" panose="02020603050405020304" pitchFamily="18" charset="0"/>
                <a:cs typeface="Times New Roman" panose="02020603050405020304" pitchFamily="18" charset="0"/>
              </a:rPr>
              <a:t>inženjer</a:t>
            </a:r>
            <a:endParaRPr lang="sr-Latn-ME" sz="1400"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Revizor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bude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licencirani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crnogorski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državljanin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najmanje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sedam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godina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iskustva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izradi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Revizor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bude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fizičko</a:t>
            </a:r>
            <a:r>
              <a:rPr lang="en-US" sz="1400" dirty="0">
                <a:latin typeface="Times New Roman" panose="02020603050405020304" pitchFamily="18" charset="0"/>
                <a:cs typeface="Times New Roman" panose="02020603050405020304" pitchFamily="18" charset="0"/>
              </a:rPr>
              <a:t> lice </a:t>
            </a:r>
            <a:r>
              <a:rPr lang="en-US" sz="1400" dirty="0" err="1">
                <a:latin typeface="Times New Roman" panose="02020603050405020304" pitchFamily="18" charset="0"/>
                <a:cs typeface="Times New Roman" panose="02020603050405020304" pitchFamily="18" charset="0"/>
              </a:rPr>
              <a:t>koje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crnogorski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državljanin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ako</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državljanin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članice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Evropske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unije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Evropskog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ekonomskog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prostora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Švajcarske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konfederacije</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daljem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tekstu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države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ugovornice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ako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priznatu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kvalifikaciju</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kojim</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uređuje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priznavanje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profesionalnih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kvalifikacija</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obavljanje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regulisanih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profesija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ovim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Vodeći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vodeći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revizijom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da </a:t>
            </a:r>
            <a:r>
              <a:rPr lang="en-US" sz="1400" dirty="0" err="1">
                <a:latin typeface="Times New Roman" panose="02020603050405020304" pitchFamily="18" charset="0"/>
                <a:cs typeface="Times New Roman" panose="02020603050405020304" pitchFamily="18" charset="0"/>
              </a:rPr>
              <a:t>bude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arhitektonske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građevinske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elektro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ili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mašinske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određuje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prema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odgovoran</a:t>
            </a:r>
            <a:r>
              <a:rPr lang="en-US" sz="1400" dirty="0">
                <a:latin typeface="Times New Roman" panose="02020603050405020304" pitchFamily="18" charset="0"/>
                <a:cs typeface="Times New Roman" panose="02020603050405020304" pitchFamily="18" charset="0"/>
              </a:rPr>
              <a:t> je za </a:t>
            </a:r>
            <a:r>
              <a:rPr lang="en-US" sz="1400" dirty="0" err="1">
                <a:latin typeface="Times New Roman" panose="02020603050405020304" pitchFamily="18" charset="0"/>
                <a:cs typeface="Times New Roman" panose="02020603050405020304" pitchFamily="18" charset="0"/>
              </a:rPr>
              <a:t>provjeru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međusobne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usklađenosti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svih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djelova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provjeru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međusobne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usklađenosti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svih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a:t>
            </a:r>
          </a:p>
          <a:p>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5133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AFDDFB-16BB-4D12-86C8-6E4506402758}"/>
              </a:ext>
            </a:extLst>
          </p:cNvPr>
          <p:cNvSpPr>
            <a:spLocks noGrp="1"/>
          </p:cNvSpPr>
          <p:nvPr>
            <p:ph idx="1"/>
          </p:nvPr>
        </p:nvSpPr>
        <p:spPr>
          <a:xfrm>
            <a:off x="677334" y="304800"/>
            <a:ext cx="8596668" cy="6159500"/>
          </a:xfrm>
        </p:spPr>
        <p:txBody>
          <a:bodyPr>
            <a:normAutofit/>
          </a:bodyPr>
          <a:lstStyle/>
          <a:p>
            <a:pPr marL="0" indent="0">
              <a:buNone/>
            </a:pPr>
            <a:r>
              <a:rPr lang="en-US" sz="1400" dirty="0" err="1">
                <a:latin typeface="Times New Roman" panose="02020603050405020304" pitchFamily="18" charset="0"/>
                <a:cs typeface="Times New Roman" panose="02020603050405020304" pitchFamily="18" charset="0"/>
              </a:rPr>
              <a:t>Odgovorni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revizijom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dijela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pojedinih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odgovoran</a:t>
            </a:r>
            <a:r>
              <a:rPr lang="en-US" sz="1400" dirty="0">
                <a:latin typeface="Times New Roman" panose="02020603050405020304" pitchFamily="18" charset="0"/>
                <a:cs typeface="Times New Roman" panose="02020603050405020304" pitchFamily="18" charset="0"/>
              </a:rPr>
              <a:t> je za </a:t>
            </a:r>
            <a:r>
              <a:rPr lang="en-US" sz="1400" dirty="0" err="1">
                <a:latin typeface="Times New Roman" panose="02020603050405020304" pitchFamily="18" charset="0"/>
                <a:cs typeface="Times New Roman" panose="02020603050405020304" pitchFamily="18" charset="0"/>
              </a:rPr>
              <a:t>reviziju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dijela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je </a:t>
            </a:r>
            <a:r>
              <a:rPr lang="en-US" sz="1400" dirty="0" err="1">
                <a:latin typeface="Times New Roman" panose="02020603050405020304" pitchFamily="18" charset="0"/>
                <a:cs typeface="Times New Roman" panose="02020603050405020304" pitchFamily="18" charset="0"/>
              </a:rPr>
              <a:t>revidovao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da se </a:t>
            </a:r>
            <a:r>
              <a:rPr lang="en-US" sz="1400" dirty="0" err="1">
                <a:latin typeface="Times New Roman" panose="02020603050405020304" pitchFamily="18" charset="0"/>
                <a:cs typeface="Times New Roman" panose="02020603050405020304" pitchFamily="18" charset="0"/>
              </a:rPr>
              <a:t>pojedini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izvode</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skladu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revidovanim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glavnim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ovim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zakonom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posebnim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propisima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pravilima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struke</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Vodeći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revizijom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cjelini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istovremeno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revizor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dijela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tehničke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dokumentacije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odnosno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vodeći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u </a:t>
            </a:r>
            <a:r>
              <a:rPr lang="en-US" sz="1400" dirty="0" err="1">
                <a:latin typeface="Times New Roman" panose="02020603050405020304" pitchFamily="18" charset="0"/>
                <a:cs typeface="Times New Roman" panose="02020603050405020304" pitchFamily="18" charset="0"/>
              </a:rPr>
              <a:t>cjelini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istovremeno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pojedinih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Vodeći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građenjem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odgovorni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nadzorni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inženjer</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koji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rukovodi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stručnim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nadzorom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izvođenjem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pojedinih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vrsta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radova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objektu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poslove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najviše</a:t>
            </a:r>
            <a:r>
              <a:rPr lang="en-US" sz="1400" dirty="0">
                <a:latin typeface="Times New Roman" panose="02020603050405020304" pitchFamily="18" charset="0"/>
                <a:cs typeface="Times New Roman" panose="02020603050405020304" pitchFamily="18" charset="0"/>
              </a:rPr>
              <a:t> pet </a:t>
            </a:r>
            <a:r>
              <a:rPr lang="en-US" sz="1400" dirty="0" err="1">
                <a:latin typeface="Times New Roman" panose="02020603050405020304" pitchFamily="18" charset="0"/>
                <a:cs typeface="Times New Roman" panose="02020603050405020304" pitchFamily="18" charset="0"/>
              </a:rPr>
              <a:t>gradilišta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istovremeno</a:t>
            </a:r>
            <a:r>
              <a:rPr lang="en-US" sz="1400" dirty="0">
                <a:latin typeface="Times New Roman" panose="02020603050405020304" pitchFamily="18" charset="0"/>
                <a:cs typeface="Times New Roman" panose="02020603050405020304" pitchFamily="18" charset="0"/>
              </a:rPr>
              <a:t>.</a:t>
            </a:r>
          </a:p>
          <a:p>
            <a:r>
              <a:rPr lang="en-US" b="1" dirty="0" err="1">
                <a:latin typeface="Times New Roman" panose="02020603050405020304" pitchFamily="18" charset="0"/>
                <a:cs typeface="Times New Roman" panose="02020603050405020304" pitchFamily="18" charset="0"/>
              </a:rPr>
              <a:t>Projektantski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nadzor</a:t>
            </a:r>
            <a:endParaRPr lang="en-US" b="1" dirty="0">
              <a:latin typeface="Times New Roman" panose="02020603050405020304" pitchFamily="18" charset="0"/>
              <a:cs typeface="Times New Roman" panose="02020603050405020304" pitchFamily="18" charset="0"/>
            </a:endParaRPr>
          </a:p>
          <a:p>
            <a:pPr marL="0" indent="0">
              <a:buNone/>
            </a:pPr>
            <a:r>
              <a:rPr lang="en-US" sz="1400" dirty="0" err="1">
                <a:latin typeface="Times New Roman" panose="02020603050405020304" pitchFamily="18" charset="0"/>
                <a:cs typeface="Times New Roman" panose="02020603050405020304" pitchFamily="18" charset="0"/>
              </a:rPr>
              <a:t>Projektantski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t>
            </a:r>
            <a:r>
              <a:rPr lang="en-US" sz="1400" dirty="0">
                <a:latin typeface="Times New Roman" panose="02020603050405020304" pitchFamily="18" charset="0"/>
                <a:cs typeface="Times New Roman" panose="02020603050405020304" pitchFamily="18" charset="0"/>
              </a:rPr>
              <a:t> se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obavljati</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potrebe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investitora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Projektantski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t>
            </a:r>
            <a:r>
              <a:rPr lang="en-US" sz="1400" dirty="0">
                <a:latin typeface="Times New Roman" panose="02020603050405020304" pitchFamily="18" charset="0"/>
                <a:cs typeface="Times New Roman" panose="02020603050405020304" pitchFamily="18" charset="0"/>
              </a:rPr>
              <a:t> ne </a:t>
            </a:r>
            <a:r>
              <a:rPr lang="en-US" sz="1400" dirty="0" err="1">
                <a:latin typeface="Times New Roman" panose="02020603050405020304" pitchFamily="18" charset="0"/>
                <a:cs typeface="Times New Roman" panose="02020603050405020304" pitchFamily="18" charset="0"/>
              </a:rPr>
              <a:t>može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biti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povjeren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trećim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licima</a:t>
            </a:r>
            <a:r>
              <a:rPr lang="en-US" sz="1400" dirty="0">
                <a:latin typeface="Times New Roman" panose="02020603050405020304" pitchFamily="18" charset="0"/>
                <a:cs typeface="Times New Roman" panose="02020603050405020304" pitchFamily="18" charset="0"/>
              </a:rPr>
              <a:t>.</a:t>
            </a:r>
          </a:p>
          <a:p>
            <a:pPr marL="0" indent="0">
              <a:buNone/>
            </a:pPr>
            <a:r>
              <a:rPr lang="en-US" sz="1400" dirty="0" err="1">
                <a:latin typeface="Times New Roman" panose="02020603050405020304" pitchFamily="18" charset="0"/>
                <a:cs typeface="Times New Roman" panose="02020603050405020304" pitchFamily="18" charset="0"/>
              </a:rPr>
              <a:t>Uslove</a:t>
            </a:r>
            <a:r>
              <a:rPr lang="en-US" sz="1400" dirty="0">
                <a:latin typeface="Times New Roman" panose="02020603050405020304" pitchFamily="18" charset="0"/>
                <a:cs typeface="Times New Roman" panose="02020603050405020304" pitchFamily="18" charset="0"/>
              </a:rPr>
              <a:t> za </a:t>
            </a:r>
            <a:r>
              <a:rPr lang="en-US" sz="1400" dirty="0" err="1">
                <a:latin typeface="Times New Roman" panose="02020603050405020304" pitchFamily="18" charset="0"/>
                <a:cs typeface="Times New Roman" panose="02020603050405020304" pitchFamily="18" charset="0"/>
              </a:rPr>
              <a:t>vršenje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kao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način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vršenja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projektantskog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nadzora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propisuje</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Ministarstvo</a:t>
            </a:r>
            <a:r>
              <a:rPr lang="en-US" sz="1400" dirty="0">
                <a:latin typeface="Times New Roman" panose="02020603050405020304" pitchFamily="18" charset="0"/>
                <a:cs typeface="Times New Roman" panose="02020603050405020304" pitchFamily="18" charset="0"/>
              </a:rPr>
              <a:t>.</a:t>
            </a:r>
          </a:p>
          <a:p>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69497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152</TotalTime>
  <Words>5267</Words>
  <Application>Microsoft Office PowerPoint</Application>
  <PresentationFormat>Widescreen</PresentationFormat>
  <Paragraphs>215</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Times New Roman</vt:lpstr>
      <vt:lpstr>Trebuchet MS</vt:lpstr>
      <vt:lpstr>Wingdings 3</vt:lpstr>
      <vt:lpstr>Facet</vt:lpstr>
      <vt:lpstr>OBAVLJANJE DJELATNOSTI U OBLASTI IZGRADNJE OBJEKATA  ZAKON O IZGRADNJI OBJEKATA  ("Službeni list Crne Gore", br. 019/25 od 04.03.2025, 092/25 od 07.08.2025, 160/25 od 30.12.2025) </vt:lpstr>
      <vt:lpstr>1. Izrada tehničke dokumentacije </vt:lpstr>
      <vt:lpstr>PowerPoint Presentation</vt:lpstr>
      <vt:lpstr>PowerPoint Presentation</vt:lpstr>
      <vt:lpstr>PowerPoint Presentation</vt:lpstr>
      <vt:lpstr>2. Revizija tehničke dokumentacije, stručni nadzor, tehnički pregled i projektantski nadzor </vt:lpstr>
      <vt:lpstr>PowerPoint Presentation</vt:lpstr>
      <vt:lpstr>PowerPoint Presentation</vt:lpstr>
      <vt:lpstr>PowerPoint Presentation</vt:lpstr>
      <vt:lpstr>3. Izvođenje radova </vt:lpstr>
      <vt:lpstr>PowerPoint Presentation</vt:lpstr>
      <vt:lpstr>PowerPoint Presentation</vt:lpstr>
      <vt:lpstr>4. Upravljanje projektom </vt:lpstr>
      <vt:lpstr>PowerPoint Presentation</vt:lpstr>
      <vt:lpstr>5. Ispitivanja i prethodna istraživanja </vt:lpstr>
      <vt:lpstr>PowerPoint Presentation</vt:lpstr>
      <vt:lpstr>6. Djelatnosti stranih lica </vt:lpstr>
      <vt:lpstr>7. Stručni ispit i stručno usavršavanje </vt:lpstr>
      <vt:lpstr>PowerPoint Presentation</vt:lpstr>
      <vt:lpstr>8. Licence </vt:lpstr>
      <vt:lpstr>PowerPoint Presentation</vt:lpstr>
      <vt:lpstr>PowerPoint Presentation</vt:lpstr>
      <vt:lpstr>PowerPoint Presentation</vt:lpstr>
      <vt:lpstr>PowerPoint Presentation</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OBAVLJANJE DJELATNOSTI U OBLASTI IZGRADNJE OBJEKATA  ZAKON O IZGRADNJI OBJEKATA  ("Službeni list Crne Gore", br. 019/25 od 04.03.2025, 092/25 od 07.08.2025, 160/25 od 30.12.2025)</dc:title>
  <dc:creator>Goran Gorasevic</dc:creator>
  <cp:lastModifiedBy>Goran Gorasevic</cp:lastModifiedBy>
  <cp:revision>15</cp:revision>
  <dcterms:created xsi:type="dcterms:W3CDTF">2026-05-28T11:26:44Z</dcterms:created>
  <dcterms:modified xsi:type="dcterms:W3CDTF">2026-06-02T11:27:12Z</dcterms:modified>
</cp:coreProperties>
</file>