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9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43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0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1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4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187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2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6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5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5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7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8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8B8BA7-BB37-414D-9826-6869D32A555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F183659-66FA-4503-9B3E-0907387D08C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24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0FE68-6E44-4554-8C70-387544C8AD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PRAVILNIK</a:t>
            </a:r>
            <a:br>
              <a:rPr lang="en-US" sz="2400" b="1" dirty="0"/>
            </a:br>
            <a:r>
              <a:rPr lang="pl-PL" sz="2400" b="1" dirty="0"/>
              <a:t>O BLIŽEM SADRŽAJU I FORMI PLANSKOG DOKUMENTA,</a:t>
            </a:r>
            <a:br>
              <a:rPr lang="pl-PL" sz="2400" b="1" dirty="0"/>
            </a:br>
            <a:r>
              <a:rPr lang="it-IT" sz="2400" b="1" dirty="0"/>
              <a:t>KRITERIJUMIMA NAMJENE POVRŠINA, ELEMENTIMA URBANISTIČKE</a:t>
            </a:r>
            <a:br>
              <a:rPr lang="it-IT" sz="2400" b="1" dirty="0"/>
            </a:br>
            <a:r>
              <a:rPr lang="pl-PL" sz="2400" b="1" dirty="0"/>
              <a:t>REGULACIJE I JEDINSTVENIM GRAFIČKIM SIMBOLIMA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CD9EF-9D6D-48BE-A66E-6FDBC47BD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42897"/>
            <a:ext cx="9144000" cy="723433"/>
          </a:xfrm>
        </p:spPr>
        <p:txBody>
          <a:bodyPr/>
          <a:lstStyle/>
          <a:p>
            <a:pPr algn="ctr"/>
            <a:r>
              <a:rPr lang="en-US" dirty="0"/>
              <a:t>IKCG, Podgorica </a:t>
            </a:r>
            <a:r>
              <a:rPr lang="en-US" dirty="0" err="1"/>
              <a:t>maj</a:t>
            </a:r>
            <a:r>
              <a:rPr lang="en-US" dirty="0"/>
              <a:t> 2026.godine</a:t>
            </a:r>
          </a:p>
        </p:txBody>
      </p:sp>
    </p:spTree>
    <p:extLst>
      <p:ext uri="{BB962C8B-B14F-4D97-AF65-F5344CB8AC3E}">
        <p14:creationId xmlns:p14="http://schemas.microsoft.com/office/powerpoint/2010/main" val="4150630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A38B9-4A7E-4D72-AB4E-ADCC3816B3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/>
              <a:t>Sadržaj</a:t>
            </a:r>
            <a:r>
              <a:rPr lang="en-US" b="1" dirty="0"/>
              <a:t> </a:t>
            </a:r>
            <a:r>
              <a:rPr lang="en-US" b="1" dirty="0" err="1"/>
              <a:t>naslovne</a:t>
            </a:r>
            <a:r>
              <a:rPr lang="en-US" b="1" dirty="0"/>
              <a:t> </a:t>
            </a:r>
            <a:r>
              <a:rPr lang="en-US" b="1" dirty="0" err="1"/>
              <a:t>strane</a:t>
            </a:r>
            <a:r>
              <a:rPr lang="en-US" b="1" dirty="0"/>
              <a:t> </a:t>
            </a:r>
            <a:r>
              <a:rPr lang="en-US" b="1" dirty="0" err="1"/>
              <a:t>planskog</a:t>
            </a:r>
            <a:r>
              <a:rPr lang="en-US" b="1" dirty="0"/>
              <a:t> </a:t>
            </a:r>
            <a:r>
              <a:rPr lang="en-US" b="1" dirty="0" err="1"/>
              <a:t>dokumenta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Naslovna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- naziv i znak naručioca plana;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horizont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naziv</a:t>
            </a:r>
            <a:r>
              <a:rPr lang="en-US" dirty="0"/>
              <a:t> faze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(</a:t>
            </a:r>
            <a:r>
              <a:rPr lang="en-US" dirty="0" err="1"/>
              <a:t>prednacrt</a:t>
            </a:r>
            <a:r>
              <a:rPr lang="en-US" dirty="0"/>
              <a:t> plana, </a:t>
            </a:r>
            <a:r>
              <a:rPr lang="en-US" dirty="0" err="1"/>
              <a:t>nacrt</a:t>
            </a:r>
            <a:r>
              <a:rPr lang="en-US" dirty="0"/>
              <a:t> plana, </a:t>
            </a:r>
            <a:r>
              <a:rPr lang="en-US" dirty="0" err="1"/>
              <a:t>ponovljeni</a:t>
            </a:r>
            <a:r>
              <a:rPr lang="en-US" dirty="0"/>
              <a:t> </a:t>
            </a:r>
            <a:r>
              <a:rPr lang="en-US" dirty="0" err="1"/>
              <a:t>nacrt</a:t>
            </a:r>
            <a:r>
              <a:rPr lang="en-US" dirty="0"/>
              <a:t> plana, </a:t>
            </a:r>
            <a:r>
              <a:rPr lang="en-US" dirty="0" err="1"/>
              <a:t>radna</a:t>
            </a:r>
            <a:r>
              <a:rPr lang="en-US" dirty="0"/>
              <a:t> </a:t>
            </a:r>
            <a:r>
              <a:rPr lang="en-US" dirty="0" err="1"/>
              <a:t>verzija</a:t>
            </a:r>
            <a:r>
              <a:rPr lang="sr-Latn-ME" dirty="0"/>
              <a:t> </a:t>
            </a:r>
            <a:r>
              <a:rPr lang="en-US" dirty="0" err="1"/>
              <a:t>predloga</a:t>
            </a:r>
            <a:r>
              <a:rPr lang="en-US" dirty="0"/>
              <a:t> plana, </a:t>
            </a:r>
            <a:r>
              <a:rPr lang="en-US" dirty="0" err="1"/>
              <a:t>predlog</a:t>
            </a:r>
            <a:r>
              <a:rPr lang="en-US" dirty="0"/>
              <a:t> plana, plan);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znak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izrađuje</a:t>
            </a:r>
            <a:r>
              <a:rPr lang="en-US" dirty="0"/>
              <a:t> plan.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D20102-A5AA-4C5A-9052-E240C75674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/>
              <a:t>Sadržaj</a:t>
            </a:r>
            <a:r>
              <a:rPr lang="en-US" b="1" dirty="0"/>
              <a:t> </a:t>
            </a:r>
            <a:r>
              <a:rPr lang="en-US" b="1" dirty="0" err="1"/>
              <a:t>kartografskog</a:t>
            </a:r>
            <a:r>
              <a:rPr lang="en-US" b="1" dirty="0"/>
              <a:t> </a:t>
            </a:r>
            <a:r>
              <a:rPr lang="en-US" b="1" dirty="0" err="1"/>
              <a:t>prikaza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kartografski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grafički</a:t>
            </a:r>
            <a:r>
              <a:rPr lang="en-US" dirty="0"/>
              <a:t> </a:t>
            </a:r>
            <a:r>
              <a:rPr lang="en-US" dirty="0" err="1"/>
              <a:t>prilog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1) naziv i znak naručioca plana;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naziv</a:t>
            </a:r>
            <a:r>
              <a:rPr lang="en-US" dirty="0"/>
              <a:t> faze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(</a:t>
            </a:r>
            <a:r>
              <a:rPr lang="en-US" dirty="0" err="1"/>
              <a:t>nacrt</a:t>
            </a:r>
            <a:r>
              <a:rPr lang="en-US" dirty="0"/>
              <a:t> plana, </a:t>
            </a:r>
            <a:r>
              <a:rPr lang="en-US" dirty="0" err="1"/>
              <a:t>predlog</a:t>
            </a:r>
            <a:r>
              <a:rPr lang="en-US" dirty="0"/>
              <a:t> plana, plan);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razmjeru</a:t>
            </a:r>
            <a:r>
              <a:rPr lang="en-US" dirty="0"/>
              <a:t> </a:t>
            </a:r>
            <a:r>
              <a:rPr lang="en-US" dirty="0" err="1"/>
              <a:t>karte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redni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mjesec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naziv</a:t>
            </a:r>
            <a:r>
              <a:rPr lang="en-US" dirty="0"/>
              <a:t>, </a:t>
            </a:r>
            <a:r>
              <a:rPr lang="en-US" dirty="0" err="1"/>
              <a:t>znak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pečat</a:t>
            </a:r>
            <a:r>
              <a:rPr lang="en-US" dirty="0"/>
              <a:t> </a:t>
            </a:r>
            <a:r>
              <a:rPr lang="en-US" dirty="0" err="1"/>
              <a:t>nosioca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plana -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odgovornog</a:t>
            </a:r>
            <a:r>
              <a:rPr lang="en-US" dirty="0"/>
              <a:t> </a:t>
            </a:r>
            <a:r>
              <a:rPr lang="en-US" dirty="0" err="1"/>
              <a:t>planera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planera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8) standardnu oznaku za strane svijeta i ružu vjetrova;</a:t>
            </a:r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legendu</a:t>
            </a:r>
            <a:r>
              <a:rPr lang="en-US" dirty="0"/>
              <a:t> </a:t>
            </a:r>
            <a:r>
              <a:rPr lang="en-US" dirty="0" err="1"/>
              <a:t>primjenjenih</a:t>
            </a:r>
            <a:r>
              <a:rPr lang="en-US" dirty="0"/>
              <a:t> </a:t>
            </a:r>
            <a:r>
              <a:rPr lang="en-US" dirty="0" err="1"/>
              <a:t>simbola</a:t>
            </a:r>
            <a:r>
              <a:rPr lang="en-US" dirty="0"/>
              <a:t>, </a:t>
            </a:r>
            <a:r>
              <a:rPr lang="en-US" dirty="0" err="1"/>
              <a:t>boja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šrafura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9189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493"/>
            <a:ext cx="10515600" cy="40164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IV KATEGORIJE NAMJENA POVRŠINA</a:t>
            </a:r>
          </a:p>
          <a:p>
            <a:r>
              <a:rPr lang="en-US" b="1" dirty="0" err="1"/>
              <a:t>Opšte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detaljne</a:t>
            </a:r>
            <a:r>
              <a:rPr lang="en-US" b="1" dirty="0"/>
              <a:t> </a:t>
            </a:r>
            <a:r>
              <a:rPr lang="en-US" b="1" dirty="0" err="1"/>
              <a:t>kategorije</a:t>
            </a:r>
            <a:endParaRPr lang="en-US" b="1" dirty="0"/>
          </a:p>
          <a:p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dokumenima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režimi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359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493"/>
            <a:ext cx="10515600" cy="401646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Opšte</a:t>
            </a:r>
            <a:r>
              <a:rPr lang="en-US" b="1" dirty="0"/>
              <a:t> </a:t>
            </a:r>
            <a:r>
              <a:rPr lang="en-US" b="1" dirty="0" err="1"/>
              <a:t>kategorije</a:t>
            </a:r>
            <a:r>
              <a:rPr lang="en-US" b="1" dirty="0"/>
              <a:t> </a:t>
            </a:r>
            <a:r>
              <a:rPr lang="en-US" b="1" dirty="0" err="1"/>
              <a:t>namjena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dokumentom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naselja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poljoprivredne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šumske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vodne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prirodne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režime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, </a:t>
            </a:r>
            <a:r>
              <a:rPr lang="en-US" dirty="0" err="1"/>
              <a:t>primjenjuju</a:t>
            </a:r>
            <a:r>
              <a:rPr lang="en-US" dirty="0"/>
              <a:t> se u </a:t>
            </a: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segmenti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u </a:t>
            </a:r>
            <a:r>
              <a:rPr lang="en-US" dirty="0" err="1"/>
              <a:t>razmjeri</a:t>
            </a:r>
            <a:r>
              <a:rPr lang="en-US" dirty="0"/>
              <a:t> 1:100 000, 1:50 000, 1:25 000, 1:10 000.</a:t>
            </a:r>
          </a:p>
        </p:txBody>
      </p:sp>
    </p:spTree>
    <p:extLst>
      <p:ext uri="{BB962C8B-B14F-4D97-AF65-F5344CB8AC3E}">
        <p14:creationId xmlns:p14="http://schemas.microsoft.com/office/powerpoint/2010/main" val="3397308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err="1"/>
              <a:t>Detaljne</a:t>
            </a:r>
            <a:r>
              <a:rPr lang="en-US" b="1" dirty="0"/>
              <a:t> </a:t>
            </a:r>
            <a:r>
              <a:rPr lang="en-US" b="1" dirty="0" err="1"/>
              <a:t>kategorije</a:t>
            </a:r>
            <a:r>
              <a:rPr lang="en-US" b="1" dirty="0"/>
              <a:t> </a:t>
            </a:r>
            <a:r>
              <a:rPr lang="en-US" b="1" dirty="0" err="1"/>
              <a:t>namjene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stanovanje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2) površine za centralne djelatnosti;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turizam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školstvo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zdravstvenu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kulturu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7) površine za sport i rekreaciju;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industriju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proizvodnju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mješovite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10) </a:t>
            </a:r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pejzažno</a:t>
            </a:r>
            <a:r>
              <a:rPr lang="en-US" dirty="0"/>
              <a:t> </a:t>
            </a:r>
            <a:r>
              <a:rPr lang="en-US" dirty="0" err="1"/>
              <a:t>uređenje</a:t>
            </a:r>
            <a:r>
              <a:rPr lang="en-US" dirty="0"/>
              <a:t> -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urbanog</a:t>
            </a:r>
            <a:r>
              <a:rPr lang="en-US" dirty="0"/>
              <a:t> </a:t>
            </a:r>
            <a:r>
              <a:rPr lang="en-US" dirty="0" err="1"/>
              <a:t>zelenila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poljoprivredne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6ABE-8D4A-4977-9A36-955598B6F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67672"/>
            <a:ext cx="5181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12) </a:t>
            </a:r>
            <a:r>
              <a:rPr lang="en-US" dirty="0" err="1"/>
              <a:t>šumske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površine</a:t>
            </a:r>
            <a:r>
              <a:rPr lang="en-US" dirty="0"/>
              <a:t> mora;</a:t>
            </a:r>
          </a:p>
          <a:p>
            <a:pPr marL="0" indent="0">
              <a:buNone/>
            </a:pPr>
            <a:r>
              <a:rPr lang="pl-PL" dirty="0"/>
              <a:t>14) vodne površine na kopnu</a:t>
            </a:r>
          </a:p>
          <a:p>
            <a:pPr marL="0" indent="0">
              <a:buNone/>
            </a:pPr>
            <a:r>
              <a:rPr lang="en-US" dirty="0"/>
              <a:t>15)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prirodne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16)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saobraćajne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17)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18) površine za obradu, sanaciju i skladištenje otpada;</a:t>
            </a:r>
          </a:p>
          <a:p>
            <a:pPr marL="0" indent="0">
              <a:buNone/>
            </a:pPr>
            <a:r>
              <a:rPr lang="en-US" dirty="0"/>
              <a:t>19) </a:t>
            </a:r>
            <a:r>
              <a:rPr lang="en-US" dirty="0" err="1"/>
              <a:t>groblja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20) </a:t>
            </a:r>
            <a:r>
              <a:rPr lang="en-US" dirty="0" err="1"/>
              <a:t>vjerski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21) </a:t>
            </a:r>
            <a:r>
              <a:rPr lang="en-US" dirty="0" err="1"/>
              <a:t>rezervne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22)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mineralnih</a:t>
            </a:r>
            <a:r>
              <a:rPr lang="en-US" dirty="0"/>
              <a:t> </a:t>
            </a:r>
            <a:r>
              <a:rPr lang="en-US" dirty="0" err="1"/>
              <a:t>sirovina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eksploatacionih</a:t>
            </a:r>
            <a:r>
              <a:rPr lang="en-US" dirty="0"/>
              <a:t> </a:t>
            </a:r>
            <a:r>
              <a:rPr lang="en-US" dirty="0" err="1"/>
              <a:t>polja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23) površine za od interesa za odbranu.</a:t>
            </a:r>
            <a:endParaRPr lang="sr-Latn-ME" dirty="0"/>
          </a:p>
          <a:p>
            <a:pPr marL="0" indent="0">
              <a:buNone/>
            </a:pP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se </a:t>
            </a:r>
            <a:r>
              <a:rPr lang="en-US" dirty="0" err="1"/>
              <a:t>primjenjuju</a:t>
            </a:r>
            <a:r>
              <a:rPr lang="en-US" dirty="0"/>
              <a:t> u </a:t>
            </a: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pl-PL" dirty="0"/>
              <a:t>segmenti rade u razmjeri 1:5 000, 1:2 500, odnosno kategorije i podkategorije iz čl. 42 do 67 ovog pravilnika, </a:t>
            </a:r>
            <a:r>
              <a:rPr lang="en-US" dirty="0" err="1"/>
              <a:t>primjenjuju</a:t>
            </a:r>
            <a:r>
              <a:rPr lang="en-US" dirty="0"/>
              <a:t> se u </a:t>
            </a:r>
            <a:r>
              <a:rPr lang="en-US" dirty="0" err="1"/>
              <a:t>planovima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razrade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rade</a:t>
            </a:r>
            <a:r>
              <a:rPr lang="en-US" dirty="0"/>
              <a:t> u </a:t>
            </a:r>
            <a:r>
              <a:rPr lang="en-US" dirty="0" err="1"/>
              <a:t>razmjeri</a:t>
            </a:r>
            <a:r>
              <a:rPr lang="en-US" dirty="0"/>
              <a:t> 1:1 000 </a:t>
            </a:r>
            <a:r>
              <a:rPr lang="en-US" dirty="0" err="1"/>
              <a:t>i</a:t>
            </a:r>
            <a:r>
              <a:rPr lang="en-US" dirty="0"/>
              <a:t> 1:500.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10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493"/>
            <a:ext cx="10515600" cy="4016469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err="1"/>
              <a:t>Površine</a:t>
            </a:r>
            <a:r>
              <a:rPr lang="en-US" b="1" dirty="0"/>
              <a:t> za </a:t>
            </a:r>
            <a:r>
              <a:rPr lang="en-US" b="1" dirty="0" err="1"/>
              <a:t>centralne</a:t>
            </a:r>
            <a:r>
              <a:rPr lang="en-US" b="1" dirty="0"/>
              <a:t> </a:t>
            </a:r>
            <a:r>
              <a:rPr lang="en-US" b="1" dirty="0" err="1"/>
              <a:t>djelatnosti</a:t>
            </a:r>
            <a:endParaRPr lang="en-US" b="1" dirty="0"/>
          </a:p>
          <a:p>
            <a:r>
              <a:rPr lang="en-US" dirty="0" err="1"/>
              <a:t>Površine</a:t>
            </a:r>
            <a:r>
              <a:rPr lang="en-US" dirty="0"/>
              <a:t> za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dokumentom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namijenjene</a:t>
            </a:r>
            <a:r>
              <a:rPr lang="en-US" dirty="0"/>
              <a:t> </a:t>
            </a:r>
            <a:r>
              <a:rPr lang="en-US" dirty="0" err="1"/>
              <a:t>smještanju</a:t>
            </a:r>
            <a:r>
              <a:rPr lang="en-US" dirty="0"/>
              <a:t> </a:t>
            </a:r>
            <a:r>
              <a:rPr lang="en-US" dirty="0" err="1"/>
              <a:t>centralnih</a:t>
            </a:r>
            <a:r>
              <a:rPr lang="en-US" dirty="0"/>
              <a:t> - </a:t>
            </a:r>
            <a:r>
              <a:rPr lang="en-US" dirty="0" err="1"/>
              <a:t>poslovnih</a:t>
            </a:r>
            <a:r>
              <a:rPr lang="en-US" dirty="0"/>
              <a:t>,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uslužnih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obilježja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centara</a:t>
            </a:r>
            <a:r>
              <a:rPr lang="en-US" dirty="0"/>
              <a:t> </a:t>
            </a:r>
            <a:r>
              <a:rPr lang="en-US" dirty="0" err="1"/>
              <a:t>naselja</a:t>
            </a:r>
            <a:r>
              <a:rPr lang="en-US" dirty="0"/>
              <a:t>.</a:t>
            </a:r>
          </a:p>
          <a:p>
            <a:r>
              <a:rPr lang="en-US" dirty="0"/>
              <a:t>Na </a:t>
            </a:r>
            <a:r>
              <a:rPr lang="en-US" dirty="0" err="1"/>
              <a:t>površinama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planirati</a:t>
            </a:r>
            <a:r>
              <a:rPr lang="en-US" dirty="0"/>
              <a:t> i: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ugostiteljski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za </a:t>
            </a:r>
            <a:r>
              <a:rPr lang="en-US" dirty="0" err="1"/>
              <a:t>smještaj</a:t>
            </a:r>
            <a:r>
              <a:rPr lang="en-US" dirty="0"/>
              <a:t> turista;</a:t>
            </a:r>
          </a:p>
          <a:p>
            <a:pPr marL="0" indent="0">
              <a:buNone/>
            </a:pPr>
            <a:r>
              <a:rPr lang="it-IT" dirty="0"/>
              <a:t>- trgovački (tržni) centri, izložbeni centri i sajmišta;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zgrade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kulture</a:t>
            </a:r>
            <a:r>
              <a:rPr lang="en-US" dirty="0"/>
              <a:t>, </a:t>
            </a:r>
            <a:r>
              <a:rPr lang="en-US" dirty="0" err="1"/>
              <a:t>školstva</a:t>
            </a:r>
            <a:r>
              <a:rPr lang="en-US" dirty="0"/>
              <a:t>, </a:t>
            </a:r>
            <a:r>
              <a:rPr lang="en-US" dirty="0" err="1"/>
              <a:t>zdravstvene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, </a:t>
            </a:r>
            <a:r>
              <a:rPr lang="en-US" dirty="0" err="1"/>
              <a:t>vjerskih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, sport I </a:t>
            </a:r>
            <a:r>
              <a:rPr lang="en-US" dirty="0" err="1"/>
              <a:t>rekreacija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, </a:t>
            </a:r>
            <a:r>
              <a:rPr lang="en-US" dirty="0" err="1"/>
              <a:t>skladišta</a:t>
            </a:r>
            <a:r>
              <a:rPr lang="en-US" dirty="0"/>
              <a:t>, </a:t>
            </a:r>
            <a:r>
              <a:rPr lang="en-US" dirty="0" err="1"/>
              <a:t>stovarišta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bitnu</a:t>
            </a:r>
            <a:r>
              <a:rPr lang="en-US" dirty="0"/>
              <a:t> </a:t>
            </a:r>
            <a:r>
              <a:rPr lang="en-US" dirty="0" err="1"/>
              <a:t>smetnju</a:t>
            </a:r>
            <a:r>
              <a:rPr lang="en-US" dirty="0"/>
              <a:t> </a:t>
            </a:r>
            <a:r>
              <a:rPr lang="en-US" dirty="0" err="1"/>
              <a:t>pretežnoj</a:t>
            </a:r>
            <a:r>
              <a:rPr lang="en-US" dirty="0"/>
              <a:t> </a:t>
            </a:r>
            <a:r>
              <a:rPr lang="en-US" dirty="0" err="1"/>
              <a:t>namjeni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komunalno-servisni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Na </a:t>
            </a:r>
            <a:r>
              <a:rPr lang="en-US" dirty="0" err="1"/>
              <a:t>površinama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1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, </a:t>
            </a:r>
            <a:r>
              <a:rPr lang="en-US" dirty="0" err="1"/>
              <a:t>izuzetno</a:t>
            </a:r>
            <a:r>
              <a:rPr lang="en-US" dirty="0"/>
              <a:t> od </a:t>
            </a:r>
            <a:r>
              <a:rPr lang="en-US" dirty="0" err="1"/>
              <a:t>pretežne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kompatibilno</a:t>
            </a:r>
            <a:r>
              <a:rPr lang="en-US" dirty="0"/>
              <a:t>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namjeni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planirati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stambeni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apartmani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parkinzi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garaže</a:t>
            </a:r>
            <a:r>
              <a:rPr lang="en-US" dirty="0"/>
              <a:t> za </a:t>
            </a:r>
            <a:r>
              <a:rPr lang="en-US" dirty="0" err="1"/>
              <a:t>smještaj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posjetilaca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stanice</a:t>
            </a:r>
            <a:r>
              <a:rPr lang="en-US" dirty="0"/>
              <a:t> za </a:t>
            </a:r>
            <a:r>
              <a:rPr lang="en-US" dirty="0" err="1"/>
              <a:t>snabdijevanje</a:t>
            </a:r>
            <a:r>
              <a:rPr lang="en-US" dirty="0"/>
              <a:t> </a:t>
            </a:r>
            <a:r>
              <a:rPr lang="en-US" dirty="0" err="1"/>
              <a:t>motornih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</a:t>
            </a:r>
            <a:r>
              <a:rPr lang="en-US" dirty="0" err="1"/>
              <a:t>gorivom</a:t>
            </a:r>
            <a:r>
              <a:rPr lang="en-US" dirty="0"/>
              <a:t> (</a:t>
            </a:r>
            <a:r>
              <a:rPr lang="en-US" dirty="0" err="1"/>
              <a:t>pumpne</a:t>
            </a:r>
            <a:r>
              <a:rPr lang="en-US" dirty="0"/>
              <a:t> </a:t>
            </a:r>
            <a:r>
              <a:rPr lang="en-US" dirty="0" err="1"/>
              <a:t>stanice</a:t>
            </a:r>
            <a:r>
              <a:rPr lang="en-US" dirty="0"/>
              <a:t>),u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tehničkim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86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V KRITERIJUMI ZA ODREĐIVANJE NAMJENE POVRŠINA</a:t>
            </a:r>
          </a:p>
          <a:p>
            <a:r>
              <a:rPr lang="en-US" b="1" dirty="0" err="1"/>
              <a:t>Namjena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endParaRPr lang="en-US" b="1" dirty="0"/>
          </a:p>
          <a:p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je </a:t>
            </a:r>
            <a:r>
              <a:rPr lang="en-US" dirty="0" err="1"/>
              <a:t>planirani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prostora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,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zemljišta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odgovarajućim</a:t>
            </a:r>
            <a:r>
              <a:rPr lang="en-US" dirty="0"/>
              <a:t> </a:t>
            </a:r>
            <a:r>
              <a:rPr lang="en-US" dirty="0" err="1"/>
              <a:t>planskim</a:t>
            </a:r>
            <a:r>
              <a:rPr lang="en-US" dirty="0"/>
              <a:t> </a:t>
            </a:r>
            <a:r>
              <a:rPr lang="en-US" dirty="0" err="1"/>
              <a:t>dokumentom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Kriterijumi</a:t>
            </a:r>
            <a:r>
              <a:rPr lang="en-US" b="1" dirty="0"/>
              <a:t> za </a:t>
            </a:r>
            <a:r>
              <a:rPr lang="en-US" b="1" dirty="0" err="1"/>
              <a:t>određivanje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Namjena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r>
              <a:rPr lang="en-US" b="1" dirty="0"/>
              <a:t> </a:t>
            </a:r>
            <a:r>
              <a:rPr lang="en-US" b="1" dirty="0" err="1"/>
              <a:t>naselja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Načela</a:t>
            </a:r>
            <a:r>
              <a:rPr lang="en-US" b="1" dirty="0"/>
              <a:t> </a:t>
            </a:r>
            <a:r>
              <a:rPr lang="en-US" b="1" dirty="0" err="1"/>
              <a:t>planiranja</a:t>
            </a:r>
            <a:r>
              <a:rPr lang="en-US" b="1" dirty="0"/>
              <a:t> </a:t>
            </a:r>
            <a:r>
              <a:rPr lang="en-US" b="1" dirty="0" err="1"/>
              <a:t>naselja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Građevinsko</a:t>
            </a:r>
            <a:r>
              <a:rPr lang="en-US" b="1" dirty="0"/>
              <a:t> </a:t>
            </a:r>
            <a:r>
              <a:rPr lang="en-US" b="1" dirty="0" err="1"/>
              <a:t>zemljište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CA03B-803E-4E2C-BB2A-701F819DE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Planiranje</a:t>
            </a:r>
            <a:r>
              <a:rPr lang="en-US" b="1" dirty="0"/>
              <a:t> </a:t>
            </a:r>
            <a:r>
              <a:rPr lang="en-US" b="1" dirty="0" err="1"/>
              <a:t>građevinskog</a:t>
            </a:r>
            <a:r>
              <a:rPr lang="en-US" b="1" dirty="0"/>
              <a:t> </a:t>
            </a:r>
            <a:r>
              <a:rPr lang="en-US" b="1" dirty="0" err="1"/>
              <a:t>zemljišta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Izdvojeno</a:t>
            </a:r>
            <a:r>
              <a:rPr lang="en-US" b="1" dirty="0"/>
              <a:t> </a:t>
            </a:r>
            <a:r>
              <a:rPr lang="en-US" b="1" dirty="0" err="1"/>
              <a:t>građevinsko</a:t>
            </a:r>
            <a:r>
              <a:rPr lang="en-US" b="1" dirty="0"/>
              <a:t> </a:t>
            </a:r>
            <a:r>
              <a:rPr lang="en-US" b="1" dirty="0" err="1"/>
              <a:t>zemljište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b="1" dirty="0"/>
              <a:t>Površine za turizam i sport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Turistički</a:t>
            </a:r>
            <a:r>
              <a:rPr lang="en-US" b="1" dirty="0"/>
              <a:t> </a:t>
            </a:r>
            <a:r>
              <a:rPr lang="en-US" b="1" dirty="0" err="1"/>
              <a:t>sadržaji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Planiranje</a:t>
            </a:r>
            <a:r>
              <a:rPr lang="en-US" b="1" dirty="0"/>
              <a:t> </a:t>
            </a:r>
            <a:r>
              <a:rPr lang="en-US" b="1" dirty="0" err="1"/>
              <a:t>turističke</a:t>
            </a:r>
            <a:r>
              <a:rPr lang="en-US" b="1" dirty="0"/>
              <a:t> </a:t>
            </a:r>
            <a:r>
              <a:rPr lang="en-US" b="1" dirty="0" err="1"/>
              <a:t>namjene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Planiranje</a:t>
            </a:r>
            <a:r>
              <a:rPr lang="en-US" b="1" dirty="0"/>
              <a:t> </a:t>
            </a:r>
            <a:r>
              <a:rPr lang="en-US" b="1" dirty="0" err="1"/>
              <a:t>kampova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Planiranje</a:t>
            </a:r>
            <a:r>
              <a:rPr lang="en-US" b="1" dirty="0"/>
              <a:t> </a:t>
            </a:r>
            <a:r>
              <a:rPr lang="en-US" b="1" dirty="0" err="1"/>
              <a:t>luka</a:t>
            </a:r>
            <a:r>
              <a:rPr lang="en-US" b="1" dirty="0"/>
              <a:t> </a:t>
            </a:r>
            <a:r>
              <a:rPr lang="en-US" b="1" dirty="0" err="1"/>
              <a:t>nautičkog</a:t>
            </a:r>
            <a:r>
              <a:rPr lang="en-US" b="1" dirty="0"/>
              <a:t> </a:t>
            </a:r>
            <a:r>
              <a:rPr lang="en-US" b="1" dirty="0" err="1"/>
              <a:t>turizma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Izdvojena</a:t>
            </a:r>
            <a:r>
              <a:rPr lang="en-US" b="1" dirty="0"/>
              <a:t> </a:t>
            </a:r>
            <a:r>
              <a:rPr lang="en-US" b="1" dirty="0" err="1"/>
              <a:t>zemljišta</a:t>
            </a:r>
            <a:r>
              <a:rPr lang="en-US" b="1" dirty="0"/>
              <a:t> </a:t>
            </a:r>
            <a:r>
              <a:rPr lang="en-US" b="1" dirty="0" err="1"/>
              <a:t>sportske</a:t>
            </a:r>
            <a:r>
              <a:rPr lang="en-US" b="1" dirty="0"/>
              <a:t> </a:t>
            </a:r>
            <a:r>
              <a:rPr lang="en-US" b="1" dirty="0" err="1"/>
              <a:t>namjene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Golf </a:t>
            </a:r>
            <a:r>
              <a:rPr lang="en-US" b="1" dirty="0" err="1"/>
              <a:t>igrališta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68D965-FC60-4E7C-A508-27CC6705793D}"/>
              </a:ext>
            </a:extLst>
          </p:cNvPr>
          <p:cNvSpPr/>
          <p:nvPr/>
        </p:nvSpPr>
        <p:spPr>
          <a:xfrm>
            <a:off x="374728" y="5551644"/>
            <a:ext cx="11564470" cy="8516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Površina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naselja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utvrđena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planskim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dokumentom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obuhvata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građevinsko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negrađevinsko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zemljište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koje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nije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namjenjeno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izgradnji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Izgrađeni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građevinskog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čine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izgrađene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uređene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urbanističke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parcele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druge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površine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privedene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različitoj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namjeni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kao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slobodne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neuređene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parcele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koje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sa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izgrađenim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dijelom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područja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naselja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čine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funkcionalnu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prostornu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cjelinu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Neizgrađeni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dio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građevinskog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naselja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čini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jedna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ili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više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neposredno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povezanih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neizgrađenih</a:t>
            </a:r>
            <a:r>
              <a:rPr lang="en-US" sz="1200" dirty="0">
                <a:solidFill>
                  <a:schemeClr val="tx1"/>
                </a:solidFill>
              </a:rPr>
              <a:t> I </a:t>
            </a:r>
            <a:r>
              <a:rPr lang="en-US" sz="1200" dirty="0" err="1">
                <a:solidFill>
                  <a:schemeClr val="tx1"/>
                </a:solidFill>
              </a:rPr>
              <a:t>neuređenih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parcela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zemljišta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koje</a:t>
            </a:r>
            <a:r>
              <a:rPr lang="en-US" sz="1200" dirty="0">
                <a:solidFill>
                  <a:schemeClr val="tx1"/>
                </a:solidFill>
              </a:rPr>
              <a:t> je </a:t>
            </a:r>
            <a:r>
              <a:rPr lang="en-US" sz="1200" dirty="0" err="1">
                <a:solidFill>
                  <a:schemeClr val="tx1"/>
                </a:solidFill>
              </a:rPr>
              <a:t>planirano</a:t>
            </a:r>
            <a:r>
              <a:rPr lang="en-US" sz="1200" dirty="0">
                <a:solidFill>
                  <a:schemeClr val="tx1"/>
                </a:solidFill>
              </a:rPr>
              <a:t> za </a:t>
            </a:r>
            <a:r>
              <a:rPr lang="en-US" sz="1200" dirty="0" err="1">
                <a:solidFill>
                  <a:schemeClr val="tx1"/>
                </a:solidFill>
              </a:rPr>
              <a:t>razvoj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proširenje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naselja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4B88CF5E-D246-4AB3-A50E-9188819200A6}"/>
              </a:ext>
            </a:extLst>
          </p:cNvPr>
          <p:cNvCxnSpPr>
            <a:cxnSpLocks/>
            <a:stCxn id="5" idx="1"/>
          </p:cNvCxnSpPr>
          <p:nvPr/>
        </p:nvCxnSpPr>
        <p:spPr>
          <a:xfrm rot="10800000" flipH="1">
            <a:off x="374728" y="4688542"/>
            <a:ext cx="835510" cy="1288926"/>
          </a:xfrm>
          <a:prstGeom prst="bentConnector4">
            <a:avLst>
              <a:gd name="adj1" fmla="val -27361"/>
              <a:gd name="adj2" fmla="val 6651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647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040"/>
            <a:ext cx="10515600" cy="4503419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pl-PL" sz="2800" b="1" dirty="0"/>
              <a:t>VI URBANISTI</a:t>
            </a:r>
            <a:r>
              <a:rPr lang="sr-Latn-ME" sz="2800" b="1" dirty="0"/>
              <a:t>Č</a:t>
            </a:r>
            <a:r>
              <a:rPr lang="pl-PL" sz="2800" b="1" dirty="0"/>
              <a:t>KE JEDINICE ZA PLANIRANJE</a:t>
            </a:r>
          </a:p>
          <a:p>
            <a:r>
              <a:rPr lang="en-US" sz="2800" dirty="0" err="1"/>
              <a:t>Podaci</a:t>
            </a:r>
            <a:r>
              <a:rPr lang="en-US" sz="2800" dirty="0"/>
              <a:t> u </a:t>
            </a:r>
            <a:r>
              <a:rPr lang="en-US" sz="2800" dirty="0" err="1"/>
              <a:t>planskim</a:t>
            </a:r>
            <a:r>
              <a:rPr lang="en-US" sz="2800" dirty="0"/>
              <a:t> </a:t>
            </a:r>
            <a:r>
              <a:rPr lang="en-US" sz="2800" dirty="0" err="1"/>
              <a:t>dokumentima</a:t>
            </a:r>
            <a:r>
              <a:rPr lang="en-US" sz="2800" dirty="0"/>
              <a:t> </a:t>
            </a:r>
            <a:r>
              <a:rPr lang="en-US" sz="2800" dirty="0" err="1"/>
              <a:t>prikazuju</a:t>
            </a:r>
            <a:r>
              <a:rPr lang="en-US" sz="2800" dirty="0"/>
              <a:t> se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urbanističkim</a:t>
            </a:r>
            <a:r>
              <a:rPr lang="en-US" sz="2800" dirty="0"/>
              <a:t> </a:t>
            </a:r>
            <a:r>
              <a:rPr lang="en-US" sz="2800" dirty="0" err="1"/>
              <a:t>jedinicama</a:t>
            </a:r>
            <a:r>
              <a:rPr lang="en-US" sz="2800" dirty="0"/>
              <a:t> za </a:t>
            </a:r>
            <a:r>
              <a:rPr lang="en-US" sz="2800" dirty="0" err="1"/>
              <a:t>planiranje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Urbanističke</a:t>
            </a:r>
            <a:r>
              <a:rPr lang="en-US" sz="2800" dirty="0"/>
              <a:t> </a:t>
            </a:r>
            <a:r>
              <a:rPr lang="en-US" sz="2800" dirty="0" err="1"/>
              <a:t>jedinice</a:t>
            </a:r>
            <a:r>
              <a:rPr lang="en-US" sz="2800" dirty="0"/>
              <a:t> za </a:t>
            </a:r>
            <a:r>
              <a:rPr lang="en-US" sz="2800" dirty="0" err="1"/>
              <a:t>planiranje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urbanistička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, </a:t>
            </a:r>
            <a:r>
              <a:rPr lang="en-US" sz="2800" dirty="0" err="1"/>
              <a:t>blok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zona.</a:t>
            </a:r>
          </a:p>
          <a:p>
            <a:r>
              <a:rPr lang="en-US" sz="2800" dirty="0"/>
              <a:t>U </a:t>
            </a:r>
            <a:r>
              <a:rPr lang="en-US" sz="2800" dirty="0" err="1"/>
              <a:t>planskim</a:t>
            </a:r>
            <a:r>
              <a:rPr lang="en-US" sz="2800" dirty="0"/>
              <a:t> </a:t>
            </a:r>
            <a:r>
              <a:rPr lang="en-US" sz="2800" dirty="0" err="1"/>
              <a:t>dokumentima</a:t>
            </a:r>
            <a:r>
              <a:rPr lang="en-US" sz="2800" dirty="0"/>
              <a:t> </a:t>
            </a:r>
            <a:r>
              <a:rPr lang="en-US" sz="2800" dirty="0" err="1"/>
              <a:t>urbanističke</a:t>
            </a:r>
            <a:r>
              <a:rPr lang="en-US" sz="2800" dirty="0"/>
              <a:t> </a:t>
            </a:r>
            <a:r>
              <a:rPr lang="en-US" sz="2800" dirty="0" err="1"/>
              <a:t>parcele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blokovi</a:t>
            </a:r>
            <a:r>
              <a:rPr lang="en-US" sz="2800" dirty="0"/>
              <a:t> </a:t>
            </a:r>
            <a:r>
              <a:rPr lang="en-US" sz="2800" dirty="0" err="1"/>
              <a:t>obilježavaju</a:t>
            </a:r>
            <a:r>
              <a:rPr lang="en-US" sz="2800" dirty="0"/>
              <a:t> se </a:t>
            </a:r>
            <a:r>
              <a:rPr lang="en-US" sz="2800" dirty="0" err="1"/>
              <a:t>jedinstvenim</a:t>
            </a:r>
            <a:r>
              <a:rPr lang="en-US" sz="2800" dirty="0"/>
              <a:t> </a:t>
            </a:r>
            <a:r>
              <a:rPr lang="en-US" sz="2800" dirty="0" err="1"/>
              <a:t>brojevima</a:t>
            </a:r>
            <a:r>
              <a:rPr lang="en-US" sz="2800" dirty="0"/>
              <a:t> (od 1 do N ), a</a:t>
            </a:r>
            <a:r>
              <a:rPr lang="sr-Latn-ME" sz="2800" dirty="0"/>
              <a:t> </a:t>
            </a:r>
            <a:r>
              <a:rPr lang="pl-PL" sz="2800" dirty="0"/>
              <a:t>zone velikim slovima (od A do Ž).</a:t>
            </a:r>
          </a:p>
          <a:p>
            <a:r>
              <a:rPr lang="en-US" sz="2800" b="1" dirty="0" err="1"/>
              <a:t>Urbanistička</a:t>
            </a:r>
            <a:r>
              <a:rPr lang="en-US" sz="2800" b="1" dirty="0"/>
              <a:t> </a:t>
            </a:r>
            <a:r>
              <a:rPr lang="en-US" sz="2800" b="1" dirty="0" err="1"/>
              <a:t>parcela</a:t>
            </a:r>
            <a:endParaRPr lang="en-US" sz="2800" b="1" dirty="0"/>
          </a:p>
          <a:p>
            <a:r>
              <a:rPr lang="en-US" sz="2800" dirty="0" err="1"/>
              <a:t>Urbanistička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 je </a:t>
            </a:r>
            <a:r>
              <a:rPr lang="en-US" sz="2800" dirty="0" err="1"/>
              <a:t>osnovna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najmanja</a:t>
            </a:r>
            <a:r>
              <a:rPr lang="en-US" sz="2800" dirty="0"/>
              <a:t> </a:t>
            </a:r>
            <a:r>
              <a:rPr lang="en-US" sz="2800" dirty="0" err="1"/>
              <a:t>jedinica</a:t>
            </a:r>
            <a:r>
              <a:rPr lang="en-US" sz="2800" dirty="0"/>
              <a:t> </a:t>
            </a:r>
            <a:r>
              <a:rPr lang="en-US" sz="2800" dirty="0" err="1"/>
              <a:t>građevinskog</a:t>
            </a:r>
            <a:r>
              <a:rPr lang="en-US" sz="2800" dirty="0"/>
              <a:t> </a:t>
            </a:r>
            <a:r>
              <a:rPr lang="en-US" sz="2800" dirty="0" err="1"/>
              <a:t>zemljišta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Urbanistička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 </a:t>
            </a:r>
            <a:r>
              <a:rPr lang="en-US" sz="2800" dirty="0" err="1"/>
              <a:t>obuhvata</a:t>
            </a:r>
            <a:r>
              <a:rPr lang="en-US" sz="2800" dirty="0"/>
              <a:t> </a:t>
            </a:r>
            <a:r>
              <a:rPr lang="en-US" sz="2800" dirty="0" err="1"/>
              <a:t>jednu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katastarskih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njihovih</a:t>
            </a:r>
            <a:r>
              <a:rPr lang="en-US" sz="2800" dirty="0"/>
              <a:t> </a:t>
            </a:r>
            <a:r>
              <a:rPr lang="en-US" sz="2800" dirty="0" err="1"/>
              <a:t>djelova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zadovoljava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sr-Latn-ME" sz="2800" dirty="0"/>
              <a:t> </a:t>
            </a:r>
            <a:r>
              <a:rPr lang="en-US" sz="2800" dirty="0" err="1"/>
              <a:t>izgradnje</a:t>
            </a:r>
            <a:r>
              <a:rPr lang="en-US" sz="2800" dirty="0"/>
              <a:t> </a:t>
            </a:r>
            <a:r>
              <a:rPr lang="en-US" sz="2800" dirty="0" err="1"/>
              <a:t>propisane</a:t>
            </a:r>
            <a:r>
              <a:rPr lang="en-US" sz="2800" dirty="0"/>
              <a:t> </a:t>
            </a:r>
            <a:r>
              <a:rPr lang="en-US" sz="2800" dirty="0" err="1"/>
              <a:t>planskim</a:t>
            </a:r>
            <a:r>
              <a:rPr lang="en-US" sz="2800" dirty="0"/>
              <a:t> </a:t>
            </a:r>
            <a:r>
              <a:rPr lang="en-US" sz="2800" dirty="0" err="1"/>
              <a:t>dokumentom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Urbanistička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 ne </a:t>
            </a:r>
            <a:r>
              <a:rPr lang="en-US" sz="2800" dirty="0" err="1"/>
              <a:t>obuhvata</a:t>
            </a:r>
            <a:r>
              <a:rPr lang="en-US" sz="2800" dirty="0"/>
              <a:t> </a:t>
            </a:r>
            <a:r>
              <a:rPr lang="en-US" sz="2800" dirty="0" err="1"/>
              <a:t>saobraćajnice</a:t>
            </a:r>
            <a:r>
              <a:rPr lang="en-US" sz="2800" dirty="0"/>
              <a:t> </a:t>
            </a:r>
            <a:r>
              <a:rPr lang="en-US" sz="2800" dirty="0" err="1"/>
              <a:t>javnog</a:t>
            </a:r>
            <a:r>
              <a:rPr lang="en-US" sz="2800" dirty="0"/>
              <a:t> </a:t>
            </a:r>
            <a:r>
              <a:rPr lang="en-US" sz="2800" dirty="0" err="1"/>
              <a:t>karaktera</a:t>
            </a:r>
            <a:r>
              <a:rPr lang="en-US" sz="2800" dirty="0"/>
              <a:t>.</a:t>
            </a:r>
          </a:p>
          <a:p>
            <a:r>
              <a:rPr lang="en-US" sz="2800" b="1" dirty="0"/>
              <a:t>Blok</a:t>
            </a:r>
          </a:p>
          <a:p>
            <a:r>
              <a:rPr lang="en-US" sz="2800" dirty="0"/>
              <a:t>Blok je </a:t>
            </a:r>
            <a:r>
              <a:rPr lang="en-US" sz="2800" dirty="0" err="1"/>
              <a:t>složenija</a:t>
            </a:r>
            <a:r>
              <a:rPr lang="en-US" sz="2800" dirty="0"/>
              <a:t> </a:t>
            </a:r>
            <a:r>
              <a:rPr lang="en-US" sz="2800" dirty="0" err="1"/>
              <a:t>jedinica</a:t>
            </a:r>
            <a:r>
              <a:rPr lang="en-US" sz="2800" dirty="0"/>
              <a:t> </a:t>
            </a:r>
            <a:r>
              <a:rPr lang="en-US" sz="2800" dirty="0" err="1"/>
              <a:t>građevinskog</a:t>
            </a:r>
            <a:r>
              <a:rPr lang="en-US" sz="2800" dirty="0"/>
              <a:t> </a:t>
            </a:r>
            <a:r>
              <a:rPr lang="en-US" sz="2800" dirty="0" err="1"/>
              <a:t>zemljišta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sastoji</a:t>
            </a:r>
            <a:r>
              <a:rPr lang="en-US" sz="2800" dirty="0"/>
              <a:t> od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urbanističkih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Granica</a:t>
            </a:r>
            <a:r>
              <a:rPr lang="en-US" sz="2800" dirty="0"/>
              <a:t> </a:t>
            </a:r>
            <a:r>
              <a:rPr lang="en-US" sz="2800" dirty="0" err="1"/>
              <a:t>bloka</a:t>
            </a:r>
            <a:r>
              <a:rPr lang="en-US" sz="2800" dirty="0"/>
              <a:t>, po </a:t>
            </a:r>
            <a:r>
              <a:rPr lang="en-US" sz="2800" dirty="0" err="1"/>
              <a:t>pravilu</a:t>
            </a:r>
            <a:r>
              <a:rPr lang="en-US" sz="2800" dirty="0"/>
              <a:t>, se </a:t>
            </a:r>
            <a:r>
              <a:rPr lang="en-US" sz="2800" dirty="0" err="1"/>
              <a:t>poklapa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regulacionim</a:t>
            </a:r>
            <a:r>
              <a:rPr lang="en-US" sz="2800" dirty="0"/>
              <a:t> </a:t>
            </a:r>
            <a:r>
              <a:rPr lang="en-US" sz="2800" dirty="0" err="1"/>
              <a:t>linijama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granicama</a:t>
            </a:r>
            <a:r>
              <a:rPr lang="en-US" sz="2800" dirty="0"/>
              <a:t> </a:t>
            </a:r>
            <a:r>
              <a:rPr lang="en-US" sz="2800" dirty="0" err="1"/>
              <a:t>urbanističkih</a:t>
            </a:r>
            <a:r>
              <a:rPr lang="en-US" sz="2800" dirty="0"/>
              <a:t> </a:t>
            </a:r>
            <a:r>
              <a:rPr lang="en-US" sz="2800" dirty="0" err="1"/>
              <a:t>parcela</a:t>
            </a:r>
            <a:r>
              <a:rPr lang="en-US" sz="2800" dirty="0"/>
              <a:t>.</a:t>
            </a:r>
          </a:p>
          <a:p>
            <a:r>
              <a:rPr lang="en-US" sz="2800" b="1" dirty="0"/>
              <a:t>Zona</a:t>
            </a:r>
          </a:p>
          <a:p>
            <a:r>
              <a:rPr lang="en-US" sz="2800" dirty="0"/>
              <a:t>Zona je </a:t>
            </a:r>
            <a:r>
              <a:rPr lang="en-US" sz="2800" dirty="0" err="1"/>
              <a:t>najveća</a:t>
            </a:r>
            <a:r>
              <a:rPr lang="en-US" sz="2800" dirty="0"/>
              <a:t> </a:t>
            </a:r>
            <a:r>
              <a:rPr lang="en-US" sz="2800" dirty="0" err="1"/>
              <a:t>jedinica</a:t>
            </a:r>
            <a:r>
              <a:rPr lang="en-US" sz="2800" dirty="0"/>
              <a:t> </a:t>
            </a:r>
            <a:r>
              <a:rPr lang="en-US" sz="2800" dirty="0" err="1"/>
              <a:t>građevinskog</a:t>
            </a:r>
            <a:r>
              <a:rPr lang="en-US" sz="2800" dirty="0"/>
              <a:t> </a:t>
            </a:r>
            <a:r>
              <a:rPr lang="en-US" sz="2800" dirty="0" err="1"/>
              <a:t>zemljišta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sastoji</a:t>
            </a:r>
            <a:r>
              <a:rPr lang="en-US" sz="2800" dirty="0"/>
              <a:t> se od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blokova</a:t>
            </a:r>
            <a:r>
              <a:rPr lang="en-US" sz="2800" dirty="0"/>
              <a:t> </a:t>
            </a:r>
            <a:r>
              <a:rPr lang="en-US" sz="2800" dirty="0" err="1"/>
              <a:t>građevinskog</a:t>
            </a:r>
            <a:r>
              <a:rPr lang="en-US" sz="2800" dirty="0"/>
              <a:t> </a:t>
            </a:r>
            <a:r>
              <a:rPr lang="en-US" sz="2800" dirty="0" err="1"/>
              <a:t>zemljišta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sr-Latn-ME" sz="2800" dirty="0"/>
              <a:t> </a:t>
            </a:r>
            <a:r>
              <a:rPr lang="en-US" sz="2800" dirty="0" err="1"/>
              <a:t>pripadajućih</a:t>
            </a:r>
            <a:r>
              <a:rPr lang="en-US" sz="2800" dirty="0"/>
              <a:t> </a:t>
            </a:r>
            <a:r>
              <a:rPr lang="en-US" sz="2800" dirty="0" err="1"/>
              <a:t>saobraćajnih</a:t>
            </a:r>
            <a:r>
              <a:rPr lang="en-US" sz="2800" dirty="0"/>
              <a:t> </a:t>
            </a:r>
            <a:r>
              <a:rPr lang="en-US" dirty="0" err="1"/>
              <a:t>površina</a:t>
            </a:r>
            <a:r>
              <a:rPr lang="en-US" dirty="0"/>
              <a:t>.</a:t>
            </a:r>
          </a:p>
          <a:p>
            <a:r>
              <a:rPr lang="it-IT" sz="2700" dirty="0"/>
              <a:t>Granica zone se podudara sa granicama blokova.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79241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040"/>
            <a:ext cx="10515600" cy="450341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l-PL" sz="2600" b="1" dirty="0"/>
              <a:t>VII ELEMENTI URBANISTIČKE REGULACIJE</a:t>
            </a:r>
          </a:p>
          <a:p>
            <a:r>
              <a:rPr lang="en-US" sz="1900" dirty="0" err="1"/>
              <a:t>Osnov</a:t>
            </a:r>
            <a:r>
              <a:rPr lang="en-US" sz="1900" dirty="0"/>
              <a:t> za </a:t>
            </a:r>
            <a:r>
              <a:rPr lang="en-US" sz="1900" dirty="0" err="1"/>
              <a:t>izradu</a:t>
            </a:r>
            <a:r>
              <a:rPr lang="en-US" sz="1900" dirty="0"/>
              <a:t> </a:t>
            </a:r>
            <a:r>
              <a:rPr lang="en-US" sz="1900" dirty="0" err="1"/>
              <a:t>urbanističko-tehničkih</a:t>
            </a:r>
            <a:r>
              <a:rPr lang="en-US" sz="1900" dirty="0"/>
              <a:t> </a:t>
            </a:r>
            <a:r>
              <a:rPr lang="en-US" sz="1900" dirty="0" err="1"/>
              <a:t>uslova</a:t>
            </a:r>
            <a:r>
              <a:rPr lang="en-US" sz="1900" dirty="0"/>
              <a:t> za </a:t>
            </a:r>
            <a:r>
              <a:rPr lang="en-US" sz="1900" dirty="0" err="1"/>
              <a:t>svaku</a:t>
            </a:r>
            <a:r>
              <a:rPr lang="en-US" sz="1900" dirty="0"/>
              <a:t> </a:t>
            </a:r>
            <a:r>
              <a:rPr lang="en-US" sz="1900" dirty="0" err="1"/>
              <a:t>pojedinačnu</a:t>
            </a:r>
            <a:r>
              <a:rPr lang="en-US" sz="1900" dirty="0"/>
              <a:t> </a:t>
            </a:r>
            <a:r>
              <a:rPr lang="en-US" sz="1900" dirty="0" err="1"/>
              <a:t>parcelu</a:t>
            </a:r>
            <a:r>
              <a:rPr lang="en-US" sz="1900" dirty="0"/>
              <a:t> </a:t>
            </a:r>
            <a:r>
              <a:rPr lang="en-US" sz="1900" dirty="0" err="1"/>
              <a:t>su</a:t>
            </a:r>
            <a:r>
              <a:rPr lang="en-US" sz="1900" dirty="0"/>
              <a:t> </a:t>
            </a:r>
            <a:r>
              <a:rPr lang="en-US" sz="1900" dirty="0" err="1"/>
              <a:t>elementi</a:t>
            </a:r>
            <a:r>
              <a:rPr lang="en-US" sz="1900" dirty="0"/>
              <a:t> </a:t>
            </a:r>
            <a:r>
              <a:rPr lang="en-US" sz="1900" dirty="0" err="1"/>
              <a:t>urbanističke</a:t>
            </a:r>
            <a:r>
              <a:rPr lang="en-US" sz="1900" dirty="0"/>
              <a:t> </a:t>
            </a:r>
            <a:r>
              <a:rPr lang="en-US" sz="1900" dirty="0" err="1"/>
              <a:t>regulacije</a:t>
            </a:r>
            <a:r>
              <a:rPr lang="en-US" sz="1900" dirty="0"/>
              <a:t>.</a:t>
            </a:r>
          </a:p>
          <a:p>
            <a:r>
              <a:rPr lang="en-US" sz="1900" dirty="0" err="1"/>
              <a:t>Elementi</a:t>
            </a:r>
            <a:r>
              <a:rPr lang="en-US" sz="1900" dirty="0"/>
              <a:t> </a:t>
            </a:r>
            <a:r>
              <a:rPr lang="en-US" sz="1900" dirty="0" err="1"/>
              <a:t>urbanističke</a:t>
            </a:r>
            <a:r>
              <a:rPr lang="en-US" sz="1900" dirty="0"/>
              <a:t> </a:t>
            </a:r>
            <a:r>
              <a:rPr lang="en-US" sz="1900" dirty="0" err="1"/>
              <a:t>regulacije</a:t>
            </a:r>
            <a:r>
              <a:rPr lang="en-US" sz="1900" dirty="0"/>
              <a:t>, </a:t>
            </a:r>
            <a:r>
              <a:rPr lang="en-US" sz="1900" dirty="0" err="1"/>
              <a:t>koji</a:t>
            </a:r>
            <a:r>
              <a:rPr lang="en-US" sz="1900" dirty="0"/>
              <a:t> se </a:t>
            </a:r>
            <a:r>
              <a:rPr lang="en-US" sz="1900" dirty="0" err="1"/>
              <a:t>utvrđuju</a:t>
            </a:r>
            <a:r>
              <a:rPr lang="en-US" sz="1900" dirty="0"/>
              <a:t> u </a:t>
            </a:r>
            <a:r>
              <a:rPr lang="en-US" sz="1900" dirty="0" err="1"/>
              <a:t>skladu</a:t>
            </a:r>
            <a:r>
              <a:rPr lang="en-US" sz="1900" dirty="0"/>
              <a:t> za </a:t>
            </a:r>
            <a:r>
              <a:rPr lang="en-US" sz="1900" dirty="0" err="1"/>
              <a:t>karakterom</a:t>
            </a:r>
            <a:r>
              <a:rPr lang="en-US" sz="1900" dirty="0"/>
              <a:t> </a:t>
            </a:r>
            <a:r>
              <a:rPr lang="en-US" sz="1900" dirty="0" err="1"/>
              <a:t>urbanističke</a:t>
            </a:r>
            <a:r>
              <a:rPr lang="en-US" sz="1900" dirty="0"/>
              <a:t> </a:t>
            </a:r>
            <a:r>
              <a:rPr lang="en-US" sz="1900" dirty="0" err="1"/>
              <a:t>parcele</a:t>
            </a:r>
            <a:r>
              <a:rPr lang="en-US" sz="1900" dirty="0"/>
              <a:t> </a:t>
            </a:r>
            <a:r>
              <a:rPr lang="en-US" sz="1900" dirty="0" err="1"/>
              <a:t>su</a:t>
            </a:r>
            <a:r>
              <a:rPr lang="en-US" sz="1900" dirty="0"/>
              <a:t>:</a:t>
            </a:r>
          </a:p>
          <a:p>
            <a:r>
              <a:rPr lang="en-US" sz="1900" dirty="0"/>
              <a:t>1) </a:t>
            </a:r>
            <a:r>
              <a:rPr lang="en-US" sz="1900" dirty="0" err="1"/>
              <a:t>oblik</a:t>
            </a:r>
            <a:r>
              <a:rPr lang="en-US" sz="1900" dirty="0"/>
              <a:t>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minimalna</a:t>
            </a:r>
            <a:r>
              <a:rPr lang="en-US" sz="1900" dirty="0"/>
              <a:t> </a:t>
            </a:r>
            <a:r>
              <a:rPr lang="en-US" sz="1900" dirty="0" err="1"/>
              <a:t>veličina</a:t>
            </a:r>
            <a:r>
              <a:rPr lang="en-US" sz="1900" dirty="0"/>
              <a:t> </a:t>
            </a:r>
            <a:r>
              <a:rPr lang="en-US" sz="1900" dirty="0" err="1"/>
              <a:t>urbanističke</a:t>
            </a:r>
            <a:r>
              <a:rPr lang="en-US" sz="1900" dirty="0"/>
              <a:t> </a:t>
            </a:r>
            <a:r>
              <a:rPr lang="en-US" sz="1900" dirty="0" err="1"/>
              <a:t>parcele</a:t>
            </a:r>
            <a:r>
              <a:rPr lang="en-US" sz="1900" dirty="0"/>
              <a:t>;</a:t>
            </a:r>
          </a:p>
          <a:p>
            <a:r>
              <a:rPr lang="en-US" sz="1900" dirty="0"/>
              <a:t>2) </a:t>
            </a:r>
            <a:r>
              <a:rPr lang="en-US" sz="1900" dirty="0" err="1"/>
              <a:t>namjena</a:t>
            </a:r>
            <a:r>
              <a:rPr lang="en-US" sz="1900" dirty="0"/>
              <a:t> </a:t>
            </a:r>
            <a:r>
              <a:rPr lang="en-US" sz="1900" dirty="0" err="1"/>
              <a:t>parcele</a:t>
            </a:r>
            <a:r>
              <a:rPr lang="en-US" sz="1900" dirty="0"/>
              <a:t>;</a:t>
            </a:r>
          </a:p>
          <a:p>
            <a:r>
              <a:rPr lang="en-US" sz="1900" dirty="0"/>
              <a:t>3) </a:t>
            </a:r>
            <a:r>
              <a:rPr lang="en-US" sz="1900" dirty="0" err="1"/>
              <a:t>regulaciona</a:t>
            </a:r>
            <a:r>
              <a:rPr lang="en-US" sz="1900" dirty="0"/>
              <a:t> </a:t>
            </a:r>
            <a:r>
              <a:rPr lang="en-US" sz="1900" dirty="0" err="1"/>
              <a:t>linija</a:t>
            </a:r>
            <a:r>
              <a:rPr lang="en-US" sz="1900" dirty="0"/>
              <a:t>;</a:t>
            </a:r>
          </a:p>
          <a:p>
            <a:r>
              <a:rPr lang="en-US" sz="1900" dirty="0"/>
              <a:t>4) </a:t>
            </a:r>
            <a:r>
              <a:rPr lang="en-US" sz="1900" dirty="0" err="1"/>
              <a:t>građevinska</a:t>
            </a:r>
            <a:r>
              <a:rPr lang="en-US" sz="1900" dirty="0"/>
              <a:t> </a:t>
            </a:r>
            <a:r>
              <a:rPr lang="en-US" sz="1900" dirty="0" err="1"/>
              <a:t>linija</a:t>
            </a:r>
            <a:r>
              <a:rPr lang="en-US" sz="1900" dirty="0"/>
              <a:t>;</a:t>
            </a:r>
          </a:p>
          <a:p>
            <a:r>
              <a:rPr lang="en-US" sz="1900" dirty="0"/>
              <a:t>5) </a:t>
            </a:r>
            <a:r>
              <a:rPr lang="en-US" sz="1900" dirty="0" err="1"/>
              <a:t>vertikalni</a:t>
            </a:r>
            <a:r>
              <a:rPr lang="en-US" sz="1900" dirty="0"/>
              <a:t> </a:t>
            </a:r>
            <a:r>
              <a:rPr lang="en-US" sz="1900" dirty="0" err="1"/>
              <a:t>gabarit</a:t>
            </a:r>
            <a:r>
              <a:rPr lang="en-US" sz="1900" dirty="0"/>
              <a:t>;</a:t>
            </a:r>
          </a:p>
          <a:p>
            <a:r>
              <a:rPr lang="pl-PL" sz="1900" dirty="0"/>
              <a:t>6) uslovi za oblikovanje i izgradnju objekata;</a:t>
            </a:r>
          </a:p>
          <a:p>
            <a:r>
              <a:rPr lang="en-US" sz="1900" dirty="0"/>
              <a:t>7) </a:t>
            </a:r>
            <a:r>
              <a:rPr lang="en-US" sz="1900" dirty="0" err="1"/>
              <a:t>uslovi</a:t>
            </a:r>
            <a:r>
              <a:rPr lang="en-US" sz="1900" dirty="0"/>
              <a:t> za </a:t>
            </a:r>
            <a:r>
              <a:rPr lang="en-US" sz="1900" dirty="0" err="1"/>
              <a:t>energetsku</a:t>
            </a:r>
            <a:r>
              <a:rPr lang="en-US" sz="1900" dirty="0"/>
              <a:t> </a:t>
            </a:r>
            <a:r>
              <a:rPr lang="en-US" sz="1900" dirty="0" err="1"/>
              <a:t>efikasnost</a:t>
            </a:r>
            <a:r>
              <a:rPr lang="en-US" sz="1900" dirty="0"/>
              <a:t> </a:t>
            </a:r>
            <a:r>
              <a:rPr lang="en-US" sz="1900" dirty="0" err="1"/>
              <a:t>objekata</a:t>
            </a:r>
            <a:r>
              <a:rPr lang="en-US" sz="1900" dirty="0"/>
              <a:t>;</a:t>
            </a:r>
          </a:p>
          <a:p>
            <a:r>
              <a:rPr lang="pl-PL" sz="1900" dirty="0"/>
              <a:t>8) uslovi za priključak na komunalnu i saobraćajnu infrastrukturu.</a:t>
            </a:r>
            <a:endParaRPr lang="en-US" sz="27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16129A-6254-4996-93EB-5FD6DB0C75A4}"/>
              </a:ext>
            </a:extLst>
          </p:cNvPr>
          <p:cNvSpPr/>
          <p:nvPr/>
        </p:nvSpPr>
        <p:spPr>
          <a:xfrm>
            <a:off x="7612380" y="4465320"/>
            <a:ext cx="4343400" cy="17297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>
                <a:solidFill>
                  <a:schemeClr val="tx1"/>
                </a:solidFill>
              </a:rPr>
              <a:t>Uz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obavezne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elemente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urbanističke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regulacije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iz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stava</a:t>
            </a:r>
            <a:r>
              <a:rPr lang="en-US" sz="1100" dirty="0">
                <a:solidFill>
                  <a:schemeClr val="tx1"/>
                </a:solidFill>
              </a:rPr>
              <a:t> 2 </a:t>
            </a:r>
            <a:r>
              <a:rPr lang="en-US" sz="1100" dirty="0" err="1">
                <a:solidFill>
                  <a:schemeClr val="tx1"/>
                </a:solidFill>
              </a:rPr>
              <a:t>ovog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člana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mogu</a:t>
            </a:r>
            <a:r>
              <a:rPr lang="en-US" sz="1100" dirty="0">
                <a:solidFill>
                  <a:schemeClr val="tx1"/>
                </a:solidFill>
              </a:rPr>
              <a:t> se </a:t>
            </a:r>
            <a:r>
              <a:rPr lang="en-US" sz="1100" dirty="0" err="1">
                <a:solidFill>
                  <a:schemeClr val="tx1"/>
                </a:solidFill>
              </a:rPr>
              <a:t>odrediti</a:t>
            </a:r>
            <a:r>
              <a:rPr lang="en-US" sz="1100" dirty="0">
                <a:solidFill>
                  <a:schemeClr val="tx1"/>
                </a:solidFill>
              </a:rPr>
              <a:t> i:</a:t>
            </a:r>
          </a:p>
          <a:p>
            <a:r>
              <a:rPr lang="en-US" sz="1100" dirty="0">
                <a:solidFill>
                  <a:schemeClr val="tx1"/>
                </a:solidFill>
              </a:rPr>
              <a:t>1) </a:t>
            </a:r>
            <a:r>
              <a:rPr lang="en-US" sz="1100" dirty="0" err="1">
                <a:solidFill>
                  <a:schemeClr val="tx1"/>
                </a:solidFill>
              </a:rPr>
              <a:t>maksimalno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dozvoljeni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kapaciteti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objekta</a:t>
            </a:r>
            <a:r>
              <a:rPr lang="en-US" sz="1100" dirty="0">
                <a:solidFill>
                  <a:schemeClr val="tx1"/>
                </a:solidFill>
              </a:rPr>
              <a:t> (</a:t>
            </a:r>
            <a:r>
              <a:rPr lang="en-US" sz="1100" dirty="0" err="1">
                <a:solidFill>
                  <a:schemeClr val="tx1"/>
                </a:solidFill>
              </a:rPr>
              <a:t>broj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stanova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ili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površina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korisnog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prostora</a:t>
            </a:r>
            <a:r>
              <a:rPr lang="en-US" sz="1100" dirty="0">
                <a:solidFill>
                  <a:schemeClr val="tx1"/>
                </a:solidFill>
              </a:rPr>
              <a:t>);</a:t>
            </a:r>
          </a:p>
          <a:p>
            <a:r>
              <a:rPr lang="pl-PL" sz="1100" dirty="0">
                <a:solidFill>
                  <a:schemeClr val="tx1"/>
                </a:solidFill>
              </a:rPr>
              <a:t>2) pomoćni objekti: vrsta, veličina i položaj na parceli;</a:t>
            </a:r>
          </a:p>
          <a:p>
            <a:r>
              <a:rPr lang="en-US" sz="1100" dirty="0">
                <a:solidFill>
                  <a:schemeClr val="tx1"/>
                </a:solidFill>
              </a:rPr>
              <a:t>3) </a:t>
            </a:r>
            <a:r>
              <a:rPr lang="en-US" sz="1100" dirty="0" err="1">
                <a:solidFill>
                  <a:schemeClr val="tx1"/>
                </a:solidFill>
              </a:rPr>
              <a:t>nivelacione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kote</a:t>
            </a:r>
            <a:r>
              <a:rPr lang="en-US" sz="1100" dirty="0">
                <a:solidFill>
                  <a:schemeClr val="tx1"/>
                </a:solidFill>
              </a:rPr>
              <a:t> - </a:t>
            </a:r>
            <a:r>
              <a:rPr lang="en-US" sz="1100" dirty="0" err="1">
                <a:solidFill>
                  <a:schemeClr val="tx1"/>
                </a:solidFill>
              </a:rPr>
              <a:t>obavezna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nulta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ploča</a:t>
            </a:r>
            <a:endParaRPr lang="sr-Latn-ME" sz="1100" dirty="0">
              <a:solidFill>
                <a:schemeClr val="tx1"/>
              </a:solidFill>
            </a:endParaRPr>
          </a:p>
          <a:p>
            <a:r>
              <a:rPr lang="en-US" sz="1100" dirty="0">
                <a:solidFill>
                  <a:schemeClr val="tx1"/>
                </a:solidFill>
              </a:rPr>
              <a:t>4) </a:t>
            </a:r>
            <a:r>
              <a:rPr lang="en-US" sz="1100" dirty="0" err="1">
                <a:solidFill>
                  <a:schemeClr val="tx1"/>
                </a:solidFill>
              </a:rPr>
              <a:t>javno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pristupačne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površine</a:t>
            </a:r>
            <a:r>
              <a:rPr lang="en-US" sz="1100" dirty="0">
                <a:solidFill>
                  <a:schemeClr val="tx1"/>
                </a:solidFill>
              </a:rPr>
              <a:t>;</a:t>
            </a:r>
          </a:p>
          <a:p>
            <a:r>
              <a:rPr lang="en-US" sz="1100" dirty="0">
                <a:solidFill>
                  <a:schemeClr val="tx1"/>
                </a:solidFill>
              </a:rPr>
              <a:t>5) </a:t>
            </a:r>
            <a:r>
              <a:rPr lang="en-US" sz="1100" dirty="0" err="1">
                <a:solidFill>
                  <a:schemeClr val="tx1"/>
                </a:solidFill>
              </a:rPr>
              <a:t>zajedničke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zelene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površine</a:t>
            </a:r>
            <a:r>
              <a:rPr lang="en-US" sz="1100" dirty="0">
                <a:solidFill>
                  <a:schemeClr val="tx1"/>
                </a:solidFill>
              </a:rPr>
              <a:t>;</a:t>
            </a:r>
          </a:p>
          <a:p>
            <a:r>
              <a:rPr lang="it-IT" sz="1100" dirty="0">
                <a:solidFill>
                  <a:schemeClr val="tx1"/>
                </a:solidFill>
              </a:rPr>
              <a:t>6) pješačke staze i površine i dr.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765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040"/>
            <a:ext cx="10515600" cy="450341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VIII PROSTORNI POKAZATELJI</a:t>
            </a:r>
            <a:endParaRPr lang="sr-Latn-ME" b="1" dirty="0"/>
          </a:p>
          <a:p>
            <a:r>
              <a:rPr lang="pl-PL" dirty="0"/>
              <a:t>Prostorni pokazatelji su osnov za izradu planskih dokumenata i definisanje parametara po zonama i blokovima,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eventualno</a:t>
            </a:r>
            <a:r>
              <a:rPr lang="en-US" dirty="0"/>
              <a:t> po </a:t>
            </a:r>
            <a:r>
              <a:rPr lang="en-US" dirty="0" err="1"/>
              <a:t>parcelama</a:t>
            </a:r>
            <a:r>
              <a:rPr lang="en-US" dirty="0"/>
              <a:t>.</a:t>
            </a:r>
          </a:p>
          <a:p>
            <a:r>
              <a:rPr lang="pl-PL" dirty="0"/>
              <a:t>U planskom dokumentu se daje uporedni tabelarni prikaz postojećih i planiranih prostornih pokazatelja po </a:t>
            </a:r>
            <a:r>
              <a:rPr lang="en-US" dirty="0" err="1"/>
              <a:t>prostornim</a:t>
            </a:r>
            <a:r>
              <a:rPr lang="en-US" dirty="0"/>
              <a:t> </a:t>
            </a:r>
            <a:r>
              <a:rPr lang="en-US" dirty="0" err="1"/>
              <a:t>jedinicima</a:t>
            </a:r>
            <a:r>
              <a:rPr lang="en-US" dirty="0"/>
              <a:t>.</a:t>
            </a:r>
            <a:endParaRPr lang="sr-Latn-ME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Gustina</a:t>
            </a:r>
            <a:r>
              <a:rPr lang="en-US" b="1" dirty="0"/>
              <a:t> </a:t>
            </a:r>
            <a:r>
              <a:rPr lang="en-US" b="1" dirty="0" err="1"/>
              <a:t>stanovanja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Izgrađena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bruto</a:t>
            </a:r>
            <a:r>
              <a:rPr lang="en-US" b="1" dirty="0"/>
              <a:t> </a:t>
            </a:r>
            <a:r>
              <a:rPr lang="en-US" b="1" dirty="0" err="1"/>
              <a:t>razvijena</a:t>
            </a:r>
            <a:r>
              <a:rPr lang="en-US" b="1" dirty="0"/>
              <a:t> </a:t>
            </a:r>
            <a:r>
              <a:rPr lang="en-US" b="1" dirty="0" err="1"/>
              <a:t>građevinska</a:t>
            </a:r>
            <a:r>
              <a:rPr lang="en-US" b="1" dirty="0"/>
              <a:t> </a:t>
            </a:r>
            <a:r>
              <a:rPr lang="en-US" b="1" dirty="0" err="1"/>
              <a:t>površina</a:t>
            </a:r>
            <a:r>
              <a:rPr lang="en-US" b="1" dirty="0"/>
              <a:t> </a:t>
            </a:r>
            <a:r>
              <a:rPr lang="en-US" b="1" dirty="0" err="1"/>
              <a:t>objekata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Indeks</a:t>
            </a:r>
            <a:r>
              <a:rPr lang="en-US" b="1" dirty="0"/>
              <a:t> </a:t>
            </a:r>
            <a:r>
              <a:rPr lang="en-US" b="1" dirty="0" err="1"/>
              <a:t>zauzetosti</a:t>
            </a:r>
            <a:r>
              <a:rPr lang="en-US" b="1" dirty="0"/>
              <a:t> </a:t>
            </a:r>
            <a:r>
              <a:rPr lang="en-US" b="1" dirty="0" err="1"/>
              <a:t>zemljišta</a:t>
            </a:r>
            <a:r>
              <a:rPr lang="sr-Latn-ME" b="1" dirty="0"/>
              <a:t> - </a:t>
            </a:r>
            <a:r>
              <a:rPr lang="en-US" dirty="0"/>
              <a:t>Ii = </a:t>
            </a:r>
            <a:r>
              <a:rPr lang="en-US" dirty="0" err="1"/>
              <a:t>Pbr</a:t>
            </a:r>
            <a:r>
              <a:rPr lang="en-US" dirty="0"/>
              <a:t> / </a:t>
            </a:r>
            <a:r>
              <a:rPr lang="en-US" dirty="0" err="1"/>
              <a:t>Pgz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Indeks</a:t>
            </a:r>
            <a:r>
              <a:rPr lang="en-US" b="1" dirty="0"/>
              <a:t> </a:t>
            </a:r>
            <a:r>
              <a:rPr lang="en-US" b="1" dirty="0" err="1"/>
              <a:t>izgrađenosti</a:t>
            </a:r>
            <a:r>
              <a:rPr lang="en-US" b="1" dirty="0"/>
              <a:t> </a:t>
            </a:r>
            <a:r>
              <a:rPr lang="en-US" b="1" dirty="0" err="1"/>
              <a:t>zemljišta</a:t>
            </a:r>
            <a:r>
              <a:rPr lang="sr-Latn-ME" b="1" dirty="0"/>
              <a:t> - </a:t>
            </a:r>
            <a:r>
              <a:rPr lang="en-US" dirty="0" err="1"/>
              <a:t>Iz</a:t>
            </a:r>
            <a:r>
              <a:rPr lang="en-US" dirty="0"/>
              <a:t> = </a:t>
            </a:r>
            <a:r>
              <a:rPr lang="en-US" dirty="0" err="1"/>
              <a:t>Pg</a:t>
            </a:r>
            <a:r>
              <a:rPr lang="en-US" dirty="0"/>
              <a:t> / </a:t>
            </a:r>
            <a:r>
              <a:rPr lang="en-US" dirty="0" err="1"/>
              <a:t>Pgz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998069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040"/>
            <a:ext cx="10515600" cy="450341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l-PL" b="1" dirty="0"/>
              <a:t>IX OSTALI SADRŽAJ PLANSKOG DOKUMENTA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Putna</a:t>
            </a:r>
            <a:r>
              <a:rPr lang="en-US" b="1" dirty="0"/>
              <a:t> </a:t>
            </a:r>
            <a:r>
              <a:rPr lang="en-US" b="1" dirty="0" err="1"/>
              <a:t>infrastruktura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Parkiranje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garažiranje</a:t>
            </a:r>
            <a:r>
              <a:rPr lang="en-US" b="1" dirty="0"/>
              <a:t> </a:t>
            </a:r>
            <a:r>
              <a:rPr lang="en-US" b="1" dirty="0" err="1"/>
              <a:t>vozila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Rampe</a:t>
            </a:r>
            <a:r>
              <a:rPr lang="en-US" b="1" dirty="0"/>
              <a:t> - </a:t>
            </a:r>
            <a:r>
              <a:rPr lang="en-US" b="1" dirty="0" err="1"/>
              <a:t>kose</a:t>
            </a:r>
            <a:r>
              <a:rPr lang="en-US" b="1" dirty="0"/>
              <a:t> </a:t>
            </a:r>
            <a:r>
              <a:rPr lang="en-US" b="1" dirty="0" err="1"/>
              <a:t>ravni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Stajališta</a:t>
            </a:r>
            <a:r>
              <a:rPr lang="en-US" b="1" dirty="0"/>
              <a:t> </a:t>
            </a:r>
            <a:r>
              <a:rPr lang="en-US" b="1" dirty="0" err="1"/>
              <a:t>javnog</a:t>
            </a:r>
            <a:r>
              <a:rPr lang="en-US" b="1" dirty="0"/>
              <a:t> </a:t>
            </a:r>
            <a:r>
              <a:rPr lang="en-US" b="1" dirty="0" err="1"/>
              <a:t>prevoza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Prilaz</a:t>
            </a:r>
            <a:r>
              <a:rPr lang="en-US" b="1" dirty="0"/>
              <a:t> do </a:t>
            </a:r>
            <a:r>
              <a:rPr lang="en-US" b="1" dirty="0" err="1"/>
              <a:t>zgrade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Zelene</a:t>
            </a:r>
            <a:r>
              <a:rPr lang="en-US" b="1" dirty="0"/>
              <a:t> </a:t>
            </a:r>
            <a:r>
              <a:rPr lang="en-US" b="1" dirty="0" err="1"/>
              <a:t>površine</a:t>
            </a:r>
            <a:r>
              <a:rPr lang="en-US" b="1" dirty="0"/>
              <a:t> </a:t>
            </a:r>
            <a:r>
              <a:rPr lang="en-US" b="1" dirty="0" err="1"/>
              <a:t>javne</a:t>
            </a:r>
            <a:r>
              <a:rPr lang="en-US" b="1" dirty="0"/>
              <a:t> </a:t>
            </a:r>
            <a:r>
              <a:rPr lang="en-US" b="1" dirty="0" err="1"/>
              <a:t>namjene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Zelene</a:t>
            </a:r>
            <a:r>
              <a:rPr lang="en-US" b="1" dirty="0"/>
              <a:t> </a:t>
            </a:r>
            <a:r>
              <a:rPr lang="en-US" b="1" dirty="0" err="1"/>
              <a:t>površine</a:t>
            </a:r>
            <a:r>
              <a:rPr lang="en-US" b="1" dirty="0"/>
              <a:t> </a:t>
            </a:r>
            <a:r>
              <a:rPr lang="en-US" b="1" dirty="0" err="1"/>
              <a:t>ograničene</a:t>
            </a:r>
            <a:r>
              <a:rPr lang="en-US" b="1" dirty="0"/>
              <a:t> </a:t>
            </a:r>
            <a:r>
              <a:rPr lang="en-US" b="1" dirty="0" err="1"/>
              <a:t>namjene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Sanitarno</a:t>
            </a:r>
            <a:r>
              <a:rPr lang="en-US" b="1" dirty="0"/>
              <a:t> </a:t>
            </a:r>
            <a:r>
              <a:rPr lang="en-US" b="1" dirty="0" err="1"/>
              <a:t>zaštitni</a:t>
            </a:r>
            <a:r>
              <a:rPr lang="en-US" b="1" dirty="0"/>
              <a:t> </a:t>
            </a:r>
            <a:r>
              <a:rPr lang="en-US" b="1" dirty="0" err="1"/>
              <a:t>pojasevi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Kompleksi</a:t>
            </a:r>
            <a:r>
              <a:rPr lang="en-US" b="1" dirty="0"/>
              <a:t> </a:t>
            </a:r>
            <a:r>
              <a:rPr lang="en-US" b="1" dirty="0" err="1"/>
              <a:t>specijalizovanih</a:t>
            </a:r>
            <a:r>
              <a:rPr lang="en-US" b="1" dirty="0"/>
              <a:t> </a:t>
            </a:r>
            <a:r>
              <a:rPr lang="en-US" b="1" dirty="0" err="1"/>
              <a:t>parkova</a:t>
            </a:r>
            <a:r>
              <a:rPr lang="en-US" b="1" dirty="0"/>
              <a:t> – </a:t>
            </a:r>
            <a:r>
              <a:rPr lang="en-US" b="1" dirty="0" err="1"/>
              <a:t>zooparkova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Groblja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Zeleni</a:t>
            </a:r>
            <a:r>
              <a:rPr lang="en-US" b="1" dirty="0"/>
              <a:t> </a:t>
            </a:r>
            <a:r>
              <a:rPr lang="en-US" b="1" dirty="0" err="1"/>
              <a:t>zaštitni</a:t>
            </a:r>
            <a:r>
              <a:rPr lang="en-US" b="1" dirty="0"/>
              <a:t> </a:t>
            </a:r>
            <a:r>
              <a:rPr lang="en-US" b="1" dirty="0" err="1"/>
              <a:t>pojasevi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Vodozaštitni</a:t>
            </a:r>
            <a:r>
              <a:rPr lang="en-US" b="1" dirty="0"/>
              <a:t> </a:t>
            </a:r>
            <a:r>
              <a:rPr lang="en-US" b="1" dirty="0" err="1"/>
              <a:t>poj</a:t>
            </a:r>
            <a:r>
              <a:rPr lang="sr-Latn-ME" b="1" dirty="0"/>
              <a:t>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Pokrivenost</a:t>
            </a:r>
            <a:r>
              <a:rPr lang="en-US" b="1" dirty="0"/>
              <a:t> </a:t>
            </a:r>
            <a:r>
              <a:rPr lang="en-US" b="1" dirty="0" err="1"/>
              <a:t>zelenim</a:t>
            </a:r>
            <a:r>
              <a:rPr lang="en-US" b="1" dirty="0"/>
              <a:t> </a:t>
            </a:r>
            <a:r>
              <a:rPr lang="en-US" b="1" dirty="0" err="1"/>
              <a:t>površinama</a:t>
            </a:r>
            <a:endParaRPr lang="sr-Latn-ME" b="1" dirty="0"/>
          </a:p>
        </p:txBody>
      </p:sp>
    </p:spTree>
    <p:extLst>
      <p:ext uri="{BB962C8B-B14F-4D97-AF65-F5344CB8AC3E}">
        <p14:creationId xmlns:p14="http://schemas.microsoft.com/office/powerpoint/2010/main" val="287128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A049-D69F-42FD-AAF5-5CB0D21F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829BD-2159-433A-AC1B-D6F213EF0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676314"/>
            <a:ext cx="10058400" cy="2771986"/>
          </a:xfrm>
        </p:spPr>
        <p:txBody>
          <a:bodyPr>
            <a:normAutofit/>
          </a:bodyPr>
          <a:lstStyle/>
          <a:p>
            <a:r>
              <a:rPr lang="en-US" sz="2000" dirty="0"/>
              <a:t>PRAVILNIK</a:t>
            </a:r>
            <a:r>
              <a:rPr lang="sr-Latn-ME" sz="2000" dirty="0"/>
              <a:t> </a:t>
            </a:r>
            <a:r>
              <a:rPr lang="en-US" sz="2000" dirty="0"/>
              <a:t>O BLIŽEM SADRŽAJU I FORMI PLANSKOG DOKUMENTA,</a:t>
            </a:r>
            <a:r>
              <a:rPr lang="sr-Latn-ME" sz="2000" dirty="0"/>
              <a:t> </a:t>
            </a:r>
            <a:r>
              <a:rPr lang="en-US" sz="2000" dirty="0"/>
              <a:t>KRITERIJUMIMA NAMJENE POVRŠINA, ELEMENTIMA URBANISTIČKE</a:t>
            </a:r>
            <a:r>
              <a:rPr lang="sr-Latn-ME" sz="2000" dirty="0"/>
              <a:t> </a:t>
            </a:r>
            <a:r>
              <a:rPr lang="en-US" sz="2000" dirty="0"/>
              <a:t>REGULACIJE I JEDINSTVENIM GRAFIČKIM SIMBOLIMA</a:t>
            </a:r>
            <a:r>
              <a:rPr lang="sr-Latn-ME" sz="2000" dirty="0"/>
              <a:t> </a:t>
            </a:r>
            <a:r>
              <a:rPr lang="en-US" sz="2000" dirty="0"/>
              <a:t>("</a:t>
            </a:r>
            <a:r>
              <a:rPr lang="en-US" sz="2000" dirty="0" err="1"/>
              <a:t>Službeni</a:t>
            </a:r>
            <a:r>
              <a:rPr lang="en-US" sz="2000" dirty="0"/>
              <a:t> list </a:t>
            </a:r>
            <a:r>
              <a:rPr lang="en-US" sz="2000" dirty="0" err="1"/>
              <a:t>Crne</a:t>
            </a:r>
            <a:r>
              <a:rPr lang="en-US" sz="2000" dirty="0"/>
              <a:t> Gore", br. 024/10 od 30.04.2010)</a:t>
            </a:r>
            <a:endParaRPr lang="sr-Latn-ME" sz="2000" dirty="0"/>
          </a:p>
          <a:p>
            <a:r>
              <a:rPr lang="en-US" sz="2000" dirty="0"/>
              <a:t>PRAVILNIK</a:t>
            </a:r>
            <a:r>
              <a:rPr lang="sr-Latn-ME" sz="2000" dirty="0"/>
              <a:t> </a:t>
            </a:r>
            <a:r>
              <a:rPr lang="en-US" sz="2000" dirty="0"/>
              <a:t>O BLIŽEM SADRŽAJU I FORMI PLANSKOG DOKUMENTA,</a:t>
            </a:r>
            <a:r>
              <a:rPr lang="sr-Latn-ME" sz="2000" dirty="0"/>
              <a:t> </a:t>
            </a:r>
            <a:r>
              <a:rPr lang="en-US" sz="2000" dirty="0"/>
              <a:t>KRITERIJUMIMA NAMJENE POVRŠINA, ELEMENTIMA URBANISTIČKE</a:t>
            </a:r>
            <a:r>
              <a:rPr lang="sr-Latn-ME" sz="2000" dirty="0"/>
              <a:t> </a:t>
            </a:r>
            <a:r>
              <a:rPr lang="en-US" sz="2000" dirty="0"/>
              <a:t>REGULACIJE I JEDINSTVENIM GRAFIČKIM SIMBOLIMA</a:t>
            </a:r>
            <a:r>
              <a:rPr lang="sr-Latn-ME" sz="2000" dirty="0"/>
              <a:t> </a:t>
            </a:r>
            <a:r>
              <a:rPr lang="en-US" sz="2000" dirty="0"/>
              <a:t>("</a:t>
            </a:r>
            <a:r>
              <a:rPr lang="en-US" sz="2000" dirty="0" err="1"/>
              <a:t>Službeni</a:t>
            </a:r>
            <a:r>
              <a:rPr lang="en-US" sz="2000" dirty="0"/>
              <a:t> list </a:t>
            </a:r>
            <a:r>
              <a:rPr lang="en-US" sz="2000" dirty="0" err="1"/>
              <a:t>Crne</a:t>
            </a:r>
            <a:r>
              <a:rPr lang="en-US" sz="2000" dirty="0"/>
              <a:t> Gore", br. 024/10 od 30.04.2010, 033/14 od 04.08.2014)</a:t>
            </a:r>
            <a:endParaRPr lang="sr-Latn-ME" sz="2000" dirty="0"/>
          </a:p>
          <a:p>
            <a:r>
              <a:rPr lang="en-US" sz="2000" dirty="0"/>
              <a:t>PRAVILNIK O BLIŽEM SADRŽAJU I FORMI PLANSKOG DOKUMENTA </a:t>
            </a:r>
            <a:r>
              <a:rPr lang="sr-Latn-ME" sz="2000" dirty="0"/>
              <a:t>                                        </a:t>
            </a:r>
            <a:r>
              <a:rPr lang="en-US" sz="2000" dirty="0"/>
              <a:t>("</a:t>
            </a:r>
            <a:r>
              <a:rPr lang="en-US" sz="2000" dirty="0" err="1"/>
              <a:t>Službeni</a:t>
            </a:r>
            <a:r>
              <a:rPr lang="en-US" sz="2000" dirty="0"/>
              <a:t> list </a:t>
            </a:r>
            <a:r>
              <a:rPr lang="en-US" sz="2000" dirty="0" err="1"/>
              <a:t>Crne</a:t>
            </a:r>
            <a:r>
              <a:rPr lang="en-US" sz="2000" dirty="0"/>
              <a:t> Gore", br. 091/20 od 03.09.2020)</a:t>
            </a:r>
          </a:p>
        </p:txBody>
      </p:sp>
    </p:spTree>
    <p:extLst>
      <p:ext uri="{BB962C8B-B14F-4D97-AF65-F5344CB8AC3E}">
        <p14:creationId xmlns:p14="http://schemas.microsoft.com/office/powerpoint/2010/main" val="2461540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040"/>
            <a:ext cx="10515600" cy="450341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X GRAFIČKI SIMBOLI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Karte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topografsko-katastarski</a:t>
            </a:r>
            <a:r>
              <a:rPr lang="en-US" b="1" dirty="0"/>
              <a:t> </a:t>
            </a:r>
            <a:r>
              <a:rPr lang="en-US" b="1" dirty="0" err="1"/>
              <a:t>planovi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Planski</a:t>
            </a:r>
            <a:r>
              <a:rPr lang="en-US" b="1" dirty="0"/>
              <a:t> </a:t>
            </a:r>
            <a:r>
              <a:rPr lang="en-US" b="1" dirty="0" err="1"/>
              <a:t>znakovi</a:t>
            </a:r>
            <a:endParaRPr lang="sr-Latn-ME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Grafički</a:t>
            </a:r>
            <a:r>
              <a:rPr lang="en-US" b="1" dirty="0"/>
              <a:t> </a:t>
            </a:r>
            <a:r>
              <a:rPr lang="en-US" b="1" dirty="0" err="1"/>
              <a:t>simbol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nije</a:t>
            </a:r>
            <a:r>
              <a:rPr lang="en-US" b="1" dirty="0"/>
              <a:t> </a:t>
            </a:r>
            <a:r>
              <a:rPr lang="en-US" b="1" dirty="0" err="1"/>
              <a:t>određen</a:t>
            </a:r>
            <a:endParaRPr lang="sr-Latn-ME" b="1" dirty="0"/>
          </a:p>
        </p:txBody>
      </p:sp>
    </p:spTree>
    <p:extLst>
      <p:ext uri="{BB962C8B-B14F-4D97-AF65-F5344CB8AC3E}">
        <p14:creationId xmlns:p14="http://schemas.microsoft.com/office/powerpoint/2010/main" val="192861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8FC3-90CF-4F1E-8D87-332BD96F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</a:t>
            </a:r>
            <a:r>
              <a:rPr lang="pl-PL" sz="1600" b="1" dirty="0"/>
              <a:t>O BLIŽEM SADRŽAJU I FORMI PLANSKOG DOKUMENTA,</a:t>
            </a:r>
            <a:r>
              <a:rPr lang="en-US" sz="1600" b="1" dirty="0"/>
              <a:t> </a:t>
            </a:r>
            <a:r>
              <a:rPr lang="it-IT" sz="1600" b="1" dirty="0"/>
              <a:t>KRITERIJUMIMA NAMJENE POVRŠINA, ELEMENTIMA URBANISTIČKE </a:t>
            </a:r>
            <a:r>
              <a:rPr lang="pl-PL" sz="1600" b="1" dirty="0"/>
              <a:t>REGULACIJE I JEDINSTVENIM GRAFIČKIM SIMBOLIMA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D0535-BD57-4AE4-A113-AFC65EA6B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Ovim</a:t>
            </a:r>
            <a:r>
              <a:rPr lang="en-US" sz="2000" dirty="0"/>
              <a:t> </a:t>
            </a:r>
            <a:r>
              <a:rPr lang="en-US" sz="2000" dirty="0" err="1"/>
              <a:t>pravilnikom</a:t>
            </a:r>
            <a:r>
              <a:rPr lang="en-US" sz="2000" dirty="0"/>
              <a:t> </a:t>
            </a:r>
            <a:r>
              <a:rPr lang="en-US" sz="2000" dirty="0" err="1"/>
              <a:t>propisuje</a:t>
            </a:r>
            <a:r>
              <a:rPr lang="en-US" sz="2000" dirty="0"/>
              <a:t> se </a:t>
            </a:r>
            <a:r>
              <a:rPr lang="en-US" sz="2000" dirty="0" err="1"/>
              <a:t>bliži</a:t>
            </a:r>
            <a:r>
              <a:rPr lang="en-US" sz="2000" dirty="0"/>
              <a:t> </a:t>
            </a:r>
            <a:r>
              <a:rPr lang="en-US" sz="2000" dirty="0" err="1"/>
              <a:t>sadržaj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forma </a:t>
            </a:r>
            <a:r>
              <a:rPr lang="en-US" sz="2000" dirty="0" err="1"/>
              <a:t>planskog</a:t>
            </a:r>
            <a:r>
              <a:rPr lang="en-US" sz="2000" dirty="0"/>
              <a:t> </a:t>
            </a:r>
            <a:r>
              <a:rPr lang="en-US" sz="2000" dirty="0" err="1"/>
              <a:t>dokumenta</a:t>
            </a:r>
            <a:r>
              <a:rPr lang="en-US" sz="2000" dirty="0"/>
              <a:t>, </a:t>
            </a:r>
            <a:r>
              <a:rPr lang="en-US" sz="2000" dirty="0" err="1"/>
              <a:t>kategorije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kriterijumi</a:t>
            </a:r>
            <a:r>
              <a:rPr lang="en-US" sz="2000" dirty="0"/>
              <a:t> </a:t>
            </a:r>
            <a:r>
              <a:rPr lang="en-US" sz="2000" dirty="0" err="1"/>
              <a:t>namjene</a:t>
            </a:r>
            <a:r>
              <a:rPr lang="en-US" sz="2000" dirty="0"/>
              <a:t> </a:t>
            </a:r>
            <a:r>
              <a:rPr lang="en-US" sz="2000" dirty="0" err="1"/>
              <a:t>površina</a:t>
            </a:r>
            <a:r>
              <a:rPr lang="en-US" sz="2000" dirty="0"/>
              <a:t>, </a:t>
            </a:r>
            <a:r>
              <a:rPr lang="en-US" sz="2000" dirty="0" err="1"/>
              <a:t>elementi</a:t>
            </a:r>
            <a:r>
              <a:rPr lang="en-US" sz="2000" dirty="0"/>
              <a:t> </a:t>
            </a:r>
            <a:r>
              <a:rPr lang="en-US" sz="2000" dirty="0" err="1"/>
              <a:t>urbanističke</a:t>
            </a:r>
            <a:r>
              <a:rPr lang="en-US" sz="2000" dirty="0"/>
              <a:t> </a:t>
            </a:r>
            <a:r>
              <a:rPr lang="en-US" sz="2000" dirty="0" err="1"/>
              <a:t>regulacije</a:t>
            </a:r>
            <a:r>
              <a:rPr lang="en-US" sz="2000" dirty="0"/>
              <a:t>, </a:t>
            </a:r>
            <a:r>
              <a:rPr lang="en-US" sz="2000" dirty="0" err="1"/>
              <a:t>jedinstveni</a:t>
            </a:r>
            <a:r>
              <a:rPr lang="en-US" sz="2000" dirty="0"/>
              <a:t> </a:t>
            </a:r>
            <a:r>
              <a:rPr lang="en-US" sz="2000" dirty="0" err="1"/>
              <a:t>grafički</a:t>
            </a:r>
            <a:r>
              <a:rPr lang="en-US" sz="2000" dirty="0"/>
              <a:t> </a:t>
            </a:r>
            <a:r>
              <a:rPr lang="en-US" sz="2000" dirty="0" err="1"/>
              <a:t>simboli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ostali</a:t>
            </a:r>
            <a:r>
              <a:rPr lang="en-US" sz="2000" dirty="0"/>
              <a:t> </a:t>
            </a:r>
            <a:r>
              <a:rPr lang="en-US" sz="2000" dirty="0" err="1"/>
              <a:t>sadržaj</a:t>
            </a:r>
            <a:r>
              <a:rPr lang="en-US" sz="2000" dirty="0"/>
              <a:t> </a:t>
            </a:r>
            <a:r>
              <a:rPr lang="en-US" sz="2000" dirty="0" err="1"/>
              <a:t>državnih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lokalnih</a:t>
            </a:r>
            <a:r>
              <a:rPr lang="en-US" sz="2000" dirty="0"/>
              <a:t> </a:t>
            </a:r>
            <a:r>
              <a:rPr lang="en-US" sz="2000" dirty="0" err="1"/>
              <a:t>planskih</a:t>
            </a:r>
            <a:r>
              <a:rPr lang="en-US" sz="2000" dirty="0"/>
              <a:t> </a:t>
            </a:r>
            <a:r>
              <a:rPr lang="en-US" sz="2000" dirty="0" err="1"/>
              <a:t>dokumenata</a:t>
            </a:r>
            <a:r>
              <a:rPr lang="en-US" sz="2000" dirty="0"/>
              <a:t>.</a:t>
            </a:r>
            <a:endParaRPr lang="sr-Latn-ME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sr-Latn-ME" sz="2000" dirty="0"/>
              <a:t>Sadržaj planskog dokumenta</a:t>
            </a:r>
          </a:p>
          <a:p>
            <a:pPr marL="0" indent="0" algn="ctr">
              <a:buNone/>
            </a:pPr>
            <a:endParaRPr lang="sr-Latn-ME" sz="2000" dirty="0"/>
          </a:p>
          <a:p>
            <a:r>
              <a:rPr lang="en-US" sz="2000" dirty="0" err="1"/>
              <a:t>Planski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 se </a:t>
            </a:r>
            <a:r>
              <a:rPr lang="en-US" sz="2000" dirty="0" err="1"/>
              <a:t>sastoji</a:t>
            </a:r>
            <a:r>
              <a:rPr lang="en-US" sz="2000" dirty="0"/>
              <a:t> od </a:t>
            </a:r>
            <a:r>
              <a:rPr lang="en-US" sz="2000" dirty="0" err="1"/>
              <a:t>tekstualnog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grafičkog</a:t>
            </a:r>
            <a:r>
              <a:rPr lang="en-US" sz="2000" dirty="0"/>
              <a:t> </a:t>
            </a:r>
            <a:r>
              <a:rPr lang="en-US" sz="2000" dirty="0" err="1"/>
              <a:t>dijela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Planski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 </a:t>
            </a:r>
            <a:r>
              <a:rPr lang="en-US" sz="2000" dirty="0" err="1"/>
              <a:t>sadrži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analitičko</a:t>
            </a:r>
            <a:r>
              <a:rPr lang="en-US" sz="2000" dirty="0"/>
              <a:t> - </a:t>
            </a:r>
            <a:r>
              <a:rPr lang="en-US" sz="2000" dirty="0" err="1"/>
              <a:t>dokumentacionu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opštu</a:t>
            </a:r>
            <a:r>
              <a:rPr lang="en-US" sz="2000" dirty="0"/>
              <a:t> </a:t>
            </a:r>
            <a:r>
              <a:rPr lang="en-US" sz="2000" dirty="0" err="1"/>
              <a:t>dokumentaciju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obavezne</a:t>
            </a:r>
            <a:r>
              <a:rPr lang="en-US" sz="2000" dirty="0"/>
              <a:t> </a:t>
            </a:r>
            <a:r>
              <a:rPr lang="en-US" sz="2000" dirty="0" err="1"/>
              <a:t>priloge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953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493"/>
            <a:ext cx="10515600" cy="40164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dirty="0" err="1"/>
              <a:t>Tekstualni</a:t>
            </a:r>
            <a:r>
              <a:rPr lang="en-US" b="1" dirty="0"/>
              <a:t> </a:t>
            </a:r>
            <a:r>
              <a:rPr lang="en-US" b="1" dirty="0" err="1"/>
              <a:t>dio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Tekstualni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teksta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prate </a:t>
            </a:r>
            <a:r>
              <a:rPr lang="en-US" dirty="0" err="1"/>
              <a:t>karte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crteži</a:t>
            </a:r>
            <a:r>
              <a:rPr lang="en-US" dirty="0"/>
              <a:t> u </a:t>
            </a:r>
            <a:r>
              <a:rPr lang="en-US" dirty="0" err="1"/>
              <a:t>odgovarajućoj</a:t>
            </a:r>
            <a:r>
              <a:rPr lang="en-US" dirty="0"/>
              <a:t> </a:t>
            </a:r>
            <a:r>
              <a:rPr lang="en-US" dirty="0" err="1"/>
              <a:t>razmjeri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tabele</a:t>
            </a:r>
            <a:r>
              <a:rPr lang="en-US" dirty="0"/>
              <a:t>, </a:t>
            </a:r>
            <a:r>
              <a:rPr lang="en-US" dirty="0" err="1"/>
              <a:t>dijagrami</a:t>
            </a:r>
            <a:r>
              <a:rPr lang="en-US" dirty="0"/>
              <a:t>, </a:t>
            </a:r>
            <a:r>
              <a:rPr lang="en-US" dirty="0" err="1"/>
              <a:t>grafikoni</a:t>
            </a:r>
            <a:r>
              <a:rPr lang="en-US" dirty="0"/>
              <a:t>, </a:t>
            </a:r>
            <a:r>
              <a:rPr lang="en-US" dirty="0" err="1"/>
              <a:t>fotografije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pPr marL="0" indent="0">
              <a:buNone/>
            </a:pPr>
            <a:endParaRPr lang="sr-Latn-ME" b="1" dirty="0"/>
          </a:p>
          <a:p>
            <a:pPr marL="0" indent="0">
              <a:buNone/>
            </a:pPr>
            <a:r>
              <a:rPr lang="en-US" dirty="0" err="1"/>
              <a:t>Tekstualni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uvodni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analitički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planirano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- smjernice za sprovođenje planskog dokumenta.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4256D-DC90-4F15-8B13-60226D4BEA81}"/>
              </a:ext>
            </a:extLst>
          </p:cNvPr>
          <p:cNvSpPr txBox="1"/>
          <p:nvPr/>
        </p:nvSpPr>
        <p:spPr>
          <a:xfrm>
            <a:off x="7207624" y="3648636"/>
            <a:ext cx="46168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Smjernice</a:t>
            </a:r>
            <a:r>
              <a:rPr lang="en-US" sz="1200" dirty="0"/>
              <a:t> za </a:t>
            </a:r>
            <a:r>
              <a:rPr lang="en-US" sz="1200" dirty="0" err="1"/>
              <a:t>sprovođenje</a:t>
            </a:r>
            <a:r>
              <a:rPr lang="en-US" sz="1200" dirty="0"/>
              <a:t>, u </a:t>
            </a:r>
            <a:r>
              <a:rPr lang="en-US" sz="1200" dirty="0" err="1"/>
              <a:t>skladu</a:t>
            </a:r>
            <a:r>
              <a:rPr lang="en-US" sz="1200" dirty="0"/>
              <a:t> </a:t>
            </a:r>
            <a:r>
              <a:rPr lang="en-US" sz="1200" dirty="0" err="1"/>
              <a:t>sa</a:t>
            </a:r>
            <a:r>
              <a:rPr lang="en-US" sz="1200" dirty="0"/>
              <a:t> </a:t>
            </a:r>
            <a:r>
              <a:rPr lang="en-US" sz="1200" dirty="0" err="1"/>
              <a:t>vrstom</a:t>
            </a:r>
            <a:r>
              <a:rPr lang="en-US" sz="1200" dirty="0"/>
              <a:t> </a:t>
            </a:r>
            <a:r>
              <a:rPr lang="en-US" sz="1200" dirty="0" err="1"/>
              <a:t>planskog</a:t>
            </a:r>
            <a:r>
              <a:rPr lang="en-US" sz="1200" dirty="0"/>
              <a:t> </a:t>
            </a:r>
            <a:r>
              <a:rPr lang="en-US" sz="1200" dirty="0" err="1"/>
              <a:t>dokumenta</a:t>
            </a:r>
            <a:r>
              <a:rPr lang="en-US" sz="1200" dirty="0"/>
              <a:t>, </a:t>
            </a:r>
            <a:r>
              <a:rPr lang="en-US" sz="1200" dirty="0" err="1"/>
              <a:t>sadrže</a:t>
            </a:r>
            <a:r>
              <a:rPr lang="en-US" sz="1200" dirty="0"/>
              <a:t>:</a:t>
            </a:r>
          </a:p>
          <a:p>
            <a:r>
              <a:rPr lang="pl-PL" sz="1200" dirty="0"/>
              <a:t>1) smjernice za dalju plansku razradu (oblici intervencija);</a:t>
            </a:r>
          </a:p>
          <a:p>
            <a:r>
              <a:rPr lang="pl-PL" sz="1200" dirty="0"/>
              <a:t>2) smjernice za faznu realizacije plana;</a:t>
            </a:r>
          </a:p>
          <a:p>
            <a:r>
              <a:rPr lang="en-US" sz="1200" dirty="0"/>
              <a:t>3) </a:t>
            </a:r>
            <a:r>
              <a:rPr lang="en-US" sz="1200" dirty="0" err="1"/>
              <a:t>smjernice</a:t>
            </a:r>
            <a:r>
              <a:rPr lang="en-US" sz="1200" dirty="0"/>
              <a:t> za </a:t>
            </a:r>
            <a:r>
              <a:rPr lang="en-US" sz="1200" dirty="0" err="1"/>
              <a:t>zaštitu</a:t>
            </a:r>
            <a:r>
              <a:rPr lang="en-US" sz="1200" dirty="0"/>
              <a:t> </a:t>
            </a:r>
            <a:r>
              <a:rPr lang="en-US" sz="1200" dirty="0" err="1"/>
              <a:t>prirodnih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pejzažnih</a:t>
            </a:r>
            <a:r>
              <a:rPr lang="en-US" sz="1200" dirty="0"/>
              <a:t> </a:t>
            </a:r>
            <a:r>
              <a:rPr lang="en-US" sz="1200" dirty="0" err="1"/>
              <a:t>vrijednosti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kulturne</a:t>
            </a:r>
            <a:r>
              <a:rPr lang="en-US" sz="1200" dirty="0"/>
              <a:t> </a:t>
            </a:r>
            <a:r>
              <a:rPr lang="en-US" sz="1200" dirty="0" err="1"/>
              <a:t>baštine</a:t>
            </a:r>
            <a:r>
              <a:rPr lang="en-US" sz="1200" dirty="0"/>
              <a:t>;</a:t>
            </a:r>
          </a:p>
          <a:p>
            <a:r>
              <a:rPr lang="pl-PL" sz="1200" dirty="0"/>
              <a:t>4) smjernice za zaštitu životne sredine;</a:t>
            </a:r>
          </a:p>
          <a:p>
            <a:r>
              <a:rPr lang="pl-PL" sz="1200" dirty="0"/>
              <a:t>5) smjernice za zaštitu od interesa za odbranu zemlje;</a:t>
            </a:r>
          </a:p>
          <a:p>
            <a:r>
              <a:rPr lang="en-US" sz="1200" dirty="0"/>
              <a:t>6) </a:t>
            </a:r>
            <a:r>
              <a:rPr lang="en-US" sz="1200" dirty="0" err="1"/>
              <a:t>smjernice</a:t>
            </a:r>
            <a:r>
              <a:rPr lang="en-US" sz="1200" dirty="0"/>
              <a:t> za </a:t>
            </a:r>
            <a:r>
              <a:rPr lang="en-US" sz="1200" dirty="0" err="1"/>
              <a:t>spriječavanje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zaštitu</a:t>
            </a:r>
            <a:r>
              <a:rPr lang="en-US" sz="1200" dirty="0"/>
              <a:t> od </a:t>
            </a:r>
            <a:r>
              <a:rPr lang="en-US" sz="1200" dirty="0" err="1"/>
              <a:t>prirodnih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tehničko</a:t>
            </a:r>
            <a:r>
              <a:rPr lang="en-US" sz="1200" dirty="0"/>
              <a:t> - </a:t>
            </a:r>
            <a:r>
              <a:rPr lang="en-US" sz="1200" dirty="0" err="1"/>
              <a:t>tehnoloških</a:t>
            </a:r>
            <a:r>
              <a:rPr lang="en-US" sz="1200" dirty="0"/>
              <a:t> </a:t>
            </a:r>
            <a:r>
              <a:rPr lang="en-US" sz="1200" dirty="0" err="1"/>
              <a:t>nesreća</a:t>
            </a:r>
            <a:r>
              <a:rPr lang="en-US" sz="1200" dirty="0"/>
              <a:t>;</a:t>
            </a:r>
          </a:p>
          <a:p>
            <a:r>
              <a:rPr lang="en-US" sz="1200" dirty="0"/>
              <a:t>7) </a:t>
            </a:r>
            <a:r>
              <a:rPr lang="en-US" sz="1200" dirty="0" err="1"/>
              <a:t>smjernice</a:t>
            </a:r>
            <a:r>
              <a:rPr lang="en-US" sz="1200" dirty="0"/>
              <a:t> za </a:t>
            </a:r>
            <a:r>
              <a:rPr lang="en-US" sz="1200" dirty="0" err="1"/>
              <a:t>povećanje</a:t>
            </a:r>
            <a:r>
              <a:rPr lang="en-US" sz="1200" dirty="0"/>
              <a:t> </a:t>
            </a:r>
            <a:r>
              <a:rPr lang="en-US" sz="1200" dirty="0" err="1"/>
              <a:t>energetske</a:t>
            </a:r>
            <a:r>
              <a:rPr lang="en-US" sz="1200" dirty="0"/>
              <a:t> </a:t>
            </a:r>
            <a:r>
              <a:rPr lang="en-US" sz="1200" dirty="0" err="1"/>
              <a:t>efikasnosti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korišćenje</a:t>
            </a:r>
            <a:r>
              <a:rPr lang="en-US" sz="1200" dirty="0"/>
              <a:t> </a:t>
            </a:r>
            <a:r>
              <a:rPr lang="en-US" sz="1200" dirty="0" err="1"/>
              <a:t>obnovljivih</a:t>
            </a:r>
            <a:r>
              <a:rPr lang="en-US" sz="1200" dirty="0"/>
              <a:t> </a:t>
            </a:r>
            <a:r>
              <a:rPr lang="en-US" sz="1200" dirty="0" err="1"/>
              <a:t>izvora</a:t>
            </a:r>
            <a:r>
              <a:rPr lang="en-US" sz="1200" dirty="0"/>
              <a:t> </a:t>
            </a:r>
            <a:r>
              <a:rPr lang="en-US" sz="1200" dirty="0" err="1"/>
              <a:t>energije</a:t>
            </a:r>
            <a:r>
              <a:rPr lang="en-US" sz="1200" dirty="0"/>
              <a:t>;</a:t>
            </a:r>
          </a:p>
          <a:p>
            <a:r>
              <a:rPr lang="en-US" sz="1200" dirty="0"/>
              <a:t>8) </a:t>
            </a:r>
            <a:r>
              <a:rPr lang="en-US" sz="1200" dirty="0" err="1"/>
              <a:t>urbanističko</a:t>
            </a:r>
            <a:r>
              <a:rPr lang="en-US" sz="1200" dirty="0"/>
              <a:t> - </a:t>
            </a:r>
            <a:r>
              <a:rPr lang="en-US" sz="1200" dirty="0" err="1"/>
              <a:t>tehničke</a:t>
            </a:r>
            <a:r>
              <a:rPr lang="en-US" sz="1200" dirty="0"/>
              <a:t> </a:t>
            </a:r>
            <a:r>
              <a:rPr lang="en-US" sz="1200" dirty="0" err="1"/>
              <a:t>uslove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smjernice</a:t>
            </a:r>
            <a:r>
              <a:rPr lang="en-US" sz="1200" dirty="0"/>
              <a:t> za </a:t>
            </a:r>
            <a:r>
              <a:rPr lang="en-US" sz="1200" dirty="0" err="1"/>
              <a:t>izgradnju</a:t>
            </a:r>
            <a:r>
              <a:rPr lang="en-US" sz="1200" dirty="0"/>
              <a:t> </a:t>
            </a:r>
            <a:r>
              <a:rPr lang="en-US" sz="1200" dirty="0" err="1"/>
              <a:t>objekata</a:t>
            </a:r>
            <a:r>
              <a:rPr lang="en-US" sz="1200" dirty="0"/>
              <a:t>.</a:t>
            </a:r>
          </a:p>
          <a:p>
            <a:r>
              <a:rPr lang="pl-PL" sz="1200" b="1" dirty="0"/>
              <a:t>9) smjernice za tretman neformalnih objekata i naselja.</a:t>
            </a:r>
            <a:endParaRPr lang="en-US" sz="1200" b="1" dirty="0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07366473-04B2-426C-AFE4-43A8EF379FAD}"/>
              </a:ext>
            </a:extLst>
          </p:cNvPr>
          <p:cNvSpPr/>
          <p:nvPr/>
        </p:nvSpPr>
        <p:spPr>
          <a:xfrm>
            <a:off x="6938682" y="3648637"/>
            <a:ext cx="376518" cy="2677656"/>
          </a:xfrm>
          <a:prstGeom prst="leftBrace">
            <a:avLst>
              <a:gd name="adj1" fmla="val 8333"/>
              <a:gd name="adj2" fmla="val 791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9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7B18B-9B2B-436E-A5F5-F409BC80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70639-4401-43A8-A1BA-66536B2A56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Grafički</a:t>
            </a:r>
            <a:r>
              <a:rPr lang="en-US" b="1" dirty="0"/>
              <a:t> </a:t>
            </a:r>
            <a:r>
              <a:rPr lang="en-US" b="1" dirty="0" err="1"/>
              <a:t>dio</a:t>
            </a:r>
            <a:r>
              <a:rPr lang="en-US" b="1" dirty="0"/>
              <a:t> </a:t>
            </a:r>
            <a:r>
              <a:rPr lang="en-US" b="1" dirty="0" err="1"/>
              <a:t>planskog</a:t>
            </a:r>
            <a:r>
              <a:rPr lang="en-US" b="1" dirty="0"/>
              <a:t> </a:t>
            </a:r>
            <a:r>
              <a:rPr lang="en-US" b="1" dirty="0" err="1"/>
              <a:t>dokumenta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Grafički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,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kartografski</a:t>
            </a:r>
            <a:r>
              <a:rPr lang="en-US" dirty="0"/>
              <a:t> </a:t>
            </a:r>
            <a:r>
              <a:rPr lang="en-US" dirty="0" err="1"/>
              <a:t>prikazi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grafički</a:t>
            </a:r>
            <a:r>
              <a:rPr lang="en-US" dirty="0"/>
              <a:t> </a:t>
            </a:r>
            <a:r>
              <a:rPr lang="en-US" dirty="0" err="1"/>
              <a:t>prilozi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se,</a:t>
            </a:r>
            <a:r>
              <a:rPr lang="sr-Latn-ME" dirty="0"/>
              <a:t> </a:t>
            </a:r>
            <a:r>
              <a:rPr lang="pl-PL" dirty="0"/>
              <a:t>u zakonom propisanoj razmjeri, prikazuju postojeće stanje i planirani zahvati u prostoru.</a:t>
            </a:r>
          </a:p>
          <a:p>
            <a:r>
              <a:rPr lang="en-US" b="1" dirty="0" err="1"/>
              <a:t>Sadržaj</a:t>
            </a:r>
            <a:r>
              <a:rPr lang="en-US" b="1" dirty="0"/>
              <a:t> </a:t>
            </a:r>
            <a:r>
              <a:rPr lang="en-US" b="1" dirty="0" err="1"/>
              <a:t>grafičkog</a:t>
            </a:r>
            <a:r>
              <a:rPr lang="en-US" b="1" dirty="0"/>
              <a:t> </a:t>
            </a:r>
            <a:r>
              <a:rPr lang="en-US" b="1" dirty="0" err="1"/>
              <a:t>dijela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topografsku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topografsko</a:t>
            </a:r>
            <a:r>
              <a:rPr lang="en-US" dirty="0"/>
              <a:t> - </a:t>
            </a:r>
            <a:r>
              <a:rPr lang="en-US" dirty="0" err="1"/>
              <a:t>katastarski</a:t>
            </a:r>
            <a:r>
              <a:rPr lang="en-US" dirty="0"/>
              <a:t> plan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ažurnu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ovjerenu</a:t>
            </a:r>
            <a:r>
              <a:rPr lang="en-US" dirty="0"/>
              <a:t> </a:t>
            </a:r>
            <a:r>
              <a:rPr lang="en-US" dirty="0" err="1"/>
              <a:t>podlogu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granicom</a:t>
            </a:r>
            <a:r>
              <a:rPr lang="sr-Latn-ME" dirty="0"/>
              <a:t> </a:t>
            </a:r>
            <a:r>
              <a:rPr lang="en-US" dirty="0"/>
              <a:t>plana </a:t>
            </a:r>
            <a:r>
              <a:rPr lang="en-US" dirty="0" err="1"/>
              <a:t>izdatu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organa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;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dopuna</a:t>
            </a:r>
            <a:r>
              <a:rPr lang="en-US" dirty="0"/>
              <a:t> plana </a:t>
            </a:r>
            <a:r>
              <a:rPr lang="en-US" dirty="0" err="1"/>
              <a:t>posebno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mijenja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dopunjuje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plana;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planskih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plan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kontaktnog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inženjersko</a:t>
            </a:r>
            <a:r>
              <a:rPr lang="en-US" dirty="0"/>
              <a:t> - </a:t>
            </a:r>
            <a:r>
              <a:rPr lang="en-US" dirty="0" err="1"/>
              <a:t>geološke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seizmičke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terena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prikazom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 </a:t>
            </a:r>
            <a:r>
              <a:rPr lang="en-US" dirty="0" err="1"/>
              <a:t>izgrađenih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6) administrativnu podjelu i podjelu na planske jedinice;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EAF4A-0CA3-44C0-A507-9AC39D1789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7) plan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8) plan </a:t>
            </a:r>
            <a:r>
              <a:rPr lang="en-US" dirty="0" err="1"/>
              <a:t>mjera</a:t>
            </a:r>
            <a:r>
              <a:rPr lang="en-US" dirty="0"/>
              <a:t>,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,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kulturne</a:t>
            </a:r>
            <a:r>
              <a:rPr lang="en-US" dirty="0"/>
              <a:t> </a:t>
            </a:r>
            <a:r>
              <a:rPr lang="en-US" dirty="0" err="1"/>
              <a:t>baštine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zelenih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površina</a:t>
            </a:r>
            <a:r>
              <a:rPr lang="en-US" dirty="0"/>
              <a:t> (</a:t>
            </a:r>
            <a:r>
              <a:rPr lang="en-US" dirty="0" err="1"/>
              <a:t>predjela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10)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saobraćajne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nn-NO" dirty="0"/>
              <a:t>11) stanje i plan hidrotehničke infrastrukture;</a:t>
            </a:r>
          </a:p>
          <a:p>
            <a:pPr marL="0" indent="0">
              <a:buNone/>
            </a:pPr>
            <a:r>
              <a:rPr lang="en-US" dirty="0"/>
              <a:t>12)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elektroenergetske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telekomunikacione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nn-NO" dirty="0"/>
              <a:t>14) stanje i plan termotehničke infrastrukture;</a:t>
            </a:r>
          </a:p>
          <a:p>
            <a:pPr marL="0" indent="0">
              <a:buNone/>
            </a:pPr>
            <a:r>
              <a:rPr lang="en-US" dirty="0"/>
              <a:t>15) plan </a:t>
            </a:r>
            <a:r>
              <a:rPr lang="en-US" dirty="0" err="1"/>
              <a:t>parcelacije</a:t>
            </a:r>
            <a:r>
              <a:rPr lang="en-US" dirty="0"/>
              <a:t>, </a:t>
            </a:r>
            <a:r>
              <a:rPr lang="en-US" dirty="0" err="1"/>
              <a:t>nivelacije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16) plan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smjernicama</a:t>
            </a:r>
            <a:r>
              <a:rPr lang="en-US" dirty="0"/>
              <a:t> za </a:t>
            </a:r>
            <a:r>
              <a:rPr lang="en-US" dirty="0" err="1"/>
              <a:t>sprovođenje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(faze </a:t>
            </a:r>
            <a:r>
              <a:rPr lang="en-US" dirty="0" err="1"/>
              <a:t>realizacije</a:t>
            </a:r>
            <a:r>
              <a:rPr lang="en-US" dirty="0"/>
              <a:t>,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intervencija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dalja</a:t>
            </a:r>
            <a:r>
              <a:rPr lang="en-US" dirty="0"/>
              <a:t> </a:t>
            </a:r>
            <a:r>
              <a:rPr lang="en-US" dirty="0" err="1"/>
              <a:t>planska</a:t>
            </a:r>
            <a:r>
              <a:rPr lang="sr-Latn-ME" dirty="0"/>
              <a:t> </a:t>
            </a:r>
            <a:r>
              <a:rPr lang="en-US" dirty="0" err="1"/>
              <a:t>razrada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9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7B18B-9B2B-436E-A5F5-F409BC80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70639-4401-43A8-A1BA-66536B2A5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7360"/>
            <a:ext cx="10515600" cy="4755515"/>
          </a:xfrm>
        </p:spPr>
        <p:txBody>
          <a:bodyPr>
            <a:normAutofit lnSpcReduction="10000"/>
          </a:bodyPr>
          <a:lstStyle/>
          <a:p>
            <a:r>
              <a:rPr lang="en-US" sz="1600" b="1" dirty="0"/>
              <a:t>b. </a:t>
            </a:r>
            <a:r>
              <a:rPr lang="en-US" sz="1600" b="1" dirty="0" err="1"/>
              <a:t>Grafički</a:t>
            </a:r>
            <a:r>
              <a:rPr lang="en-US" sz="1600" b="1" dirty="0"/>
              <a:t> </a:t>
            </a:r>
            <a:r>
              <a:rPr lang="en-US" sz="1600" b="1" dirty="0" err="1"/>
              <a:t>dio</a:t>
            </a:r>
            <a:r>
              <a:rPr lang="en-US" sz="1600" b="1" dirty="0"/>
              <a:t> </a:t>
            </a:r>
            <a:r>
              <a:rPr lang="en-US" sz="1600" b="1" dirty="0" err="1"/>
              <a:t>planskog</a:t>
            </a:r>
            <a:r>
              <a:rPr lang="en-US" sz="1600" b="1" dirty="0"/>
              <a:t> </a:t>
            </a:r>
            <a:r>
              <a:rPr lang="en-US" sz="1600" b="1" dirty="0" err="1"/>
              <a:t>dokumenta</a:t>
            </a:r>
            <a:endParaRPr lang="en-US" sz="1600" b="1" dirty="0"/>
          </a:p>
          <a:p>
            <a:pPr marL="0" indent="0">
              <a:buNone/>
            </a:pPr>
            <a:r>
              <a:rPr lang="en-US" sz="1600" dirty="0" err="1"/>
              <a:t>Grafički</a:t>
            </a:r>
            <a:r>
              <a:rPr lang="en-US" sz="1600" dirty="0"/>
              <a:t> </a:t>
            </a:r>
            <a:r>
              <a:rPr lang="en-US" sz="1600" dirty="0" err="1"/>
              <a:t>dio</a:t>
            </a:r>
            <a:r>
              <a:rPr lang="en-US" sz="1600" dirty="0"/>
              <a:t> </a:t>
            </a:r>
            <a:r>
              <a:rPr lang="en-US" sz="1600" dirty="0" err="1"/>
              <a:t>planskog</a:t>
            </a:r>
            <a:r>
              <a:rPr lang="en-US" sz="1600" dirty="0"/>
              <a:t> </a:t>
            </a:r>
            <a:r>
              <a:rPr lang="en-US" sz="1600" dirty="0" err="1"/>
              <a:t>dokumenta</a:t>
            </a:r>
            <a:r>
              <a:rPr lang="en-US" sz="1600" dirty="0"/>
              <a:t> </a:t>
            </a:r>
            <a:r>
              <a:rPr lang="en-US" sz="1600" dirty="0" err="1"/>
              <a:t>treba</a:t>
            </a:r>
            <a:r>
              <a:rPr lang="en-US" sz="1600" dirty="0"/>
              <a:t> da </a:t>
            </a:r>
            <a:r>
              <a:rPr lang="en-US" sz="1600" dirty="0" err="1"/>
              <a:t>sadrži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dvije</a:t>
            </a:r>
            <a:r>
              <a:rPr lang="en-US" sz="1600" dirty="0"/>
              <a:t> </a:t>
            </a:r>
            <a:r>
              <a:rPr lang="en-US" sz="1600" dirty="0" err="1"/>
              <a:t>sintezne</a:t>
            </a:r>
            <a:r>
              <a:rPr lang="en-US" sz="1600" dirty="0"/>
              <a:t> </a:t>
            </a:r>
            <a:r>
              <a:rPr lang="en-US" sz="1600" dirty="0" err="1"/>
              <a:t>karte</a:t>
            </a:r>
            <a:r>
              <a:rPr lang="en-US" sz="1600" dirty="0"/>
              <a:t>, </a:t>
            </a:r>
            <a:r>
              <a:rPr lang="en-US" sz="1600" dirty="0" err="1"/>
              <a:t>i</a:t>
            </a:r>
            <a:r>
              <a:rPr lang="en-US" sz="1600" dirty="0"/>
              <a:t> to:</a:t>
            </a:r>
          </a:p>
          <a:p>
            <a:pPr>
              <a:buFontTx/>
              <a:buChar char="-"/>
            </a:pPr>
            <a:r>
              <a:rPr lang="en-US" sz="1600" dirty="0" err="1"/>
              <a:t>stanje</a:t>
            </a:r>
            <a:r>
              <a:rPr lang="en-US" sz="1600" dirty="0"/>
              <a:t> </a:t>
            </a:r>
            <a:r>
              <a:rPr lang="en-US" sz="1600" dirty="0" err="1"/>
              <a:t>organizacije</a:t>
            </a:r>
            <a:r>
              <a:rPr lang="en-US" sz="1600" dirty="0"/>
              <a:t>, </a:t>
            </a:r>
            <a:r>
              <a:rPr lang="en-US" sz="1600" dirty="0" err="1"/>
              <a:t>uređenja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korišćenja</a:t>
            </a:r>
            <a:r>
              <a:rPr lang="en-US" sz="1600" dirty="0"/>
              <a:t> </a:t>
            </a:r>
            <a:r>
              <a:rPr lang="en-US" sz="1600" dirty="0" err="1"/>
              <a:t>planskog</a:t>
            </a:r>
            <a:r>
              <a:rPr lang="en-US" sz="1600" dirty="0"/>
              <a:t> </a:t>
            </a:r>
            <a:r>
              <a:rPr lang="en-US" sz="1600" dirty="0" err="1"/>
              <a:t>područja</a:t>
            </a:r>
            <a:r>
              <a:rPr lang="en-US" sz="1600" dirty="0"/>
              <a:t> (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determinantama</a:t>
            </a:r>
            <a:r>
              <a:rPr lang="en-US" sz="1600" dirty="0"/>
              <a:t> </a:t>
            </a:r>
            <a:r>
              <a:rPr lang="en-US" sz="1600" dirty="0" err="1"/>
              <a:t>prostornog</a:t>
            </a:r>
            <a:r>
              <a:rPr lang="en-US" sz="1600" dirty="0"/>
              <a:t> </a:t>
            </a:r>
            <a:r>
              <a:rPr lang="en-US" sz="1600" dirty="0" err="1"/>
              <a:t>razvoja</a:t>
            </a:r>
            <a:r>
              <a:rPr lang="en-US" sz="1600" dirty="0"/>
              <a:t>, </a:t>
            </a:r>
            <a:r>
              <a:rPr lang="en-US" sz="1600" dirty="0" err="1"/>
              <a:t>odnosno</a:t>
            </a:r>
            <a:r>
              <a:rPr lang="sr-Latn-ME" sz="1600" dirty="0"/>
              <a:t> </a:t>
            </a:r>
            <a:r>
              <a:rPr lang="pl-PL" sz="1600" dirty="0"/>
              <a:t>konstantama u prostoru i ograničenjima za izgradnju) i</a:t>
            </a:r>
          </a:p>
          <a:p>
            <a:pPr>
              <a:buFontTx/>
              <a:buChar char="-"/>
            </a:pPr>
            <a:r>
              <a:rPr lang="en-US" sz="1600" dirty="0"/>
              <a:t>plan </a:t>
            </a:r>
            <a:r>
              <a:rPr lang="en-US" sz="1600" dirty="0" err="1"/>
              <a:t>organizacije</a:t>
            </a:r>
            <a:r>
              <a:rPr lang="en-US" sz="1600" dirty="0"/>
              <a:t>, </a:t>
            </a:r>
            <a:r>
              <a:rPr lang="en-US" sz="1600" dirty="0" err="1"/>
              <a:t>uređenja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korišćenja</a:t>
            </a:r>
            <a:r>
              <a:rPr lang="en-US" sz="1600" dirty="0"/>
              <a:t> </a:t>
            </a:r>
            <a:r>
              <a:rPr lang="en-US" sz="1600" dirty="0" err="1"/>
              <a:t>planskog</a:t>
            </a:r>
            <a:r>
              <a:rPr lang="en-US" sz="1600" dirty="0"/>
              <a:t> </a:t>
            </a:r>
            <a:r>
              <a:rPr lang="en-US" sz="1600" dirty="0" err="1"/>
              <a:t>područja</a:t>
            </a:r>
            <a:r>
              <a:rPr lang="en-US" sz="1600" dirty="0"/>
              <a:t>.</a:t>
            </a:r>
            <a:endParaRPr lang="sr-Latn-ME" sz="1600" dirty="0"/>
          </a:p>
          <a:p>
            <a:r>
              <a:rPr lang="en-US" sz="1600" dirty="0"/>
              <a:t>U </a:t>
            </a:r>
            <a:r>
              <a:rPr lang="en-US" sz="1600" dirty="0" err="1"/>
              <a:t>zavisnosti</a:t>
            </a:r>
            <a:r>
              <a:rPr lang="en-US" sz="1600" dirty="0"/>
              <a:t> od </a:t>
            </a:r>
            <a:r>
              <a:rPr lang="en-US" sz="1600" dirty="0" err="1"/>
              <a:t>vrste</a:t>
            </a:r>
            <a:r>
              <a:rPr lang="en-US" sz="1600" dirty="0"/>
              <a:t> </a:t>
            </a:r>
            <a:r>
              <a:rPr lang="en-US" sz="1600" dirty="0" err="1"/>
              <a:t>planskog</a:t>
            </a:r>
            <a:r>
              <a:rPr lang="en-US" sz="1600" dirty="0"/>
              <a:t> </a:t>
            </a:r>
            <a:r>
              <a:rPr lang="en-US" sz="1600" dirty="0" err="1"/>
              <a:t>dokumenta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primjenjene</a:t>
            </a:r>
            <a:r>
              <a:rPr lang="en-US" sz="1600" dirty="0"/>
              <a:t> </a:t>
            </a:r>
            <a:r>
              <a:rPr lang="en-US" sz="1600" dirty="0" err="1"/>
              <a:t>razmjere</a:t>
            </a:r>
            <a:r>
              <a:rPr lang="en-US" sz="1600" dirty="0"/>
              <a:t>,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kartografskom</a:t>
            </a:r>
            <a:r>
              <a:rPr lang="en-US" sz="1600" dirty="0"/>
              <a:t> </a:t>
            </a:r>
            <a:r>
              <a:rPr lang="en-US" sz="1600" dirty="0" err="1"/>
              <a:t>prikazu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grafičkom</a:t>
            </a:r>
            <a:r>
              <a:rPr lang="sr-Latn-ME" sz="1600" dirty="0"/>
              <a:t> </a:t>
            </a:r>
            <a:r>
              <a:rPr lang="en-US" sz="1600" dirty="0" err="1"/>
              <a:t>prilogu</a:t>
            </a:r>
            <a:r>
              <a:rPr lang="en-US" sz="1600" dirty="0"/>
              <a:t> </a:t>
            </a:r>
            <a:r>
              <a:rPr lang="en-US" sz="1600" dirty="0" err="1"/>
              <a:t>obrađuje</a:t>
            </a:r>
            <a:r>
              <a:rPr lang="en-US" sz="1600" dirty="0"/>
              <a:t> se </a:t>
            </a:r>
            <a:r>
              <a:rPr lang="en-US" sz="1600" dirty="0" err="1"/>
              <a:t>jedan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više</a:t>
            </a:r>
            <a:r>
              <a:rPr lang="en-US" sz="1600" dirty="0"/>
              <a:t> </a:t>
            </a:r>
            <a:r>
              <a:rPr lang="en-US" sz="1600" dirty="0" err="1"/>
              <a:t>tematskih</a:t>
            </a:r>
            <a:r>
              <a:rPr lang="en-US" sz="1600" dirty="0"/>
              <a:t> </a:t>
            </a:r>
            <a:r>
              <a:rPr lang="en-US" sz="1600" dirty="0" err="1"/>
              <a:t>sadržaja</a:t>
            </a:r>
            <a:r>
              <a:rPr lang="en-US" sz="1600" dirty="0"/>
              <a:t>, a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sinteznim</a:t>
            </a:r>
            <a:r>
              <a:rPr lang="en-US" sz="1600" dirty="0"/>
              <a:t> </a:t>
            </a:r>
            <a:r>
              <a:rPr lang="en-US" sz="1600" dirty="0" err="1"/>
              <a:t>kartama</a:t>
            </a:r>
            <a:r>
              <a:rPr lang="en-US" sz="1600" dirty="0"/>
              <a:t> </a:t>
            </a:r>
            <a:r>
              <a:rPr lang="en-US" sz="1600" dirty="0" err="1"/>
              <a:t>integralno</a:t>
            </a:r>
            <a:r>
              <a:rPr lang="en-US" sz="1600" dirty="0"/>
              <a:t> se </a:t>
            </a:r>
            <a:r>
              <a:rPr lang="en-US" sz="1600" dirty="0" err="1"/>
              <a:t>iskazuje</a:t>
            </a:r>
            <a:r>
              <a:rPr lang="en-US" sz="1600" dirty="0"/>
              <a:t> </a:t>
            </a:r>
            <a:r>
              <a:rPr lang="en-US" sz="1600" dirty="0" err="1"/>
              <a:t>postojeće</a:t>
            </a:r>
            <a:r>
              <a:rPr lang="en-US" sz="1600" dirty="0"/>
              <a:t> </a:t>
            </a:r>
            <a:r>
              <a:rPr lang="en-US" sz="1600" dirty="0" err="1"/>
              <a:t>stanje</a:t>
            </a:r>
            <a:r>
              <a:rPr lang="sr-Latn-ME" sz="1600" dirty="0"/>
              <a:t> </a:t>
            </a:r>
            <a:r>
              <a:rPr lang="en-US" sz="1600" dirty="0" err="1"/>
              <a:t>organizacije</a:t>
            </a:r>
            <a:r>
              <a:rPr lang="en-US" sz="1600" dirty="0"/>
              <a:t>, </a:t>
            </a:r>
            <a:r>
              <a:rPr lang="en-US" sz="1600" dirty="0" err="1"/>
              <a:t>uređenja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korišćenja</a:t>
            </a:r>
            <a:r>
              <a:rPr lang="en-US" sz="1600" dirty="0"/>
              <a:t> </a:t>
            </a:r>
            <a:r>
              <a:rPr lang="en-US" sz="1600" dirty="0" err="1"/>
              <a:t>prostora</a:t>
            </a:r>
            <a:r>
              <a:rPr lang="en-US" sz="1600" dirty="0"/>
              <a:t>, </a:t>
            </a:r>
            <a:r>
              <a:rPr lang="en-US" sz="1600" dirty="0" err="1"/>
              <a:t>odnosno</a:t>
            </a:r>
            <a:r>
              <a:rPr lang="en-US" sz="1600" dirty="0"/>
              <a:t> </a:t>
            </a:r>
            <a:r>
              <a:rPr lang="en-US" sz="1600" dirty="0" err="1"/>
              <a:t>integralni</a:t>
            </a:r>
            <a:r>
              <a:rPr lang="en-US" sz="1600" dirty="0"/>
              <a:t> plan </a:t>
            </a:r>
            <a:r>
              <a:rPr lang="en-US" sz="1600" dirty="0" err="1"/>
              <a:t>organizacije</a:t>
            </a:r>
            <a:r>
              <a:rPr lang="en-US" sz="1600" dirty="0"/>
              <a:t>, </a:t>
            </a:r>
            <a:r>
              <a:rPr lang="en-US" sz="1600" dirty="0" err="1"/>
              <a:t>uređenja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korišćenja</a:t>
            </a:r>
            <a:r>
              <a:rPr lang="en-US" sz="1600" dirty="0"/>
              <a:t> </a:t>
            </a:r>
            <a:r>
              <a:rPr lang="en-US" sz="1600" dirty="0" err="1"/>
              <a:t>prostora</a:t>
            </a:r>
            <a:r>
              <a:rPr lang="en-US" sz="1600" dirty="0"/>
              <a:t>, </a:t>
            </a:r>
            <a:r>
              <a:rPr lang="en-US" sz="1600" dirty="0" err="1"/>
              <a:t>ili</a:t>
            </a:r>
            <a:r>
              <a:rPr lang="sr-Latn-ME" sz="1600" dirty="0"/>
              <a:t> </a:t>
            </a:r>
            <a:r>
              <a:rPr lang="en-US" sz="1600" dirty="0" err="1"/>
              <a:t>veći</a:t>
            </a:r>
            <a:r>
              <a:rPr lang="en-US" sz="1600" dirty="0"/>
              <a:t> </a:t>
            </a:r>
            <a:r>
              <a:rPr lang="en-US" sz="1600" dirty="0" err="1"/>
              <a:t>broj</a:t>
            </a:r>
            <a:r>
              <a:rPr lang="en-US" sz="1600" dirty="0"/>
              <a:t> </a:t>
            </a:r>
            <a:r>
              <a:rPr lang="en-US" sz="1600" dirty="0" err="1"/>
              <a:t>srodnih</a:t>
            </a:r>
            <a:r>
              <a:rPr lang="en-US" sz="1600" dirty="0"/>
              <a:t> </a:t>
            </a:r>
            <a:r>
              <a:rPr lang="en-US" sz="1600" dirty="0" err="1"/>
              <a:t>tematskih</a:t>
            </a:r>
            <a:r>
              <a:rPr lang="en-US" sz="1600" dirty="0"/>
              <a:t> </a:t>
            </a:r>
            <a:r>
              <a:rPr lang="en-US" sz="1600" dirty="0" err="1"/>
              <a:t>cjelina</a:t>
            </a:r>
            <a:r>
              <a:rPr lang="en-US" sz="1600" dirty="0"/>
              <a:t> (</a:t>
            </a:r>
            <a:r>
              <a:rPr lang="en-US" sz="1600" dirty="0" err="1"/>
              <a:t>npr</a:t>
            </a:r>
            <a:r>
              <a:rPr lang="en-US" sz="1600" dirty="0"/>
              <a:t>. </a:t>
            </a:r>
            <a:r>
              <a:rPr lang="en-US" sz="1600" dirty="0" err="1"/>
              <a:t>sintezni</a:t>
            </a:r>
            <a:r>
              <a:rPr lang="en-US" sz="1600" dirty="0"/>
              <a:t> plan </a:t>
            </a:r>
            <a:r>
              <a:rPr lang="en-US" sz="1600" dirty="0" err="1"/>
              <a:t>infrastrukture</a:t>
            </a:r>
            <a:r>
              <a:rPr lang="en-US" sz="1600" dirty="0"/>
              <a:t>).</a:t>
            </a:r>
          </a:p>
          <a:p>
            <a:r>
              <a:rPr lang="en-US" sz="1600" dirty="0" err="1"/>
              <a:t>Broj</a:t>
            </a:r>
            <a:r>
              <a:rPr lang="en-US" sz="1600" dirty="0"/>
              <a:t> </a:t>
            </a:r>
            <a:r>
              <a:rPr lang="en-US" sz="1600" dirty="0" err="1"/>
              <a:t>kartografskih</a:t>
            </a:r>
            <a:r>
              <a:rPr lang="en-US" sz="1600" dirty="0"/>
              <a:t> </a:t>
            </a:r>
            <a:r>
              <a:rPr lang="en-US" sz="1600" dirty="0" err="1"/>
              <a:t>prikaza</a:t>
            </a:r>
            <a:r>
              <a:rPr lang="en-US" sz="1600" dirty="0"/>
              <a:t>, </a:t>
            </a:r>
            <a:r>
              <a:rPr lang="en-US" sz="1600" dirty="0" err="1"/>
              <a:t>odnosno</a:t>
            </a:r>
            <a:r>
              <a:rPr lang="en-US" sz="1600" dirty="0"/>
              <a:t> </a:t>
            </a:r>
            <a:r>
              <a:rPr lang="en-US" sz="1600" dirty="0" err="1"/>
              <a:t>grafičkih</a:t>
            </a:r>
            <a:r>
              <a:rPr lang="en-US" sz="1600" dirty="0"/>
              <a:t> </a:t>
            </a:r>
            <a:r>
              <a:rPr lang="en-US" sz="1600" dirty="0" err="1"/>
              <a:t>priloga</a:t>
            </a:r>
            <a:r>
              <a:rPr lang="en-US" sz="1600" dirty="0"/>
              <a:t>, u </a:t>
            </a:r>
            <a:r>
              <a:rPr lang="en-US" sz="1600" dirty="0" err="1"/>
              <a:t>zavisnosti</a:t>
            </a:r>
            <a:r>
              <a:rPr lang="en-US" sz="1600" dirty="0"/>
              <a:t> od </a:t>
            </a:r>
            <a:r>
              <a:rPr lang="en-US" sz="1600" dirty="0" err="1"/>
              <a:t>obima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načina</a:t>
            </a:r>
            <a:r>
              <a:rPr lang="en-US" sz="1600" dirty="0"/>
              <a:t> </a:t>
            </a:r>
            <a:r>
              <a:rPr lang="en-US" sz="1600" dirty="0" err="1"/>
              <a:t>prezentacije</a:t>
            </a:r>
            <a:r>
              <a:rPr lang="en-US" sz="1600" dirty="0"/>
              <a:t> </a:t>
            </a:r>
            <a:r>
              <a:rPr lang="en-US" sz="1600" dirty="0" err="1"/>
              <a:t>tematskih</a:t>
            </a:r>
            <a:r>
              <a:rPr lang="sr-Latn-ME" sz="1600" dirty="0"/>
              <a:t> </a:t>
            </a:r>
            <a:r>
              <a:rPr lang="en-US" sz="1600" dirty="0" err="1"/>
              <a:t>sadržaja</a:t>
            </a:r>
            <a:r>
              <a:rPr lang="en-US" sz="1600" dirty="0"/>
              <a:t>, </a:t>
            </a:r>
            <a:r>
              <a:rPr lang="en-US" sz="1600" dirty="0" err="1"/>
              <a:t>može</a:t>
            </a:r>
            <a:r>
              <a:rPr lang="en-US" sz="1600" dirty="0"/>
              <a:t> se </a:t>
            </a:r>
            <a:r>
              <a:rPr lang="en-US" sz="1600" dirty="0" err="1"/>
              <a:t>povećati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smanjiti</a:t>
            </a:r>
            <a:r>
              <a:rPr lang="en-US" sz="1600" dirty="0"/>
              <a:t>, u </a:t>
            </a:r>
            <a:r>
              <a:rPr lang="en-US" sz="1600" dirty="0" err="1"/>
              <a:t>mjeri</a:t>
            </a:r>
            <a:r>
              <a:rPr lang="en-US" sz="1600" dirty="0"/>
              <a:t> u </a:t>
            </a:r>
            <a:r>
              <a:rPr lang="en-US" sz="1600" dirty="0" err="1"/>
              <a:t>kojoj</a:t>
            </a:r>
            <a:r>
              <a:rPr lang="en-US" sz="1600" dirty="0"/>
              <a:t> je to </a:t>
            </a:r>
            <a:r>
              <a:rPr lang="en-US" sz="1600" dirty="0" err="1"/>
              <a:t>neophodno</a:t>
            </a:r>
            <a:r>
              <a:rPr lang="en-US" sz="1600" dirty="0"/>
              <a:t> za </a:t>
            </a:r>
            <a:r>
              <a:rPr lang="en-US" sz="1600" dirty="0" err="1"/>
              <a:t>racionalno</a:t>
            </a:r>
            <a:r>
              <a:rPr lang="en-US" sz="1600" dirty="0"/>
              <a:t> </a:t>
            </a:r>
            <a:r>
              <a:rPr lang="en-US" sz="1600" dirty="0" err="1"/>
              <a:t>prikazivanje</a:t>
            </a:r>
            <a:r>
              <a:rPr lang="en-US" sz="1600" dirty="0"/>
              <a:t> </a:t>
            </a:r>
            <a:r>
              <a:rPr lang="en-US" sz="1600" dirty="0" err="1"/>
              <a:t>planskih</a:t>
            </a:r>
            <a:r>
              <a:rPr lang="en-US" sz="1600" dirty="0"/>
              <a:t> </a:t>
            </a:r>
            <a:r>
              <a:rPr lang="en-US" sz="1600" dirty="0" err="1"/>
              <a:t>rješenja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Grupisanjem</a:t>
            </a:r>
            <a:r>
              <a:rPr lang="en-US" sz="1600" dirty="0"/>
              <a:t> </a:t>
            </a:r>
            <a:r>
              <a:rPr lang="en-US" sz="1600" dirty="0" err="1"/>
              <a:t>više</a:t>
            </a:r>
            <a:r>
              <a:rPr lang="en-US" sz="1600" dirty="0"/>
              <a:t> </a:t>
            </a:r>
            <a:r>
              <a:rPr lang="en-US" sz="1600" dirty="0" err="1"/>
              <a:t>tematskih</a:t>
            </a:r>
            <a:r>
              <a:rPr lang="en-US" sz="1600" dirty="0"/>
              <a:t> </a:t>
            </a:r>
            <a:r>
              <a:rPr lang="en-US" sz="1600" dirty="0" err="1"/>
              <a:t>sadržaja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jednom</a:t>
            </a:r>
            <a:r>
              <a:rPr lang="en-US" sz="1600" dirty="0"/>
              <a:t> </a:t>
            </a:r>
            <a:r>
              <a:rPr lang="en-US" sz="1600" dirty="0" err="1"/>
              <a:t>kartografskom</a:t>
            </a:r>
            <a:r>
              <a:rPr lang="en-US" sz="1600" dirty="0"/>
              <a:t> </a:t>
            </a:r>
            <a:r>
              <a:rPr lang="en-US" sz="1600" dirty="0" err="1"/>
              <a:t>prikazu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grafičkom</a:t>
            </a:r>
            <a:r>
              <a:rPr lang="en-US" sz="1600" dirty="0"/>
              <a:t> </a:t>
            </a:r>
            <a:r>
              <a:rPr lang="en-US" sz="1600" dirty="0" err="1"/>
              <a:t>prilogu</a:t>
            </a:r>
            <a:r>
              <a:rPr lang="en-US" sz="1600" dirty="0"/>
              <a:t> ne </a:t>
            </a:r>
            <a:r>
              <a:rPr lang="en-US" sz="1600" dirty="0" err="1"/>
              <a:t>smije</a:t>
            </a:r>
            <a:r>
              <a:rPr lang="en-US" sz="1600" dirty="0"/>
              <a:t> se </a:t>
            </a:r>
            <a:r>
              <a:rPr lang="en-US" sz="1600" dirty="0" err="1"/>
              <a:t>narušiti</a:t>
            </a:r>
            <a:r>
              <a:rPr lang="sr-Latn-ME" sz="1600" dirty="0"/>
              <a:t> </a:t>
            </a:r>
            <a:r>
              <a:rPr lang="en-US" sz="1600" dirty="0" err="1"/>
              <a:t>njihova</a:t>
            </a:r>
            <a:r>
              <a:rPr lang="en-US" sz="1600" dirty="0"/>
              <a:t> </a:t>
            </a:r>
            <a:r>
              <a:rPr lang="en-US" sz="1600" dirty="0" err="1"/>
              <a:t>čitljivost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preglednost</a:t>
            </a:r>
            <a:r>
              <a:rPr lang="en-US" sz="1600" dirty="0"/>
              <a:t>, </a:t>
            </a:r>
            <a:r>
              <a:rPr lang="en-US" sz="1600" dirty="0" err="1"/>
              <a:t>odnosno</a:t>
            </a:r>
            <a:r>
              <a:rPr lang="en-US" sz="1600" dirty="0"/>
              <a:t> </a:t>
            </a:r>
            <a:r>
              <a:rPr lang="en-US" sz="1600" dirty="0" err="1"/>
              <a:t>mogućnost</a:t>
            </a:r>
            <a:r>
              <a:rPr lang="en-US" sz="1600" dirty="0"/>
              <a:t> </a:t>
            </a:r>
            <a:r>
              <a:rPr lang="en-US" sz="1600" dirty="0" err="1"/>
              <a:t>identifikacije</a:t>
            </a:r>
            <a:r>
              <a:rPr lang="en-US" sz="1600" dirty="0"/>
              <a:t> </a:t>
            </a:r>
            <a:r>
              <a:rPr lang="en-US" sz="1600" dirty="0" err="1"/>
              <a:t>površina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objekata</a:t>
            </a:r>
            <a:r>
              <a:rPr lang="en-US" sz="1600" dirty="0"/>
              <a:t> </a:t>
            </a:r>
            <a:r>
              <a:rPr lang="en-US" sz="1600" dirty="0" err="1"/>
              <a:t>svake</a:t>
            </a:r>
            <a:r>
              <a:rPr lang="en-US" sz="1600" dirty="0"/>
              <a:t> </a:t>
            </a:r>
            <a:r>
              <a:rPr lang="en-US" sz="1600" dirty="0" err="1"/>
              <a:t>pojedine</a:t>
            </a:r>
            <a:r>
              <a:rPr lang="en-US" sz="1600" dirty="0"/>
              <a:t> </a:t>
            </a:r>
            <a:r>
              <a:rPr lang="en-US" sz="1600" dirty="0" err="1"/>
              <a:t>teme</a:t>
            </a:r>
            <a:r>
              <a:rPr lang="en-US" sz="1600" dirty="0"/>
              <a:t>.</a:t>
            </a:r>
            <a:endParaRPr lang="sr-Latn-ME" sz="1600" dirty="0"/>
          </a:p>
          <a:p>
            <a:r>
              <a:rPr lang="en-US" sz="1600" dirty="0" err="1"/>
              <a:t>Sadržaj</a:t>
            </a:r>
            <a:r>
              <a:rPr lang="en-US" sz="1600" dirty="0"/>
              <a:t> </a:t>
            </a:r>
            <a:r>
              <a:rPr lang="en-US" sz="1600" dirty="0" err="1"/>
              <a:t>grafičkog</a:t>
            </a:r>
            <a:r>
              <a:rPr lang="en-US" sz="1600" dirty="0"/>
              <a:t> </a:t>
            </a:r>
            <a:r>
              <a:rPr lang="en-US" sz="1600" dirty="0" err="1"/>
              <a:t>dijela</a:t>
            </a:r>
            <a:r>
              <a:rPr lang="en-US" sz="1600" dirty="0"/>
              <a:t> </a:t>
            </a:r>
            <a:r>
              <a:rPr lang="en-US" sz="1600" dirty="0" err="1"/>
              <a:t>planskog</a:t>
            </a:r>
            <a:r>
              <a:rPr lang="en-US" sz="1600" dirty="0"/>
              <a:t> </a:t>
            </a:r>
            <a:r>
              <a:rPr lang="en-US" sz="1600" dirty="0" err="1"/>
              <a:t>dokumenta</a:t>
            </a:r>
            <a:r>
              <a:rPr lang="en-US" sz="1600" dirty="0"/>
              <a:t> </a:t>
            </a:r>
            <a:r>
              <a:rPr lang="en-US" sz="1600" dirty="0" err="1"/>
              <a:t>označava</a:t>
            </a:r>
            <a:r>
              <a:rPr lang="en-US" sz="1600" dirty="0"/>
              <a:t> se </a:t>
            </a:r>
            <a:r>
              <a:rPr lang="en-US" sz="1600" dirty="0" err="1"/>
              <a:t>metodama</a:t>
            </a:r>
            <a:r>
              <a:rPr lang="en-US" sz="1600" dirty="0"/>
              <a:t> </a:t>
            </a:r>
            <a:r>
              <a:rPr lang="en-US" sz="1600" dirty="0" err="1"/>
              <a:t>znakova</a:t>
            </a:r>
            <a:r>
              <a:rPr lang="en-US" sz="1600" dirty="0"/>
              <a:t>, </a:t>
            </a:r>
            <a:r>
              <a:rPr lang="en-US" sz="1600" dirty="0" err="1"/>
              <a:t>boja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šrafura</a:t>
            </a:r>
            <a:r>
              <a:rPr lang="en-US" sz="1600" dirty="0"/>
              <a:t> u </a:t>
            </a:r>
            <a:r>
              <a:rPr lang="en-US" sz="1600" dirty="0" err="1"/>
              <a:t>skladu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ovim</a:t>
            </a:r>
            <a:r>
              <a:rPr lang="sr-Latn-ME" sz="1600" dirty="0"/>
              <a:t> </a:t>
            </a:r>
            <a:r>
              <a:rPr lang="en-US" sz="1600" dirty="0" err="1"/>
              <a:t>pravilnikom</a:t>
            </a:r>
            <a:r>
              <a:rPr lang="en-US" sz="1600" dirty="0"/>
              <a:t>, a </a:t>
            </a:r>
            <a:r>
              <a:rPr lang="en-US" sz="1600" dirty="0" err="1"/>
              <a:t>specijalističkih</a:t>
            </a:r>
            <a:r>
              <a:rPr lang="en-US" sz="1600" dirty="0"/>
              <a:t> </a:t>
            </a:r>
            <a:r>
              <a:rPr lang="en-US" sz="1600" dirty="0" err="1"/>
              <a:t>karata</a:t>
            </a:r>
            <a:r>
              <a:rPr lang="en-US" sz="1600" dirty="0"/>
              <a:t> (</a:t>
            </a:r>
            <a:r>
              <a:rPr lang="en-US" sz="1600" dirty="0" err="1"/>
              <a:t>inženjersko-geološke</a:t>
            </a:r>
            <a:r>
              <a:rPr lang="en-US" sz="1600" dirty="0"/>
              <a:t>, </a:t>
            </a:r>
            <a:r>
              <a:rPr lang="en-US" sz="1600" dirty="0" err="1"/>
              <a:t>hidrogeološke</a:t>
            </a:r>
            <a:r>
              <a:rPr lang="en-US" sz="1600" dirty="0"/>
              <a:t>, </a:t>
            </a:r>
            <a:r>
              <a:rPr lang="en-US" sz="1600" dirty="0" err="1"/>
              <a:t>pedološke</a:t>
            </a:r>
            <a:r>
              <a:rPr lang="en-US" sz="1600" dirty="0"/>
              <a:t>, </a:t>
            </a:r>
            <a:r>
              <a:rPr lang="en-US" sz="1600" dirty="0" err="1"/>
              <a:t>šumske</a:t>
            </a:r>
            <a:r>
              <a:rPr lang="en-US" sz="1600" dirty="0"/>
              <a:t>, </a:t>
            </a:r>
            <a:r>
              <a:rPr lang="en-US" sz="1600" dirty="0" err="1"/>
              <a:t>lovne</a:t>
            </a:r>
            <a:r>
              <a:rPr lang="en-US" sz="1600" dirty="0"/>
              <a:t>, </a:t>
            </a:r>
            <a:r>
              <a:rPr lang="en-US" sz="1600" dirty="0" err="1"/>
              <a:t>ribolovne</a:t>
            </a:r>
            <a:r>
              <a:rPr lang="sr-Latn-ME" sz="1600" dirty="0"/>
              <a:t> </a:t>
            </a:r>
            <a:r>
              <a:rPr lang="en-US" sz="1600" dirty="0" err="1"/>
              <a:t>osnove</a:t>
            </a:r>
            <a:r>
              <a:rPr lang="en-US" sz="1600" dirty="0"/>
              <a:t>, </a:t>
            </a:r>
            <a:r>
              <a:rPr lang="en-US" sz="1600" dirty="0" err="1"/>
              <a:t>karte</a:t>
            </a:r>
            <a:r>
              <a:rPr lang="en-US" sz="1600" dirty="0"/>
              <a:t> </a:t>
            </a:r>
            <a:r>
              <a:rPr lang="en-US" sz="1600" dirty="0" err="1"/>
              <a:t>nagiba</a:t>
            </a:r>
            <a:r>
              <a:rPr lang="en-US" sz="1600" dirty="0"/>
              <a:t> </a:t>
            </a:r>
            <a:r>
              <a:rPr lang="en-US" sz="1600" dirty="0" err="1"/>
              <a:t>terena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druge</a:t>
            </a:r>
            <a:r>
              <a:rPr lang="en-US" sz="1600" dirty="0"/>
              <a:t>) u </a:t>
            </a:r>
            <a:r>
              <a:rPr lang="en-US" sz="1600" dirty="0" err="1"/>
              <a:t>skladu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propisima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standardima</a:t>
            </a:r>
            <a:r>
              <a:rPr lang="en-US" sz="1600" dirty="0"/>
              <a:t>, </a:t>
            </a:r>
            <a:r>
              <a:rPr lang="en-US" sz="1600" dirty="0" err="1"/>
              <a:t>kojima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uređene</a:t>
            </a:r>
            <a:r>
              <a:rPr lang="en-US" sz="1600" dirty="0"/>
              <a:t> </a:t>
            </a:r>
            <a:r>
              <a:rPr lang="en-US" sz="1600" dirty="0" err="1"/>
              <a:t>pojedine</a:t>
            </a:r>
            <a:r>
              <a:rPr lang="en-US" sz="1600" dirty="0"/>
              <a:t> </a:t>
            </a:r>
            <a:r>
              <a:rPr lang="en-US" sz="1600" dirty="0" err="1"/>
              <a:t>specijalističke</a:t>
            </a:r>
            <a:r>
              <a:rPr lang="sr-Latn-ME" sz="1600" dirty="0"/>
              <a:t> </a:t>
            </a:r>
            <a:r>
              <a:rPr lang="en-US" sz="1600" dirty="0" err="1"/>
              <a:t>oblasti</a:t>
            </a:r>
            <a:r>
              <a:rPr lang="en-US" sz="1600" dirty="0"/>
              <a:t>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5931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8FC3-90CF-4F1E-8D87-332BD96F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</a:t>
            </a:r>
            <a:r>
              <a:rPr lang="pl-PL" sz="1600" b="1" dirty="0"/>
              <a:t>O BLIŽEM SADRŽAJU I FORMI PLANSKOG DOKUMENTA,</a:t>
            </a:r>
            <a:r>
              <a:rPr lang="en-US" sz="1600" b="1" dirty="0"/>
              <a:t> </a:t>
            </a:r>
            <a:r>
              <a:rPr lang="it-IT" sz="1600" b="1" dirty="0"/>
              <a:t>KRITERIJUMIMA NAMJENE POVRŠINA, ELEMENTIMA URBANISTIČKE </a:t>
            </a:r>
            <a:r>
              <a:rPr lang="pl-PL" sz="1600" b="1" dirty="0"/>
              <a:t>REGULACIJE I JEDINSTVENIM GRAFIČKIM SIMBOLIMA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D0535-BD57-4AE4-A113-AFC65EA6B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b="1" dirty="0"/>
              <a:t>c. </a:t>
            </a:r>
            <a:r>
              <a:rPr lang="en-US" b="1" dirty="0" err="1"/>
              <a:t>Analitičko</a:t>
            </a:r>
            <a:r>
              <a:rPr lang="en-US" b="1" dirty="0"/>
              <a:t> - </a:t>
            </a:r>
            <a:r>
              <a:rPr lang="en-US" b="1" dirty="0" err="1"/>
              <a:t>dokumentaciona</a:t>
            </a:r>
            <a:r>
              <a:rPr lang="en-US" b="1" dirty="0"/>
              <a:t> </a:t>
            </a:r>
            <a:r>
              <a:rPr lang="en-US" b="1" dirty="0" err="1"/>
              <a:t>osnova</a:t>
            </a:r>
            <a:endParaRPr lang="en-US" b="1" dirty="0"/>
          </a:p>
          <a:p>
            <a:pPr algn="just"/>
            <a:r>
              <a:rPr lang="en-US" dirty="0" err="1"/>
              <a:t>Analitičko</a:t>
            </a:r>
            <a:r>
              <a:rPr lang="en-US" dirty="0"/>
              <a:t> - </a:t>
            </a:r>
            <a:r>
              <a:rPr lang="en-US" dirty="0" err="1"/>
              <a:t>dokumentaciona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je </a:t>
            </a:r>
            <a:r>
              <a:rPr lang="en-US" dirty="0" err="1"/>
              <a:t>prilog</a:t>
            </a:r>
            <a:r>
              <a:rPr lang="en-US" dirty="0"/>
              <a:t> plana,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stručni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plan</a:t>
            </a:r>
            <a:r>
              <a:rPr lang="sr-Latn-ME" dirty="0"/>
              <a:t> </a:t>
            </a:r>
            <a:r>
              <a:rPr lang="en-US" dirty="0" err="1"/>
              <a:t>izrađen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izrađeni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planom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izvornom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ne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/>
              <a:t>sastav</a:t>
            </a:r>
            <a:r>
              <a:rPr lang="en-US" dirty="0"/>
              <a:t> plana.</a:t>
            </a:r>
          </a:p>
          <a:p>
            <a:pPr algn="just"/>
            <a:r>
              <a:rPr lang="en-US" b="1" dirty="0" err="1"/>
              <a:t>Sadržaj</a:t>
            </a:r>
            <a:r>
              <a:rPr lang="en-US" b="1" dirty="0"/>
              <a:t> </a:t>
            </a:r>
            <a:r>
              <a:rPr lang="en-US" b="1" dirty="0" err="1"/>
              <a:t>analitičko</a:t>
            </a:r>
            <a:r>
              <a:rPr lang="en-US" b="1" dirty="0"/>
              <a:t> - </a:t>
            </a:r>
            <a:r>
              <a:rPr lang="en-US" b="1" dirty="0" err="1"/>
              <a:t>dokumentacione</a:t>
            </a:r>
            <a:r>
              <a:rPr lang="en-US" b="1" dirty="0"/>
              <a:t> </a:t>
            </a:r>
            <a:r>
              <a:rPr lang="en-US" b="1" dirty="0" err="1"/>
              <a:t>osnove</a:t>
            </a:r>
            <a:endParaRPr lang="en-US" b="1" dirty="0"/>
          </a:p>
          <a:p>
            <a:pPr algn="just"/>
            <a:r>
              <a:rPr lang="en-US" dirty="0" err="1"/>
              <a:t>Analitičko</a:t>
            </a:r>
            <a:r>
              <a:rPr lang="en-US" dirty="0"/>
              <a:t> - </a:t>
            </a:r>
            <a:r>
              <a:rPr lang="en-US" dirty="0" err="1"/>
              <a:t>dokumentacionu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smjernice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predlozi</a:t>
            </a:r>
            <a:r>
              <a:rPr lang="en-US" dirty="0"/>
              <a:t>, </a:t>
            </a:r>
            <a:r>
              <a:rPr lang="en-US" dirty="0" err="1"/>
              <a:t>neophodni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sr-Latn-ME" dirty="0"/>
              <a:t> </a:t>
            </a:r>
            <a:r>
              <a:rPr lang="en-US" dirty="0"/>
              <a:t>organa,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za </a:t>
            </a:r>
            <a:r>
              <a:rPr lang="en-US" dirty="0" err="1"/>
              <a:t>poslove</a:t>
            </a:r>
            <a:r>
              <a:rPr lang="en-US" dirty="0"/>
              <a:t>: </a:t>
            </a:r>
            <a:r>
              <a:rPr lang="en-US" dirty="0" err="1"/>
              <a:t>projekcija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I</a:t>
            </a:r>
            <a:r>
              <a:rPr lang="sr-Latn-ME" dirty="0"/>
              <a:t> </a:t>
            </a:r>
            <a:r>
              <a:rPr lang="en-US" dirty="0" err="1"/>
              <a:t>demografskog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; </a:t>
            </a:r>
            <a:r>
              <a:rPr lang="en-US" dirty="0" err="1"/>
              <a:t>vodoprivrede</a:t>
            </a:r>
            <a:r>
              <a:rPr lang="en-US" dirty="0"/>
              <a:t>; </a:t>
            </a:r>
            <a:r>
              <a:rPr lang="en-US" dirty="0" err="1"/>
              <a:t>elektroprivrede</a:t>
            </a:r>
            <a:r>
              <a:rPr lang="en-US" dirty="0"/>
              <a:t>; </a:t>
            </a:r>
            <a:r>
              <a:rPr lang="en-US" dirty="0" err="1"/>
              <a:t>saobraćaja</a:t>
            </a:r>
            <a:r>
              <a:rPr lang="en-US" dirty="0"/>
              <a:t>; </a:t>
            </a:r>
            <a:r>
              <a:rPr lang="en-US" dirty="0" err="1"/>
              <a:t>telekomunkacija</a:t>
            </a:r>
            <a:r>
              <a:rPr lang="en-US" dirty="0"/>
              <a:t>; radio - </a:t>
            </a:r>
            <a:r>
              <a:rPr lang="en-US" dirty="0" err="1"/>
              <a:t>difuzije</a:t>
            </a:r>
            <a:r>
              <a:rPr lang="en-US" dirty="0"/>
              <a:t>; </a:t>
            </a:r>
            <a:r>
              <a:rPr lang="en-US" dirty="0" err="1"/>
              <a:t>zdravstva</a:t>
            </a:r>
            <a:r>
              <a:rPr lang="en-US" dirty="0"/>
              <a:t>;</a:t>
            </a:r>
            <a:r>
              <a:rPr lang="sr-Latn-ME" dirty="0"/>
              <a:t> </a:t>
            </a:r>
            <a:r>
              <a:rPr lang="en-US" dirty="0" err="1"/>
              <a:t>odbrane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; </a:t>
            </a:r>
            <a:r>
              <a:rPr lang="en-US" dirty="0" err="1"/>
              <a:t>kulture</a:t>
            </a:r>
            <a:r>
              <a:rPr lang="en-US" dirty="0"/>
              <a:t>; </a:t>
            </a:r>
            <a:r>
              <a:rPr lang="en-US" dirty="0" err="1"/>
              <a:t>stambeno</a:t>
            </a:r>
            <a:r>
              <a:rPr lang="en-US" dirty="0"/>
              <a:t> - </a:t>
            </a:r>
            <a:r>
              <a:rPr lang="en-US" dirty="0" err="1"/>
              <a:t>komunalne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; </a:t>
            </a:r>
            <a:r>
              <a:rPr lang="en-US" dirty="0" err="1"/>
              <a:t>geodetske</a:t>
            </a:r>
            <a:r>
              <a:rPr lang="en-US" dirty="0"/>
              <a:t>, </a:t>
            </a:r>
            <a:r>
              <a:rPr lang="en-US" dirty="0" err="1"/>
              <a:t>geološke</a:t>
            </a:r>
            <a:r>
              <a:rPr lang="en-US" dirty="0"/>
              <a:t>, </a:t>
            </a:r>
            <a:r>
              <a:rPr lang="en-US" dirty="0" err="1"/>
              <a:t>geofizičke</a:t>
            </a:r>
            <a:r>
              <a:rPr lang="en-US" dirty="0"/>
              <a:t>, </a:t>
            </a:r>
            <a:r>
              <a:rPr lang="en-US" dirty="0" err="1"/>
              <a:t>seizmičke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hidro</a:t>
            </a:r>
            <a:r>
              <a:rPr lang="en-US" dirty="0"/>
              <a:t> -</a:t>
            </a:r>
            <a:r>
              <a:rPr lang="en-US" dirty="0" err="1"/>
              <a:t>meteorološke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;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statistike</a:t>
            </a:r>
            <a:r>
              <a:rPr lang="en-US" dirty="0"/>
              <a:t>; </a:t>
            </a:r>
            <a:r>
              <a:rPr lang="en-US" dirty="0" err="1"/>
              <a:t>poljoprivrede</a:t>
            </a:r>
            <a:r>
              <a:rPr lang="en-US" dirty="0"/>
              <a:t>, </a:t>
            </a:r>
            <a:r>
              <a:rPr lang="en-US" dirty="0" err="1"/>
              <a:t>šumarstva</a:t>
            </a:r>
            <a:r>
              <a:rPr lang="en-US" dirty="0"/>
              <a:t>, </a:t>
            </a:r>
            <a:r>
              <a:rPr lang="en-US" dirty="0" err="1"/>
              <a:t>turizma</a:t>
            </a:r>
            <a:r>
              <a:rPr lang="en-US" dirty="0"/>
              <a:t>,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,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kulturne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prirodne</a:t>
            </a:r>
            <a:r>
              <a:rPr lang="en-US" dirty="0"/>
              <a:t> </a:t>
            </a:r>
            <a:r>
              <a:rPr lang="en-US" dirty="0" err="1"/>
              <a:t>baštine</a:t>
            </a:r>
            <a:r>
              <a:rPr lang="en-US" dirty="0"/>
              <a:t>;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Analitičko</a:t>
            </a:r>
            <a:r>
              <a:rPr lang="en-US" dirty="0"/>
              <a:t> - </a:t>
            </a:r>
            <a:r>
              <a:rPr lang="en-US" dirty="0" err="1"/>
              <a:t>dokumentacionu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popis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izvodi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o </a:t>
            </a:r>
            <a:r>
              <a:rPr lang="en-US" dirty="0" err="1"/>
              <a:t>činjenicama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plana (</a:t>
            </a:r>
            <a:r>
              <a:rPr lang="en-US" dirty="0" err="1"/>
              <a:t>informacije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, </a:t>
            </a:r>
            <a:r>
              <a:rPr lang="en-US" dirty="0" err="1"/>
              <a:t>saopštenja</a:t>
            </a:r>
            <a:r>
              <a:rPr lang="en-US" dirty="0"/>
              <a:t>, </a:t>
            </a:r>
            <a:r>
              <a:rPr lang="en-US" dirty="0" err="1"/>
              <a:t>analize</a:t>
            </a:r>
            <a:r>
              <a:rPr lang="en-US" dirty="0"/>
              <a:t>, </a:t>
            </a:r>
            <a:r>
              <a:rPr lang="en-US" dirty="0" err="1"/>
              <a:t>studije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ekspertize</a:t>
            </a:r>
            <a:r>
              <a:rPr lang="en-US" dirty="0"/>
              <a:t>, </a:t>
            </a:r>
            <a:r>
              <a:rPr lang="en-US" dirty="0" err="1"/>
              <a:t>recenzije</a:t>
            </a:r>
            <a:r>
              <a:rPr lang="en-US" dirty="0"/>
              <a:t>, </a:t>
            </a:r>
            <a:r>
              <a:rPr lang="en-US" dirty="0" err="1"/>
              <a:t>konkursna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, </a:t>
            </a:r>
            <a:r>
              <a:rPr lang="en-US" dirty="0" err="1"/>
              <a:t>stručna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, </a:t>
            </a:r>
            <a:r>
              <a:rPr lang="en-US" dirty="0" err="1"/>
              <a:t>programi</a:t>
            </a:r>
            <a:r>
              <a:rPr lang="en-US" dirty="0"/>
              <a:t>, </a:t>
            </a:r>
            <a:r>
              <a:rPr lang="en-US" dirty="0" err="1"/>
              <a:t>planovi</a:t>
            </a:r>
            <a:r>
              <a:rPr lang="en-US" dirty="0"/>
              <a:t>, </a:t>
            </a:r>
            <a:r>
              <a:rPr lang="en-US" dirty="0" err="1"/>
              <a:t>projekti</a:t>
            </a:r>
            <a:r>
              <a:rPr lang="en-US" dirty="0"/>
              <a:t>, </a:t>
            </a:r>
            <a:r>
              <a:rPr lang="en-US" dirty="0" err="1"/>
              <a:t>kartografske</a:t>
            </a:r>
            <a:r>
              <a:rPr lang="sr-Latn-ME" dirty="0"/>
              <a:t> </a:t>
            </a:r>
            <a:r>
              <a:rPr lang="en-US" dirty="0" err="1"/>
              <a:t>publikacije</a:t>
            </a:r>
            <a:r>
              <a:rPr lang="en-US" dirty="0"/>
              <a:t>, </a:t>
            </a:r>
            <a:r>
              <a:rPr lang="en-US" dirty="0" err="1"/>
              <a:t>izvodi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evidencija</a:t>
            </a:r>
            <a:r>
              <a:rPr lang="en-US" dirty="0"/>
              <a:t>, </a:t>
            </a:r>
            <a:r>
              <a:rPr lang="en-US" dirty="0" err="1"/>
              <a:t>zapisnici</a:t>
            </a:r>
            <a:r>
              <a:rPr lang="en-US" dirty="0"/>
              <a:t>, </a:t>
            </a:r>
            <a:r>
              <a:rPr lang="en-US" dirty="0" err="1"/>
              <a:t>napisi</a:t>
            </a:r>
            <a:r>
              <a:rPr lang="en-US" dirty="0"/>
              <a:t> u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informisanja</a:t>
            </a:r>
            <a:r>
              <a:rPr lang="en-US" dirty="0"/>
              <a:t>, </a:t>
            </a:r>
            <a:r>
              <a:rPr lang="en-US" dirty="0" err="1"/>
              <a:t>izvodi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udžbenika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sr-Latn-ME" dirty="0"/>
              <a:t> </a:t>
            </a:r>
            <a:r>
              <a:rPr lang="en-US" dirty="0" err="1"/>
              <a:t>naučnih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stručnih</a:t>
            </a:r>
            <a:r>
              <a:rPr lang="en-US" dirty="0"/>
              <a:t> </a:t>
            </a:r>
            <a:r>
              <a:rPr lang="en-US" dirty="0" err="1"/>
              <a:t>publikacija</a:t>
            </a:r>
            <a:r>
              <a:rPr lang="en-US" dirty="0"/>
              <a:t>, </a:t>
            </a:r>
            <a:r>
              <a:rPr lang="en-US" dirty="0" err="1"/>
              <a:t>filmski</a:t>
            </a:r>
            <a:r>
              <a:rPr lang="en-US" dirty="0"/>
              <a:t>, video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zvučni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, </a:t>
            </a:r>
            <a:r>
              <a:rPr lang="en-US" dirty="0" err="1"/>
              <a:t>fotografije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6552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8FC3-90CF-4F1E-8D87-332BD96F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</a:t>
            </a:r>
            <a:r>
              <a:rPr lang="pl-PL" sz="1600" b="1" dirty="0"/>
              <a:t>O BLIŽEM SADRŽAJU I FORMI PLANSKOG DOKUMENTA,</a:t>
            </a:r>
            <a:r>
              <a:rPr lang="en-US" sz="1600" b="1" dirty="0"/>
              <a:t> </a:t>
            </a:r>
            <a:r>
              <a:rPr lang="it-IT" sz="1600" b="1" dirty="0"/>
              <a:t>KRITERIJUMIMA NAMJENE POVRŠINA, ELEMENTIMA URBANISTIČKE </a:t>
            </a:r>
            <a:r>
              <a:rPr lang="pl-PL" sz="1600" b="1" dirty="0"/>
              <a:t>REGULACIJE I JEDINSTVENIM GRAFIČKIM SIMBOLIMA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D0535-BD57-4AE4-A113-AFC65EA6B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141537"/>
            <a:ext cx="5181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Uz planske dokumente, u skladu sa Zakonom o uređenju prostora i izgradnji objekata (u daljem tekstu: Zakon) </a:t>
            </a:r>
            <a:r>
              <a:rPr lang="en-US" dirty="0" err="1"/>
              <a:t>prilaže</a:t>
            </a:r>
            <a:r>
              <a:rPr lang="en-US" dirty="0"/>
              <a:t> se </a:t>
            </a:r>
            <a:r>
              <a:rPr lang="en-US" dirty="0" err="1"/>
              <a:t>opšta</a:t>
            </a:r>
            <a:r>
              <a:rPr lang="en-US" dirty="0"/>
              <a:t> </a:t>
            </a:r>
            <a:r>
              <a:rPr lang="en-US" dirty="0" err="1"/>
              <a:t>dokumentacija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programskim</a:t>
            </a:r>
            <a:r>
              <a:rPr lang="en-US" dirty="0"/>
              <a:t> </a:t>
            </a:r>
            <a:r>
              <a:rPr lang="en-US" dirty="0" err="1"/>
              <a:t>zadatkom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"</a:t>
            </a:r>
            <a:r>
              <a:rPr lang="en-US" dirty="0" err="1"/>
              <a:t>Službenog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Crne</a:t>
            </a:r>
            <a:r>
              <a:rPr lang="en-US" dirty="0"/>
              <a:t> Gore", u</a:t>
            </a:r>
            <a:r>
              <a:rPr lang="sr-Latn-ME" dirty="0"/>
              <a:t>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objavljena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ovjera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pečatom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organa,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nosioca</a:t>
            </a:r>
            <a:r>
              <a:rPr lang="en-US" dirty="0"/>
              <a:t> </a:t>
            </a:r>
            <a:r>
              <a:rPr lang="en-US" dirty="0" err="1"/>
              <a:t>pripremnih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licenca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planske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, </a:t>
            </a:r>
            <a:r>
              <a:rPr lang="en-US" dirty="0" err="1"/>
              <a:t>licenca</a:t>
            </a:r>
            <a:r>
              <a:rPr lang="en-US" dirty="0"/>
              <a:t> </a:t>
            </a:r>
            <a:r>
              <a:rPr lang="en-US" dirty="0" err="1"/>
              <a:t>odgovornog</a:t>
            </a:r>
            <a:r>
              <a:rPr lang="en-US" dirty="0"/>
              <a:t> </a:t>
            </a:r>
            <a:r>
              <a:rPr lang="en-US" dirty="0" err="1"/>
              <a:t>planera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sr-Latn-ME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licence</a:t>
            </a:r>
            <a:r>
              <a:rPr lang="en-US" dirty="0"/>
              <a:t> za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planera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smjernice</a:t>
            </a:r>
            <a:r>
              <a:rPr lang="en-US" dirty="0"/>
              <a:t>,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dokumentacija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prikupljene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plana;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zahtjevi</a:t>
            </a:r>
            <a:r>
              <a:rPr lang="en-US" dirty="0"/>
              <a:t> za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dobijena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organa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prednacrt</a:t>
            </a:r>
            <a:r>
              <a:rPr lang="sr-Latn-ME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izjava</a:t>
            </a:r>
            <a:r>
              <a:rPr lang="en-US" dirty="0"/>
              <a:t> </a:t>
            </a:r>
            <a:r>
              <a:rPr lang="en-US" dirty="0" err="1"/>
              <a:t>nosioca</a:t>
            </a:r>
            <a:r>
              <a:rPr lang="en-US" dirty="0"/>
              <a:t> </a:t>
            </a:r>
            <a:r>
              <a:rPr lang="en-US" dirty="0" err="1"/>
              <a:t>pripremnih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o </a:t>
            </a:r>
            <a:r>
              <a:rPr lang="en-US" dirty="0" err="1"/>
              <a:t>uskladjenosti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nacrta</a:t>
            </a:r>
            <a:r>
              <a:rPr lang="en-US" dirty="0"/>
              <a:t> plana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upućivanju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raspravu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programom</a:t>
            </a:r>
            <a:r>
              <a:rPr lang="en-US" dirty="0"/>
              <a:t> (</a:t>
            </a:r>
            <a:r>
              <a:rPr lang="en-US" dirty="0" err="1"/>
              <a:t>njenog</a:t>
            </a:r>
            <a:r>
              <a:rPr lang="en-US" dirty="0"/>
              <a:t>)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sr-Latn-ME" dirty="0"/>
              <a:t> </a:t>
            </a:r>
            <a:r>
              <a:rPr lang="en-US" dirty="0" err="1"/>
              <a:t>rasprave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skraćena</a:t>
            </a:r>
            <a:r>
              <a:rPr lang="en-US" dirty="0"/>
              <a:t> </a:t>
            </a:r>
            <a:r>
              <a:rPr lang="en-US" dirty="0" err="1"/>
              <a:t>verzija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za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E6BFA-BA34-492E-8F07-36612D2CE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76636"/>
            <a:ext cx="5181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raspravi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ponovnoj</a:t>
            </a:r>
            <a:r>
              <a:rPr lang="en-US" dirty="0"/>
              <a:t>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raspravi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10) </a:t>
            </a:r>
            <a:r>
              <a:rPr lang="en-US" dirty="0" err="1"/>
              <a:t>stručna</a:t>
            </a:r>
            <a:r>
              <a:rPr lang="en-US" dirty="0"/>
              <a:t> </a:t>
            </a:r>
            <a:r>
              <a:rPr lang="en-US" dirty="0" err="1"/>
              <a:t>ocjena</a:t>
            </a:r>
            <a:r>
              <a:rPr lang="en-US" dirty="0"/>
              <a:t> </a:t>
            </a:r>
            <a:r>
              <a:rPr lang="en-US" dirty="0" err="1"/>
              <a:t>primjedbi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stavom</a:t>
            </a:r>
            <a:r>
              <a:rPr lang="en-US" dirty="0"/>
              <a:t> </a:t>
            </a:r>
            <a:r>
              <a:rPr lang="en-US" dirty="0" err="1"/>
              <a:t>obrađivača</a:t>
            </a:r>
            <a:r>
              <a:rPr lang="en-US" dirty="0"/>
              <a:t> o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dostavljenoj</a:t>
            </a:r>
            <a:r>
              <a:rPr lang="en-US" dirty="0"/>
              <a:t> </a:t>
            </a:r>
            <a:r>
              <a:rPr lang="en-US" dirty="0" err="1"/>
              <a:t>primedbi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nacrt</a:t>
            </a:r>
            <a:r>
              <a:rPr lang="sr-Latn-ME" dirty="0"/>
              <a:t> </a:t>
            </a:r>
            <a:r>
              <a:rPr lang="pl-PL" dirty="0"/>
              <a:t>plana odnosno ponovljeni nacrt plana;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stateškoj</a:t>
            </a:r>
            <a:r>
              <a:rPr lang="en-US" dirty="0"/>
              <a:t> </a:t>
            </a:r>
            <a:r>
              <a:rPr lang="en-US" dirty="0" err="1"/>
              <a:t>procjeni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sr-Latn-ME" dirty="0"/>
              <a:t> </a:t>
            </a:r>
            <a:r>
              <a:rPr lang="en-US" dirty="0" err="1"/>
              <a:t>izrade</a:t>
            </a:r>
            <a:r>
              <a:rPr lang="en-US" dirty="0"/>
              <a:t>), </a:t>
            </a:r>
            <a:r>
              <a:rPr lang="en-US" dirty="0" err="1"/>
              <a:t>kojim</a:t>
            </a:r>
            <a:r>
              <a:rPr lang="en-US" dirty="0"/>
              <a:t> je data </a:t>
            </a:r>
            <a:r>
              <a:rPr lang="en-US" dirty="0" err="1"/>
              <a:t>saglasnost</a:t>
            </a:r>
            <a:r>
              <a:rPr lang="en-US" dirty="0"/>
              <a:t> organa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za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odnosno nadležnog organa lokalne uprave;</a:t>
            </a:r>
          </a:p>
          <a:p>
            <a:pPr marL="0" indent="0">
              <a:buNone/>
            </a:pPr>
            <a:r>
              <a:rPr lang="en-US" dirty="0"/>
              <a:t>12) </a:t>
            </a:r>
            <a:r>
              <a:rPr lang="en-US" dirty="0" err="1"/>
              <a:t>saglasnost</a:t>
            </a:r>
            <a:r>
              <a:rPr lang="en-US" dirty="0"/>
              <a:t> organa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za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predlog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"</a:t>
            </a:r>
            <a:r>
              <a:rPr lang="en-US" dirty="0" err="1"/>
              <a:t>Službenog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Crne</a:t>
            </a:r>
            <a:r>
              <a:rPr lang="en-US" dirty="0"/>
              <a:t> Gore" u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objavljena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14) </a:t>
            </a:r>
            <a:r>
              <a:rPr lang="en-US" dirty="0" err="1"/>
              <a:t>podaci</a:t>
            </a:r>
            <a:r>
              <a:rPr lang="en-US" dirty="0"/>
              <a:t> o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konkursa</a:t>
            </a:r>
            <a:r>
              <a:rPr lang="en-US" dirty="0"/>
              <a:t> za </a:t>
            </a:r>
            <a:r>
              <a:rPr lang="en-US" dirty="0" err="1"/>
              <a:t>urbanističko</a:t>
            </a:r>
            <a:r>
              <a:rPr lang="en-US" dirty="0"/>
              <a:t> - </a:t>
            </a:r>
            <a:r>
              <a:rPr lang="en-US" dirty="0" err="1"/>
              <a:t>arhitektonsko</a:t>
            </a:r>
            <a:r>
              <a:rPr lang="en-US" dirty="0"/>
              <a:t> </a:t>
            </a:r>
            <a:r>
              <a:rPr lang="en-US" dirty="0" err="1"/>
              <a:t>idejno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sproveden</a:t>
            </a:r>
            <a:r>
              <a:rPr lang="en-US" dirty="0"/>
              <a:t>.</a:t>
            </a:r>
            <a:endParaRPr lang="sr-Latn-ME" b="1" dirty="0"/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8F724A-4225-44BE-A2F1-21ECC2EB9F0B}"/>
              </a:ext>
            </a:extLst>
          </p:cNvPr>
          <p:cNvSpPr/>
          <p:nvPr/>
        </p:nvSpPr>
        <p:spPr>
          <a:xfrm>
            <a:off x="4559672" y="1689882"/>
            <a:ext cx="2452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/>
              <a:t>d. </a:t>
            </a:r>
            <a:r>
              <a:rPr lang="en-US" b="1" dirty="0" err="1"/>
              <a:t>Opšta</a:t>
            </a:r>
            <a:r>
              <a:rPr lang="en-US" b="1" dirty="0"/>
              <a:t> </a:t>
            </a:r>
            <a:r>
              <a:rPr lang="en-US" b="1" dirty="0" err="1"/>
              <a:t>dokumentacija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88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977-9DBF-40DD-AA2A-F98C23CA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b="1" dirty="0"/>
              <a:t>PRAVILNIK O BLIŽEM SADRŽAJU I FORMI PLANSKOG DOKUMENTA, KRITERIJUMIMA NAMJENE POVRŠINA, ELEMENTIMA URBANISTIČKE REGULACIJE I JEDINSTVENIM GRAFIČKIM SIMBOLIMA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C6F9-1D12-40F3-8690-01C7B267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493"/>
            <a:ext cx="10515600" cy="401646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III FORMA PLANSKOG DOKUMENTA</a:t>
            </a:r>
          </a:p>
          <a:p>
            <a:r>
              <a:rPr lang="en-US" b="1" dirty="0" err="1"/>
              <a:t>Analogna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digitalna</a:t>
            </a:r>
            <a:r>
              <a:rPr lang="en-US" b="1" dirty="0"/>
              <a:t> forma</a:t>
            </a:r>
          </a:p>
          <a:p>
            <a:r>
              <a:rPr lang="en-US" dirty="0"/>
              <a:t>Forma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format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planski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izrađuje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nosiocu</a:t>
            </a:r>
            <a:r>
              <a:rPr lang="sr-Latn-ME" dirty="0"/>
              <a:t> </a:t>
            </a:r>
            <a:r>
              <a:rPr lang="en-US" dirty="0" err="1"/>
              <a:t>pripremnih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arhiviranja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se </a:t>
            </a:r>
            <a:r>
              <a:rPr lang="en-US" dirty="0" err="1"/>
              <a:t>analogni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.</a:t>
            </a:r>
          </a:p>
          <a:p>
            <a:r>
              <a:rPr lang="en-US" dirty="0" err="1"/>
              <a:t>Planski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u </a:t>
            </a:r>
            <a:r>
              <a:rPr lang="en-US" dirty="0" err="1"/>
              <a:t>analognoj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formata</a:t>
            </a:r>
            <a:r>
              <a:rPr lang="en-US" dirty="0"/>
              <a:t> A4 </a:t>
            </a:r>
            <a:r>
              <a:rPr lang="en-US" dirty="0" err="1"/>
              <a:t>ili</a:t>
            </a:r>
            <a:r>
              <a:rPr lang="en-US" dirty="0"/>
              <a:t> A3,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potrebnu</a:t>
            </a:r>
            <a:r>
              <a:rPr lang="sr-Latn-ME" dirty="0"/>
              <a:t> </a:t>
            </a:r>
            <a:r>
              <a:rPr lang="en-US" dirty="0" err="1"/>
              <a:t>dokumentaciju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2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pravilnika</a:t>
            </a:r>
            <a:r>
              <a:rPr lang="en-US" dirty="0"/>
              <a:t>.</a:t>
            </a:r>
          </a:p>
          <a:p>
            <a:r>
              <a:rPr lang="en-US" dirty="0" err="1"/>
              <a:t>Planski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u </a:t>
            </a:r>
            <a:r>
              <a:rPr lang="en-US" dirty="0" err="1"/>
              <a:t>digitalnoj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dostavlja</a:t>
            </a:r>
            <a:r>
              <a:rPr lang="en-US" dirty="0"/>
              <a:t> se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u </a:t>
            </a:r>
            <a:r>
              <a:rPr lang="en-US" dirty="0" err="1"/>
              <a:t>formatu</a:t>
            </a:r>
            <a:r>
              <a:rPr lang="en-US" dirty="0"/>
              <a:t> </a:t>
            </a:r>
            <a:r>
              <a:rPr lang="en-US" dirty="0" err="1"/>
              <a:t>baz</a:t>
            </a:r>
            <a:r>
              <a:rPr lang="sr-Latn-ME" dirty="0"/>
              <a:t>e </a:t>
            </a:r>
            <a:r>
              <a:rPr lang="en-US" dirty="0" err="1"/>
              <a:t>prostornih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</a:t>
            </a:r>
          </a:p>
          <a:p>
            <a:r>
              <a:rPr lang="en-US" dirty="0" err="1"/>
              <a:t>Digitalna</a:t>
            </a:r>
            <a:r>
              <a:rPr lang="en-US" dirty="0"/>
              <a:t> forma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se </a:t>
            </a:r>
            <a:r>
              <a:rPr lang="en-US" dirty="0" err="1"/>
              <a:t>reprodukuje</a:t>
            </a:r>
            <a:r>
              <a:rPr lang="en-US" dirty="0"/>
              <a:t> </a:t>
            </a:r>
            <a:r>
              <a:rPr lang="en-US" dirty="0" err="1"/>
              <a:t>analogna</a:t>
            </a:r>
            <a:r>
              <a:rPr lang="en-US" dirty="0"/>
              <a:t> forma </a:t>
            </a:r>
            <a:r>
              <a:rPr lang="en-US" dirty="0" err="1"/>
              <a:t>planskog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grafičkim</a:t>
            </a:r>
            <a:r>
              <a:rPr lang="en-US" dirty="0"/>
              <a:t> </a:t>
            </a:r>
            <a:r>
              <a:rPr lang="en-US" dirty="0" err="1"/>
              <a:t>simbolima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37298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382</TotalTime>
  <Words>3189</Words>
  <Application>Microsoft Office PowerPoint</Application>
  <PresentationFormat>Widescreen</PresentationFormat>
  <Paragraphs>252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Wingdings</vt:lpstr>
      <vt:lpstr>Retrospect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  <vt:lpstr>PRAVILNIK O BLIŽEM SADRŽAJU I FORMI PLANSKOG DOKUMENTA, KRITERIJUMIMA NAMJENE POVRŠINA, ELEMENTIMA URBANISTIČKE REGULACIJE I JEDINSTVENIM GRAFIČKIM SIMBOLIMA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BLIŽEM SADRŽAJU I FORMI PLANSKOG DOKUMENTA, KRITERIJUMIMA NAMJENE POVRŠINA, ELEMENTIMA URBANISTIČKE REGULACIJE I JEDINSTVENIM GRAFIČKIM SIMBOLIMA</dc:title>
  <dc:creator>Ivan Nedovic</dc:creator>
  <cp:lastModifiedBy>Ivan Nedovic</cp:lastModifiedBy>
  <cp:revision>20</cp:revision>
  <dcterms:created xsi:type="dcterms:W3CDTF">2026-05-17T09:34:00Z</dcterms:created>
  <dcterms:modified xsi:type="dcterms:W3CDTF">2026-05-17T18:31:46Z</dcterms:modified>
</cp:coreProperties>
</file>