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95" r:id="rId2"/>
    <p:sldId id="328" r:id="rId3"/>
    <p:sldId id="341" r:id="rId4"/>
    <p:sldId id="342" r:id="rId5"/>
    <p:sldId id="344" r:id="rId6"/>
    <p:sldId id="351" r:id="rId7"/>
    <p:sldId id="347" r:id="rId8"/>
    <p:sldId id="348" r:id="rId9"/>
    <p:sldId id="349" r:id="rId10"/>
    <p:sldId id="350" r:id="rId11"/>
    <p:sldId id="345" r:id="rId12"/>
    <p:sldId id="352" r:id="rId13"/>
    <p:sldId id="360" r:id="rId14"/>
    <p:sldId id="354" r:id="rId15"/>
    <p:sldId id="355" r:id="rId16"/>
    <p:sldId id="356" r:id="rId17"/>
    <p:sldId id="357" r:id="rId18"/>
    <p:sldId id="361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95"/>
            <p14:sldId id="328"/>
            <p14:sldId id="341"/>
            <p14:sldId id="342"/>
            <p14:sldId id="344"/>
            <p14:sldId id="351"/>
            <p14:sldId id="347"/>
            <p14:sldId id="348"/>
            <p14:sldId id="349"/>
            <p14:sldId id="350"/>
            <p14:sldId id="345"/>
            <p14:sldId id="352"/>
            <p14:sldId id="360"/>
            <p14:sldId id="354"/>
            <p14:sldId id="355"/>
            <p14:sldId id="356"/>
            <p14:sldId id="357"/>
            <p14:sldId id="361"/>
            <p14:sldId id="340"/>
          </p14:sldIdLst>
        </p14:section>
        <p14:section name="Using Remix 3D to Search for Models" id="{6844172C-9703-4DC7-908A-C23538616A3C}">
          <p14:sldIdLst/>
        </p14:section>
        <p14:section name="Insert a 3D Model from a File" id="{66737F24-1C36-4DF4-A00F-927A3F1468AC}">
          <p14:sldIdLst/>
        </p14:section>
        <p14:section name="Position and Rotate Your 3D Model" id="{A08F0015-E7F5-4E26-BBAF-AEE4F9A16AD2}">
          <p14:sldIdLst/>
        </p14:section>
        <p14:section name="Animate Your 3D Model" id="{B62868DA-F525-4AC5-9E3E-39ECA0154BBD}">
          <p14:sldIdLst/>
        </p14:section>
        <p14:section name="Learn More" id="{62756D7E-964E-493A-83A1-13BC0B6B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26-Mar-25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26-Mar-25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4.jpeg"/><Relationship Id="rId2" Type="http://schemas.openxmlformats.org/officeDocument/2006/relationships/image" Target="../media/image4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microsoft.com/office/2007/relationships/hdphoto" Target="../media/hdphoto1.wdp"/><Relationship Id="rId7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348" y="4206644"/>
            <a:ext cx="9144000" cy="2340536"/>
          </a:xfrm>
        </p:spPr>
        <p:txBody>
          <a:bodyPr/>
          <a:lstStyle/>
          <a:p>
            <a:pPr algn="ctr"/>
            <a:r>
              <a:rPr lang="sr-Latn-ME" sz="3200" b="1" dirty="0">
                <a:latin typeface="Palatino" panose="02040602050305020304" pitchFamily="18" charset="0"/>
              </a:rPr>
              <a:t>Elektrolučno zavarivanje</a:t>
            </a:r>
            <a:br>
              <a:rPr lang="sr-Latn-ME" sz="3200" b="1" dirty="0">
                <a:latin typeface="Palatino" panose="02040602050305020304" pitchFamily="18" charset="0"/>
              </a:rPr>
            </a:br>
            <a:r>
              <a:rPr lang="sr-Latn-ME" sz="3200" b="1" dirty="0">
                <a:latin typeface="Palatino" panose="02040602050305020304" pitchFamily="18" charset="0"/>
              </a:rPr>
              <a:t>popunjavajućom </a:t>
            </a:r>
            <a:r>
              <a:rPr lang="sr-Latn-ME" sz="3200" b="1" dirty="0" smtClean="0">
                <a:latin typeface="Palatino" panose="02040602050305020304" pitchFamily="18" charset="0"/>
              </a:rPr>
              <a:t>elektrodom - CGEAW</a:t>
            </a:r>
            <a:br>
              <a:rPr lang="sr-Latn-ME" sz="3200" b="1" dirty="0" smtClean="0">
                <a:latin typeface="Palatino" panose="02040602050305020304" pitchFamily="18" charset="0"/>
              </a:rPr>
            </a:br>
            <a:r>
              <a:rPr lang="sr-Latn-ME" sz="3200" b="1" dirty="0">
                <a:latin typeface="Palatino" panose="02040602050305020304" pitchFamily="18" charset="0"/>
              </a:rPr>
              <a:t/>
            </a:r>
            <a:br>
              <a:rPr lang="sr-Latn-ME" sz="3200" b="1" dirty="0">
                <a:latin typeface="Palatino" panose="02040602050305020304" pitchFamily="18" charset="0"/>
              </a:rPr>
            </a:br>
            <a:r>
              <a:rPr lang="sr-Latn-ME" sz="2400" b="1" dirty="0" smtClean="0">
                <a:latin typeface="Palatino" panose="02040602050305020304" pitchFamily="18" charset="0"/>
              </a:rPr>
              <a:t>prof. dr Darko Bajić, dipl.ing.maš.</a:t>
            </a:r>
            <a:br>
              <a:rPr lang="sr-Latn-ME" sz="2400" b="1" dirty="0" smtClean="0">
                <a:latin typeface="Palatino" panose="02040602050305020304" pitchFamily="18" charset="0"/>
              </a:rPr>
            </a:br>
            <a:r>
              <a:rPr lang="sr-Latn-ME" sz="2400" b="1" dirty="0" smtClean="0">
                <a:latin typeface="Palatino" panose="02040602050305020304" pitchFamily="18" charset="0"/>
              </a:rPr>
              <a:t>darko</a:t>
            </a:r>
            <a:r>
              <a:rPr lang="en-US" sz="2400" b="1" dirty="0" smtClean="0">
                <a:latin typeface="Palatino" panose="02040602050305020304" pitchFamily="18" charset="0"/>
              </a:rPr>
              <a:t>@ucg.ac.me</a:t>
            </a:r>
            <a:endParaRPr lang="en-US" sz="2400" b="1" dirty="0">
              <a:latin typeface="Palatino" panose="020406020503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48" y="261631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1" y="261631"/>
            <a:ext cx="1256087" cy="82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96" y="672274"/>
            <a:ext cx="5472843" cy="35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5"/>
          <a:srcRect l="61346"/>
          <a:stretch/>
        </p:blipFill>
        <p:spPr bwMode="auto">
          <a:xfrm>
            <a:off x="4845489" y="1381660"/>
            <a:ext cx="2408756" cy="369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29579" y="3609100"/>
            <a:ext cx="51239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1 – mehanizam za dopremanje praškom punjene žice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2 - šina za horizontalno pozicioniranje elektrode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3 – kontrolna tabla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4 - šina za vertikalno  pozicioniranje elektrode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5 – mehanizam za ručno pozicioniranje obloga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6 – elektroda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8828" y="5796598"/>
            <a:ext cx="1109013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Ukoliko je temperatura metala &lt;5 °C - neophodno je zagrijavanje stranica spoja vršiti do 250÷300 °C.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Preporuka – vršiti zavarivanje šina ako je temperatura okolnog vazduha veća od -5 °C.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17" descr="DSC_2983-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-615" r="16923" b="2715"/>
          <a:stretch/>
        </p:blipFill>
        <p:spPr bwMode="auto">
          <a:xfrm>
            <a:off x="610200" y="1465072"/>
            <a:ext cx="3706369" cy="37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2804160" y="1988820"/>
            <a:ext cx="929640" cy="44958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63240" y="2705100"/>
            <a:ext cx="1402080" cy="38360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09790" y="3088706"/>
            <a:ext cx="655530" cy="200373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16980" y="3519254"/>
            <a:ext cx="1506674" cy="89846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823210" y="4276594"/>
            <a:ext cx="1642110" cy="445784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320" y="3683066"/>
            <a:ext cx="1814740" cy="20069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2415" y="1763664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1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3654" y="2541270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2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97692" y="2914550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3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4853" y="3345025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4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7692" y="4589709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5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5740" y="3564732"/>
            <a:ext cx="314750" cy="32766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r>
              <a:rPr lang="sr-Latn-M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6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424940" y="3706273"/>
            <a:ext cx="2816422" cy="77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4098" y="1443673"/>
            <a:ext cx="1768475" cy="15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5798" y="1429385"/>
            <a:ext cx="1635125" cy="15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000x8xe2"/>
          <p:cNvPicPr>
            <a:picLocks noChangeAspect="1" noChangeArrowheads="1"/>
          </p:cNvPicPr>
          <p:nvPr/>
        </p:nvPicPr>
        <p:blipFill>
          <a:blip r:embed="rId7"/>
          <a:srcRect b="5122"/>
          <a:stretch>
            <a:fillRect/>
          </a:stretch>
        </p:blipFill>
        <p:spPr bwMode="auto">
          <a:xfrm>
            <a:off x="6534785" y="1496060"/>
            <a:ext cx="1768475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1 000xdk92"/>
          <p:cNvPicPr>
            <a:picLocks noChangeAspect="1" noChangeArrowheads="1"/>
          </p:cNvPicPr>
          <p:nvPr/>
        </p:nvPicPr>
        <p:blipFill>
          <a:blip r:embed="rId8"/>
          <a:srcRect l="26291" t="54071" r="20726"/>
          <a:stretch>
            <a:fillRect/>
          </a:stretch>
        </p:blipFill>
        <p:spPr bwMode="auto">
          <a:xfrm>
            <a:off x="2312035" y="3299460"/>
            <a:ext cx="1746250" cy="166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000xfdg6"/>
          <p:cNvPicPr>
            <a:picLocks noChangeAspect="1" noChangeArrowheads="1"/>
          </p:cNvPicPr>
          <p:nvPr/>
        </p:nvPicPr>
        <p:blipFill>
          <a:blip r:embed="rId9"/>
          <a:srcRect l="7887" r="1950" b="7993"/>
          <a:stretch>
            <a:fillRect/>
          </a:stretch>
        </p:blipFill>
        <p:spPr bwMode="auto">
          <a:xfrm>
            <a:off x="4442460" y="3288348"/>
            <a:ext cx="1668463" cy="167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2"/>
          <p:cNvPicPr>
            <a:picLocks noChangeAspect="1" noChangeArrowheads="1"/>
          </p:cNvPicPr>
          <p:nvPr/>
        </p:nvPicPr>
        <p:blipFill>
          <a:blip r:embed="rId10"/>
          <a:srcRect b="2956"/>
          <a:stretch>
            <a:fillRect/>
          </a:stretch>
        </p:blipFill>
        <p:spPr bwMode="auto">
          <a:xfrm>
            <a:off x="6545898" y="3299460"/>
            <a:ext cx="1757362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13623" y="5253673"/>
            <a:ext cx="1746250" cy="144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45648" y="5253673"/>
            <a:ext cx="1646237" cy="144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000x1483"/>
          <p:cNvPicPr>
            <a:picLocks noChangeAspect="1" noChangeArrowheads="1"/>
          </p:cNvPicPr>
          <p:nvPr/>
        </p:nvPicPr>
        <p:blipFill>
          <a:blip r:embed="rId13"/>
          <a:srcRect b="5052"/>
          <a:stretch>
            <a:fillRect/>
          </a:stretch>
        </p:blipFill>
        <p:spPr bwMode="auto">
          <a:xfrm>
            <a:off x="6563360" y="5253673"/>
            <a:ext cx="1712913" cy="144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6" y="3488691"/>
            <a:ext cx="1667921" cy="14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541385" y="1496060"/>
            <a:ext cx="2189606" cy="5203825"/>
            <a:chOff x="8541385" y="1496060"/>
            <a:chExt cx="2189606" cy="5203825"/>
          </a:xfrm>
        </p:grpSpPr>
        <p:grpSp>
          <p:nvGrpSpPr>
            <p:cNvPr id="2" name="Group 1"/>
            <p:cNvGrpSpPr/>
            <p:nvPr/>
          </p:nvGrpSpPr>
          <p:grpSpPr>
            <a:xfrm>
              <a:off x="8541385" y="3226435"/>
              <a:ext cx="2189606" cy="3473450"/>
              <a:chOff x="8541385" y="3226435"/>
              <a:chExt cx="2189606" cy="3473450"/>
            </a:xfrm>
          </p:grpSpPr>
          <p:pic>
            <p:nvPicPr>
              <p:cNvPr id="16" name="Picture 7" descr="000x6aby"/>
              <p:cNvPicPr>
                <a:picLocks noChangeAspect="1" noChangeArrowheads="1"/>
              </p:cNvPicPr>
              <p:nvPr/>
            </p:nvPicPr>
            <p:blipFill>
              <a:blip r:embed="rId15"/>
              <a:srcRect l="15756" t="15453" r="20363" b="17683"/>
              <a:stretch>
                <a:fillRect/>
              </a:stretch>
            </p:blipFill>
            <p:spPr bwMode="auto">
              <a:xfrm>
                <a:off x="8541385" y="3226435"/>
                <a:ext cx="2189606" cy="19308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 descr="000wxxwf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541385" y="5186018"/>
                <a:ext cx="2189606" cy="151386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88" descr="IMG_2007-1"/>
            <p:cNvPicPr preferRelativeResize="0">
              <a:picLocks noChangeArrowheads="1"/>
            </p:cNvPicPr>
            <p:nvPr/>
          </p:nvPicPr>
          <p:blipFill>
            <a:blip r:embed="rId17" cstate="hq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385" y="1496060"/>
              <a:ext cx="2189606" cy="16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8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72095"/>
              </p:ext>
            </p:extLst>
          </p:nvPr>
        </p:nvGraphicFramePr>
        <p:xfrm>
          <a:off x="646176" y="2047666"/>
          <a:ext cx="590296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841">
                  <a:extLst>
                    <a:ext uri="{9D8B030D-6E8A-4147-A177-3AD203B41FA5}">
                      <a16:colId xmlns:a16="http://schemas.microsoft.com/office/drawing/2014/main" val="941814945"/>
                    </a:ext>
                  </a:extLst>
                </a:gridCol>
                <a:gridCol w="1600120">
                  <a:extLst>
                    <a:ext uri="{9D8B030D-6E8A-4147-A177-3AD203B41FA5}">
                      <a16:colId xmlns:a16="http://schemas.microsoft.com/office/drawing/2014/main" val="30847376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Tehnološke karakteristike postupka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1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Širina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zazora, mm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15±1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1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Struja električnog luka, 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280 – 350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59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Napon električ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nog luka, V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 – 30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81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Potrošnja dodatnog materijala, kg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1,5 – 2,0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0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Vrijeme zavarivanja,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min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 – 30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427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r-Latn-ME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Mehaničke karakteristike zavara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0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Zatezna čvrstoća metala šava, </a:t>
                      </a:r>
                      <a:r>
                        <a:rPr lang="sr-Latn-ME" i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</a:t>
                      </a:r>
                      <a:r>
                        <a:rPr lang="sr-Latn-ME" i="1" baseline="-250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(MPa)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900 – 1200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3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Savijanje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 tri oslonca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7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Opterećenje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pri lomu, kN</a:t>
                      </a:r>
                    </a:p>
                    <a:p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     Ugib, mm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1500 – 1800</a:t>
                      </a:r>
                    </a:p>
                    <a:p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sr-Latn-ME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</a:t>
                      </a:r>
                      <a:r>
                        <a:rPr lang="sr-Latn-ME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075086"/>
                  </a:ext>
                </a:extLst>
              </a:tr>
            </a:tbl>
          </a:graphicData>
        </a:graphic>
      </p:graphicFrame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6941630" y="2326640"/>
            <a:ext cx="4793170" cy="3698666"/>
            <a:chOff x="237" y="2499"/>
            <a:chExt cx="2679" cy="1731"/>
          </a:xfrm>
        </p:grpSpPr>
        <p:sp>
          <p:nvSpPr>
            <p:cNvPr id="13" name="Freeform 70"/>
            <p:cNvSpPr>
              <a:spLocks/>
            </p:cNvSpPr>
            <p:nvPr/>
          </p:nvSpPr>
          <p:spPr bwMode="auto">
            <a:xfrm>
              <a:off x="520" y="3020"/>
              <a:ext cx="2296" cy="308"/>
            </a:xfrm>
            <a:custGeom>
              <a:avLst/>
              <a:gdLst>
                <a:gd name="T0" fmla="*/ 0 w 2296"/>
                <a:gd name="T1" fmla="*/ 40 h 308"/>
                <a:gd name="T2" fmla="*/ 100 w 2296"/>
                <a:gd name="T3" fmla="*/ 0 h 308"/>
                <a:gd name="T4" fmla="*/ 208 w 2296"/>
                <a:gd name="T5" fmla="*/ 84 h 308"/>
                <a:gd name="T6" fmla="*/ 316 w 2296"/>
                <a:gd name="T7" fmla="*/ 116 h 308"/>
                <a:gd name="T8" fmla="*/ 416 w 2296"/>
                <a:gd name="T9" fmla="*/ 36 h 308"/>
                <a:gd name="T10" fmla="*/ 520 w 2296"/>
                <a:gd name="T11" fmla="*/ 8 h 308"/>
                <a:gd name="T12" fmla="*/ 624 w 2296"/>
                <a:gd name="T13" fmla="*/ 88 h 308"/>
                <a:gd name="T14" fmla="*/ 732 w 2296"/>
                <a:gd name="T15" fmla="*/ 308 h 308"/>
                <a:gd name="T16" fmla="*/ 832 w 2296"/>
                <a:gd name="T17" fmla="*/ 36 h 308"/>
                <a:gd name="T18" fmla="*/ 956 w 2296"/>
                <a:gd name="T19" fmla="*/ 80 h 308"/>
                <a:gd name="T20" fmla="*/ 1044 w 2296"/>
                <a:gd name="T21" fmla="*/ 72 h 308"/>
                <a:gd name="T22" fmla="*/ 1152 w 2296"/>
                <a:gd name="T23" fmla="*/ 128 h 308"/>
                <a:gd name="T24" fmla="*/ 1256 w 2296"/>
                <a:gd name="T25" fmla="*/ 96 h 308"/>
                <a:gd name="T26" fmla="*/ 1360 w 2296"/>
                <a:gd name="T27" fmla="*/ 76 h 308"/>
                <a:gd name="T28" fmla="*/ 1460 w 2296"/>
                <a:gd name="T29" fmla="*/ 24 h 308"/>
                <a:gd name="T30" fmla="*/ 1568 w 2296"/>
                <a:gd name="T31" fmla="*/ 280 h 308"/>
                <a:gd name="T32" fmla="*/ 1672 w 2296"/>
                <a:gd name="T33" fmla="*/ 132 h 308"/>
                <a:gd name="T34" fmla="*/ 1780 w 2296"/>
                <a:gd name="T35" fmla="*/ 24 h 308"/>
                <a:gd name="T36" fmla="*/ 1876 w 2296"/>
                <a:gd name="T37" fmla="*/ 72 h 308"/>
                <a:gd name="T38" fmla="*/ 1988 w 2296"/>
                <a:gd name="T39" fmla="*/ 92 h 308"/>
                <a:gd name="T40" fmla="*/ 2088 w 2296"/>
                <a:gd name="T41" fmla="*/ 76 h 308"/>
                <a:gd name="T42" fmla="*/ 2196 w 2296"/>
                <a:gd name="T43" fmla="*/ 0 h 308"/>
                <a:gd name="T44" fmla="*/ 2296 w 2296"/>
                <a:gd name="T45" fmla="*/ 16 h 3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96" h="308">
                  <a:moveTo>
                    <a:pt x="0" y="40"/>
                  </a:moveTo>
                  <a:lnTo>
                    <a:pt x="100" y="0"/>
                  </a:lnTo>
                  <a:lnTo>
                    <a:pt x="208" y="84"/>
                  </a:lnTo>
                  <a:lnTo>
                    <a:pt x="316" y="116"/>
                  </a:lnTo>
                  <a:lnTo>
                    <a:pt x="416" y="36"/>
                  </a:lnTo>
                  <a:lnTo>
                    <a:pt x="520" y="8"/>
                  </a:lnTo>
                  <a:lnTo>
                    <a:pt x="624" y="88"/>
                  </a:lnTo>
                  <a:lnTo>
                    <a:pt x="732" y="308"/>
                  </a:lnTo>
                  <a:lnTo>
                    <a:pt x="832" y="36"/>
                  </a:lnTo>
                  <a:lnTo>
                    <a:pt x="956" y="80"/>
                  </a:lnTo>
                  <a:lnTo>
                    <a:pt x="1044" y="72"/>
                  </a:lnTo>
                  <a:lnTo>
                    <a:pt x="1152" y="128"/>
                  </a:lnTo>
                  <a:lnTo>
                    <a:pt x="1256" y="96"/>
                  </a:lnTo>
                  <a:lnTo>
                    <a:pt x="1360" y="76"/>
                  </a:lnTo>
                  <a:lnTo>
                    <a:pt x="1460" y="24"/>
                  </a:lnTo>
                  <a:lnTo>
                    <a:pt x="1568" y="280"/>
                  </a:lnTo>
                  <a:lnTo>
                    <a:pt x="1672" y="132"/>
                  </a:lnTo>
                  <a:lnTo>
                    <a:pt x="1780" y="24"/>
                  </a:lnTo>
                  <a:lnTo>
                    <a:pt x="1876" y="72"/>
                  </a:lnTo>
                  <a:lnTo>
                    <a:pt x="1988" y="92"/>
                  </a:lnTo>
                  <a:lnTo>
                    <a:pt x="2088" y="76"/>
                  </a:lnTo>
                  <a:lnTo>
                    <a:pt x="2196" y="0"/>
                  </a:lnTo>
                  <a:lnTo>
                    <a:pt x="2296" y="16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282" y="2526"/>
              <a:ext cx="2634" cy="1704"/>
            </a:xfrm>
            <a:prstGeom prst="rect">
              <a:avLst/>
            </a:prstGeom>
            <a:solidFill>
              <a:srgbClr val="A7A7A7">
                <a:alpha val="47842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518" y="2606"/>
              <a:ext cx="2304" cy="1362"/>
              <a:chOff x="518" y="2606"/>
              <a:chExt cx="2304" cy="1362"/>
            </a:xfrm>
          </p:grpSpPr>
          <p:sp>
            <p:nvSpPr>
              <p:cNvPr id="53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521" y="2611"/>
                <a:ext cx="2301" cy="13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54" name="Group 79"/>
              <p:cNvGrpSpPr>
                <a:grpSpLocks noChangeAspect="1"/>
              </p:cNvGrpSpPr>
              <p:nvPr/>
            </p:nvGrpSpPr>
            <p:grpSpPr bwMode="auto">
              <a:xfrm>
                <a:off x="518" y="2711"/>
                <a:ext cx="2304" cy="1152"/>
                <a:chOff x="1986" y="2271"/>
                <a:chExt cx="13064" cy="6248"/>
              </a:xfrm>
            </p:grpSpPr>
            <p:sp>
              <p:nvSpPr>
                <p:cNvPr id="78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8519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7951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7383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6815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84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6247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5679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5111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4543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3975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89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3407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2839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91"/>
                <p:cNvSpPr>
                  <a:spLocks noChangeAspect="1" noChangeShapeType="1"/>
                </p:cNvSpPr>
                <p:nvPr/>
              </p:nvSpPr>
              <p:spPr bwMode="auto">
                <a:xfrm>
                  <a:off x="1986" y="2271"/>
                  <a:ext cx="1306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623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27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832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937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1042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1146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1251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1356" y="2606"/>
                <a:ext cx="0" cy="13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1461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01"/>
              <p:cNvSpPr>
                <a:spLocks noChangeAspect="1" noChangeShapeType="1"/>
              </p:cNvSpPr>
              <p:nvPr/>
            </p:nvSpPr>
            <p:spPr bwMode="auto">
              <a:xfrm flipV="1">
                <a:off x="1565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1670" y="2606"/>
                <a:ext cx="0" cy="13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03"/>
              <p:cNvSpPr>
                <a:spLocks noChangeAspect="1" noChangeShapeType="1"/>
              </p:cNvSpPr>
              <p:nvPr/>
            </p:nvSpPr>
            <p:spPr bwMode="auto">
              <a:xfrm flipV="1">
                <a:off x="1775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4"/>
              <p:cNvSpPr>
                <a:spLocks noChangeAspect="1" noChangeShapeType="1"/>
              </p:cNvSpPr>
              <p:nvPr/>
            </p:nvSpPr>
            <p:spPr bwMode="auto">
              <a:xfrm flipV="1">
                <a:off x="1879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1984" y="2606"/>
                <a:ext cx="0" cy="13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2089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2089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2194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2298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2403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2508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2613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2717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2822" y="2606"/>
                <a:ext cx="0" cy="13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115"/>
            <p:cNvSpPr txBox="1">
              <a:spLocks noChangeAspect="1" noChangeArrowheads="1"/>
            </p:cNvSpPr>
            <p:nvPr/>
          </p:nvSpPr>
          <p:spPr bwMode="auto">
            <a:xfrm>
              <a:off x="471" y="3986"/>
              <a:ext cx="2400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Times New Roman" panose="02020603050405020304" pitchFamily="18" charset="0"/>
                </a:rPr>
                <a:t> 33  30   27   24  21   18   15  12   9     6    3</a:t>
              </a:r>
              <a:r>
                <a:rPr lang="ru-RU" altLang="en-US" sz="800">
                  <a:latin typeface="Times New Roman" panose="02020603050405020304" pitchFamily="18" charset="0"/>
                </a:rPr>
                <a:t>     0</a:t>
              </a:r>
              <a:r>
                <a:rPr lang="en-US" altLang="en-US" sz="800">
                  <a:latin typeface="Times New Roman" panose="02020603050405020304" pitchFamily="18" charset="0"/>
                </a:rPr>
                <a:t>     3    6     9   12   15   18  21   24   27  30   33</a:t>
              </a:r>
              <a:endParaRPr lang="ru-RU" altLang="en-US" sz="80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116"/>
            <p:cNvSpPr txBox="1">
              <a:spLocks noChangeAspect="1" noChangeArrowheads="1"/>
            </p:cNvSpPr>
            <p:nvPr/>
          </p:nvSpPr>
          <p:spPr bwMode="auto">
            <a:xfrm>
              <a:off x="417" y="2499"/>
              <a:ext cx="89" cy="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40</a:t>
              </a:r>
              <a:endParaRPr lang="en-US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2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3</a:t>
              </a:r>
              <a:r>
                <a:rPr lang="en-US" altLang="en-US" sz="800">
                  <a:latin typeface="Times New Roman" panose="02020603050405020304" pitchFamily="18" charset="0"/>
                </a:rPr>
                <a:t>6</a:t>
              </a: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3</a:t>
              </a:r>
              <a:r>
                <a:rPr lang="en-US" altLang="en-US" sz="800">
                  <a:latin typeface="Times New Roman" panose="02020603050405020304" pitchFamily="18" charset="0"/>
                </a:rPr>
                <a:t>2</a:t>
              </a: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Times New Roman" panose="02020603050405020304" pitchFamily="18" charset="0"/>
                </a:rPr>
                <a:t>28</a:t>
              </a: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2</a:t>
              </a:r>
              <a:r>
                <a:rPr lang="en-US" altLang="en-US" sz="800">
                  <a:latin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2</a:t>
              </a:r>
              <a:r>
                <a:rPr lang="en-US" altLang="en-US" sz="800">
                  <a:latin typeface="Times New Roman" panose="02020603050405020304" pitchFamily="18" charset="0"/>
                </a:rPr>
                <a:t>0</a:t>
              </a: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14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800">
                  <a:latin typeface="Times New Roman" panose="02020603050405020304" pitchFamily="18" charset="0"/>
                </a:rPr>
                <a:t>1</a:t>
              </a:r>
              <a:r>
                <a:rPr lang="en-US" altLang="en-US" sz="800">
                  <a:latin typeface="Times New Roman" panose="02020603050405020304" pitchFamily="18" charset="0"/>
                </a:rPr>
                <a:t>6</a:t>
              </a: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en-US" sz="800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117"/>
            <p:cNvSpPr txBox="1">
              <a:spLocks noChangeAspect="1" noChangeArrowheads="1"/>
            </p:cNvSpPr>
            <p:nvPr/>
          </p:nvSpPr>
          <p:spPr bwMode="auto">
            <a:xfrm rot="10800000">
              <a:off x="237" y="3023"/>
              <a:ext cx="127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r-Latn-ME" altLang="en-US" sz="1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Tvrdoća, HRC</a:t>
              </a:r>
              <a:endParaRPr lang="ru-RU" altLang="en-US" sz="1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 Box 118"/>
            <p:cNvSpPr txBox="1">
              <a:spLocks noChangeAspect="1" noChangeArrowheads="1"/>
            </p:cNvSpPr>
            <p:nvPr/>
          </p:nvSpPr>
          <p:spPr bwMode="auto">
            <a:xfrm>
              <a:off x="923" y="4058"/>
              <a:ext cx="15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r-Latn-ME" altLang="en-US" sz="10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Udaljenost od centralne ose šava, mm</a:t>
              </a:r>
              <a:endParaRPr lang="ru-RU" altLang="en-US" sz="1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Oval 119"/>
            <p:cNvSpPr>
              <a:spLocks noChangeAspect="1" noChangeArrowheads="1"/>
            </p:cNvSpPr>
            <p:nvPr/>
          </p:nvSpPr>
          <p:spPr bwMode="auto">
            <a:xfrm>
              <a:off x="1344" y="3050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Oval 120"/>
            <p:cNvSpPr>
              <a:spLocks noChangeAspect="1" noChangeArrowheads="1"/>
            </p:cNvSpPr>
            <p:nvPr/>
          </p:nvSpPr>
          <p:spPr bwMode="auto">
            <a:xfrm>
              <a:off x="1241" y="3317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Oval 121"/>
            <p:cNvSpPr>
              <a:spLocks noChangeAspect="1" noChangeArrowheads="1"/>
            </p:cNvSpPr>
            <p:nvPr/>
          </p:nvSpPr>
          <p:spPr bwMode="auto">
            <a:xfrm>
              <a:off x="1134" y="3097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Oval 122"/>
            <p:cNvSpPr>
              <a:spLocks noChangeAspect="1" noChangeArrowheads="1"/>
            </p:cNvSpPr>
            <p:nvPr/>
          </p:nvSpPr>
          <p:spPr bwMode="auto">
            <a:xfrm>
              <a:off x="1030" y="3017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" name="Oval 123"/>
            <p:cNvSpPr>
              <a:spLocks noChangeAspect="1" noChangeArrowheads="1"/>
            </p:cNvSpPr>
            <p:nvPr/>
          </p:nvSpPr>
          <p:spPr bwMode="auto">
            <a:xfrm>
              <a:off x="924" y="3047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Oval 124"/>
            <p:cNvSpPr>
              <a:spLocks noChangeAspect="1" noChangeArrowheads="1"/>
            </p:cNvSpPr>
            <p:nvPr/>
          </p:nvSpPr>
          <p:spPr bwMode="auto">
            <a:xfrm>
              <a:off x="822" y="3125"/>
              <a:ext cx="22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125"/>
            <p:cNvSpPr>
              <a:spLocks noChangeAspect="1" noChangeArrowheads="1"/>
            </p:cNvSpPr>
            <p:nvPr/>
          </p:nvSpPr>
          <p:spPr bwMode="auto">
            <a:xfrm>
              <a:off x="719" y="3093"/>
              <a:ext cx="20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126"/>
            <p:cNvSpPr>
              <a:spLocks noChangeAspect="1" noChangeArrowheads="1"/>
            </p:cNvSpPr>
            <p:nvPr/>
          </p:nvSpPr>
          <p:spPr bwMode="auto">
            <a:xfrm>
              <a:off x="612" y="3014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Oval 127"/>
            <p:cNvSpPr>
              <a:spLocks noChangeAspect="1" noChangeArrowheads="1"/>
            </p:cNvSpPr>
            <p:nvPr/>
          </p:nvSpPr>
          <p:spPr bwMode="auto">
            <a:xfrm>
              <a:off x="1451" y="3087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Oval 128"/>
            <p:cNvSpPr>
              <a:spLocks noChangeAspect="1" noChangeArrowheads="1"/>
            </p:cNvSpPr>
            <p:nvPr/>
          </p:nvSpPr>
          <p:spPr bwMode="auto">
            <a:xfrm>
              <a:off x="1555" y="3089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" name="Oval 129"/>
            <p:cNvSpPr>
              <a:spLocks noChangeAspect="1" noChangeArrowheads="1"/>
            </p:cNvSpPr>
            <p:nvPr/>
          </p:nvSpPr>
          <p:spPr bwMode="auto">
            <a:xfrm>
              <a:off x="1659" y="3138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" name="Oval 130"/>
            <p:cNvSpPr>
              <a:spLocks noChangeAspect="1" noChangeArrowheads="1"/>
            </p:cNvSpPr>
            <p:nvPr/>
          </p:nvSpPr>
          <p:spPr bwMode="auto">
            <a:xfrm>
              <a:off x="1765" y="3112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" name="Oval 131"/>
            <p:cNvSpPr>
              <a:spLocks noChangeAspect="1" noChangeArrowheads="1"/>
            </p:cNvSpPr>
            <p:nvPr/>
          </p:nvSpPr>
          <p:spPr bwMode="auto">
            <a:xfrm>
              <a:off x="1870" y="3091"/>
              <a:ext cx="20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" name="Oval 132"/>
            <p:cNvSpPr>
              <a:spLocks noChangeAspect="1" noChangeArrowheads="1"/>
            </p:cNvSpPr>
            <p:nvPr/>
          </p:nvSpPr>
          <p:spPr bwMode="auto">
            <a:xfrm>
              <a:off x="1973" y="3107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133"/>
            <p:cNvSpPr>
              <a:spLocks noChangeAspect="1" noChangeArrowheads="1"/>
            </p:cNvSpPr>
            <p:nvPr/>
          </p:nvSpPr>
          <p:spPr bwMode="auto">
            <a:xfrm>
              <a:off x="2080" y="3293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" name="Oval 134"/>
            <p:cNvSpPr>
              <a:spLocks noChangeAspect="1" noChangeArrowheads="1"/>
            </p:cNvSpPr>
            <p:nvPr/>
          </p:nvSpPr>
          <p:spPr bwMode="auto">
            <a:xfrm>
              <a:off x="2182" y="3148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Oval 135"/>
            <p:cNvSpPr>
              <a:spLocks noChangeAspect="1" noChangeArrowheads="1"/>
            </p:cNvSpPr>
            <p:nvPr/>
          </p:nvSpPr>
          <p:spPr bwMode="auto">
            <a:xfrm>
              <a:off x="2288" y="3042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Oval 136"/>
            <p:cNvSpPr>
              <a:spLocks noChangeAspect="1" noChangeArrowheads="1"/>
            </p:cNvSpPr>
            <p:nvPr/>
          </p:nvSpPr>
          <p:spPr bwMode="auto">
            <a:xfrm>
              <a:off x="2394" y="3082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137"/>
            <p:cNvSpPr>
              <a:spLocks noChangeAspect="1" noChangeArrowheads="1"/>
            </p:cNvSpPr>
            <p:nvPr/>
          </p:nvSpPr>
          <p:spPr bwMode="auto">
            <a:xfrm>
              <a:off x="2500" y="3103"/>
              <a:ext cx="21" cy="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" name="Oval 138"/>
            <p:cNvSpPr>
              <a:spLocks noChangeAspect="1" noChangeArrowheads="1"/>
            </p:cNvSpPr>
            <p:nvPr/>
          </p:nvSpPr>
          <p:spPr bwMode="auto">
            <a:xfrm>
              <a:off x="2600" y="3087"/>
              <a:ext cx="22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139"/>
            <p:cNvSpPr>
              <a:spLocks noChangeAspect="1" noChangeArrowheads="1"/>
            </p:cNvSpPr>
            <p:nvPr/>
          </p:nvSpPr>
          <p:spPr bwMode="auto">
            <a:xfrm>
              <a:off x="2708" y="3009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Oval 140"/>
            <p:cNvSpPr>
              <a:spLocks noChangeAspect="1" noChangeArrowheads="1"/>
            </p:cNvSpPr>
            <p:nvPr/>
          </p:nvSpPr>
          <p:spPr bwMode="auto">
            <a:xfrm>
              <a:off x="510" y="3052"/>
              <a:ext cx="21" cy="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3" name="Oval 141"/>
            <p:cNvSpPr>
              <a:spLocks noChangeAspect="1" noChangeArrowheads="1"/>
            </p:cNvSpPr>
            <p:nvPr/>
          </p:nvSpPr>
          <p:spPr bwMode="auto">
            <a:xfrm>
              <a:off x="2812" y="3030"/>
              <a:ext cx="16" cy="16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AutoShape 143"/>
            <p:cNvSpPr>
              <a:spLocks noChangeArrowheads="1"/>
            </p:cNvSpPr>
            <p:nvPr/>
          </p:nvSpPr>
          <p:spPr bwMode="auto">
            <a:xfrm>
              <a:off x="1359" y="2835"/>
              <a:ext cx="624" cy="71"/>
            </a:xfrm>
            <a:prstGeom prst="leftRightArrow">
              <a:avLst>
                <a:gd name="adj1" fmla="val 32398"/>
                <a:gd name="adj2" fmla="val 15494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>
                <a:solidFill>
                  <a:schemeClr val="accent2"/>
                </a:solidFill>
              </a:endParaRPr>
            </a:p>
          </p:txBody>
        </p:sp>
        <p:sp>
          <p:nvSpPr>
            <p:cNvPr id="46" name="Line 144"/>
            <p:cNvSpPr>
              <a:spLocks noChangeShapeType="1"/>
            </p:cNvSpPr>
            <p:nvPr/>
          </p:nvSpPr>
          <p:spPr bwMode="auto">
            <a:xfrm flipV="1">
              <a:off x="606" y="2613"/>
              <a:ext cx="0" cy="13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 flipV="1">
              <a:off x="2741" y="2612"/>
              <a:ext cx="0" cy="13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146"/>
            <p:cNvSpPr>
              <a:spLocks noChangeArrowheads="1"/>
            </p:cNvSpPr>
            <p:nvPr/>
          </p:nvSpPr>
          <p:spPr bwMode="auto">
            <a:xfrm>
              <a:off x="689" y="2831"/>
              <a:ext cx="624" cy="71"/>
            </a:xfrm>
            <a:prstGeom prst="leftRightArrow">
              <a:avLst>
                <a:gd name="adj1" fmla="val 32398"/>
                <a:gd name="adj2" fmla="val 15494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>
                <a:solidFill>
                  <a:schemeClr val="accent2"/>
                </a:solidFill>
              </a:endParaRPr>
            </a:p>
          </p:txBody>
        </p:sp>
        <p:sp>
          <p:nvSpPr>
            <p:cNvPr id="49" name="AutoShape 147"/>
            <p:cNvSpPr>
              <a:spLocks noChangeArrowheads="1"/>
            </p:cNvSpPr>
            <p:nvPr/>
          </p:nvSpPr>
          <p:spPr bwMode="auto">
            <a:xfrm>
              <a:off x="2036" y="2837"/>
              <a:ext cx="624" cy="71"/>
            </a:xfrm>
            <a:prstGeom prst="leftRightArrow">
              <a:avLst>
                <a:gd name="adj1" fmla="val 32398"/>
                <a:gd name="adj2" fmla="val 15494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00">
                <a:solidFill>
                  <a:schemeClr val="accent2"/>
                </a:solidFill>
              </a:endParaRPr>
            </a:p>
          </p:txBody>
        </p:sp>
        <p:sp>
          <p:nvSpPr>
            <p:cNvPr id="50" name="Text Box 148"/>
            <p:cNvSpPr txBox="1">
              <a:spLocks noChangeArrowheads="1"/>
            </p:cNvSpPr>
            <p:nvPr/>
          </p:nvSpPr>
          <p:spPr bwMode="auto">
            <a:xfrm>
              <a:off x="1491" y="2715"/>
              <a:ext cx="357" cy="7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r-Latn-ME" altLang="en-US" sz="8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Metal šava</a:t>
              </a:r>
              <a:endParaRPr lang="ru-RU" altLang="en-US" sz="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 Box 149"/>
            <p:cNvSpPr txBox="1">
              <a:spLocks noChangeArrowheads="1"/>
            </p:cNvSpPr>
            <p:nvPr/>
          </p:nvSpPr>
          <p:spPr bwMode="auto">
            <a:xfrm>
              <a:off x="2177" y="2720"/>
              <a:ext cx="354" cy="7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sr-Latn-ME" altLang="en-US" sz="8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Desno ZUT</a:t>
              </a:r>
              <a:endParaRPr lang="ru-RU" altLang="en-US" sz="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 Box 150"/>
            <p:cNvSpPr txBox="1">
              <a:spLocks noChangeArrowheads="1"/>
            </p:cNvSpPr>
            <p:nvPr/>
          </p:nvSpPr>
          <p:spPr bwMode="auto">
            <a:xfrm>
              <a:off x="809" y="2720"/>
              <a:ext cx="351" cy="7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8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sr-Latn-ME" altLang="en-US" sz="8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ijevo ZUT</a:t>
              </a:r>
              <a:endParaRPr lang="ru-RU" altLang="en-US" sz="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3404" y="1343466"/>
            <a:ext cx="10417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Tipični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parametri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CGEAW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šinama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ME" dirty="0" smtClean="0">
                <a:latin typeface="Cambria" panose="02040503050406030204" pitchFamily="18" charset="0"/>
                <a:ea typeface="Cambria" panose="02040503050406030204" pitchFamily="18" charset="0"/>
              </a:rPr>
              <a:t>R65 za voz (</a:t>
            </a:r>
            <a:r>
              <a:rPr lang="sv-SE" dirty="0" smtClean="0">
                <a:latin typeface="Cambria" panose="02040503050406030204" pitchFamily="18" charset="0"/>
                <a:ea typeface="Cambria" panose="02040503050406030204" pitchFamily="18" charset="0"/>
              </a:rPr>
              <a:t>mas</a:t>
            </a:r>
            <a:r>
              <a:rPr lang="sr-Latn-ME" dirty="0" smtClean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v-SE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64,87 </a:t>
            </a:r>
            <a:r>
              <a:rPr lang="sv-SE" dirty="0" smtClean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sr-Latn-ME" dirty="0" smtClean="0">
                <a:latin typeface="Cambria" panose="02040503050406030204" pitchFamily="18" charset="0"/>
                <a:ea typeface="Cambria" panose="02040503050406030204" pitchFamily="18" charset="0"/>
              </a:rPr>
              <a:t>g/m)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48" y="1554480"/>
            <a:ext cx="3735740" cy="46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15172"/>
              </p:ext>
            </p:extLst>
          </p:nvPr>
        </p:nvGraphicFramePr>
        <p:xfrm>
          <a:off x="280784" y="1661899"/>
          <a:ext cx="8037364" cy="5123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3135">
                  <a:extLst>
                    <a:ext uri="{9D8B030D-6E8A-4147-A177-3AD203B41FA5}">
                      <a16:colId xmlns:a16="http://schemas.microsoft.com/office/drawing/2014/main" val="3056262507"/>
                    </a:ext>
                  </a:extLst>
                </a:gridCol>
                <a:gridCol w="5516517">
                  <a:extLst>
                    <a:ext uri="{9D8B030D-6E8A-4147-A177-3AD203B41FA5}">
                      <a16:colId xmlns:a16="http://schemas.microsoft.com/office/drawing/2014/main" val="2581696519"/>
                    </a:ext>
                  </a:extLst>
                </a:gridCol>
                <a:gridCol w="1917712">
                  <a:extLst>
                    <a:ext uri="{9D8B030D-6E8A-4147-A177-3AD203B41FA5}">
                      <a16:colId xmlns:a16="http://schemas.microsoft.com/office/drawing/2014/main" val="4197367301"/>
                    </a:ext>
                  </a:extLst>
                </a:gridCol>
              </a:tblGrid>
              <a:tr h="42090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Karakteristika izvora struje invertorskog uređaja FORSAŽ 500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Vrijednost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 anchor="ctr"/>
                </a:tc>
                <a:extLst>
                  <a:ext uri="{0D108BD9-81ED-4DB2-BD59-A6C34878D82A}">
                    <a16:rowId xmlns:a16="http://schemas.microsoft.com/office/drawing/2014/main" val="2102857412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Struja zavarivanja, A (max)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4234444374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Napon električnog luka, V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2531078982"/>
                  </a:ext>
                </a:extLst>
              </a:tr>
              <a:tr h="28876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Nominalni napon naizmjenične struje mreže sa koje se vrši napajanje, V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220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3075223150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Prečnik elektrodne žice, mm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2,4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2631387210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Brzina 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dopremanja elektrodne </a:t>
                      </a: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žice, m/čas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50…500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2500297925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Brzina poprečnog klaćenja elektrode, mm/s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…6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4182033209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Radni hod poprečnog 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klaćenja elektrode</a:t>
                      </a: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mm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0…20</a:t>
                      </a: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3475348920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</a:t>
                      </a: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Brzina vertikalnog pomjeranja elektrode, mm/s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2…8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4116500099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</a:t>
                      </a: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Radni hod vertikalnog pomjeranja elektrode, mm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0…25</a:t>
                      </a: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1475697262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Frekvencija klaćenja elektrode, Hz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0…2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4137432057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marR="511810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Amplituda klaćenja elektrode, mm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2…12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2781106658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Potrošnja 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energije</a:t>
                      </a: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750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915875145"/>
                  </a:ext>
                </a:extLst>
              </a:tr>
              <a:tr h="27768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r>
                        <a:rPr lang="en-US" sz="13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Gabaritne mjere aparata, mm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1050×1000×500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2959003333"/>
                  </a:ext>
                </a:extLst>
              </a:tr>
              <a:tr h="83921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Težina aparata</a:t>
                      </a:r>
                      <a:r>
                        <a:rPr lang="ru-RU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bez nosača, izvora struje, obloga za 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prinudno</a:t>
                      </a:r>
                      <a:r>
                        <a:rPr lang="sr-Latn-ME" sz="13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</a:t>
                      </a:r>
                      <a:r>
                        <a:rPr lang="sr-Latn-ME" sz="13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ormiranje </a:t>
                      </a:r>
                      <a:r>
                        <a:rPr lang="sr-Latn-ME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šava, elektrode), kg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9626" marR="29626" marT="0" marB="0"/>
                </a:tc>
                <a:extLst>
                  <a:ext uri="{0D108BD9-81ED-4DB2-BD59-A6C34878D82A}">
                    <a16:rowId xmlns:a16="http://schemas.microsoft.com/office/drawing/2014/main" val="74363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6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4797" y="1212654"/>
            <a:ext cx="536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ME" alt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CGEAW pri z</a:t>
            </a:r>
            <a:r>
              <a:rPr lang="sr-Cyrl-CS" alt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avarivanj</a:t>
            </a:r>
            <a:r>
              <a:rPr lang="sr-Latn-ME" alt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u u elektrolitičkim ćelijama</a:t>
            </a:r>
            <a:endParaRPr lang="en-US" altLang="en-US" sz="18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6080" y="1737673"/>
            <a:ext cx="1151719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CGEAW postupak - proistekao kao potreba za zavarivanje elemenata velikog poprečnog presjeka (katodnih provodnika).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Dimenzije provodnika su 90x180 mm, 80x220 mm, 120x180 mm ili 115x230 mm - zavisno od instalisane snage elektrolitičkih ćelija.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Materijal - niskougljenični vruće valjani čelik.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Zbog jako izraženih magnetnih polja („lutanje električnog luka“) zavareni spojevi su  nekvalitetni.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Zavareni spojevi – mjesta izreženog električnog otpora  - veliki energetski gubitak.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9" descr="PC010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11095" b="7326"/>
          <a:stretch>
            <a:fillRect/>
          </a:stretch>
        </p:blipFill>
        <p:spPr bwMode="auto">
          <a:xfrm>
            <a:off x="774872" y="4372343"/>
            <a:ext cx="2066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C010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6" y="4384928"/>
            <a:ext cx="22193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144678" y="4233494"/>
            <a:ext cx="4037013" cy="2268538"/>
            <a:chOff x="275" y="928"/>
            <a:chExt cx="3114" cy="1544"/>
          </a:xfrm>
        </p:grpSpPr>
        <p:sp>
          <p:nvSpPr>
            <p:cNvPr id="10" name="Freeform 5" descr="Светлый диагональный 2"/>
            <p:cNvSpPr>
              <a:spLocks noChangeAspect="1"/>
            </p:cNvSpPr>
            <p:nvPr/>
          </p:nvSpPr>
          <p:spPr bwMode="auto">
            <a:xfrm>
              <a:off x="1808" y="1038"/>
              <a:ext cx="651" cy="1229"/>
            </a:xfrm>
            <a:custGeom>
              <a:avLst/>
              <a:gdLst>
                <a:gd name="T0" fmla="*/ 0 w 3255"/>
                <a:gd name="T1" fmla="*/ 0 h 6143"/>
                <a:gd name="T2" fmla="*/ 0 w 3255"/>
                <a:gd name="T3" fmla="*/ 0 h 6143"/>
                <a:gd name="T4" fmla="*/ 0 w 3255"/>
                <a:gd name="T5" fmla="*/ 0 h 6143"/>
                <a:gd name="T6" fmla="*/ 0 w 3255"/>
                <a:gd name="T7" fmla="*/ 0 h 6143"/>
                <a:gd name="T8" fmla="*/ 0 w 3255"/>
                <a:gd name="T9" fmla="*/ 0 h 6143"/>
                <a:gd name="T10" fmla="*/ 0 w 3255"/>
                <a:gd name="T11" fmla="*/ 0 h 6143"/>
                <a:gd name="T12" fmla="*/ 0 w 3255"/>
                <a:gd name="T13" fmla="*/ 0 h 6143"/>
                <a:gd name="T14" fmla="*/ 0 w 3255"/>
                <a:gd name="T15" fmla="*/ 0 h 6143"/>
                <a:gd name="T16" fmla="*/ 0 w 3255"/>
                <a:gd name="T17" fmla="*/ 0 h 6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55"/>
                <a:gd name="T28" fmla="*/ 0 h 6143"/>
                <a:gd name="T29" fmla="*/ 3255 w 3255"/>
                <a:gd name="T30" fmla="*/ 6143 h 6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55" h="6143">
                  <a:moveTo>
                    <a:pt x="3255" y="6070"/>
                  </a:moveTo>
                  <a:lnTo>
                    <a:pt x="715" y="6070"/>
                  </a:lnTo>
                  <a:lnTo>
                    <a:pt x="75" y="5270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5303"/>
                  </a:lnTo>
                  <a:lnTo>
                    <a:pt x="675" y="6143"/>
                  </a:lnTo>
                  <a:lnTo>
                    <a:pt x="3225" y="6140"/>
                  </a:lnTo>
                  <a:lnTo>
                    <a:pt x="3255" y="607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6" descr="Светлый диагональный 1"/>
            <p:cNvSpPr>
              <a:spLocks noChangeAspect="1" noChangeArrowheads="1"/>
            </p:cNvSpPr>
            <p:nvPr/>
          </p:nvSpPr>
          <p:spPr bwMode="auto">
            <a:xfrm>
              <a:off x="1676" y="1008"/>
              <a:ext cx="208" cy="29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7" descr="Широкий диагональный 1"/>
            <p:cNvSpPr>
              <a:spLocks noChangeAspect="1" noChangeArrowheads="1"/>
            </p:cNvSpPr>
            <p:nvPr/>
          </p:nvSpPr>
          <p:spPr bwMode="auto">
            <a:xfrm>
              <a:off x="1106" y="1617"/>
              <a:ext cx="126" cy="651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 8" descr="Светлый диагональный 2"/>
            <p:cNvSpPr>
              <a:spLocks noChangeAspect="1" noChangeArrowheads="1"/>
            </p:cNvSpPr>
            <p:nvPr/>
          </p:nvSpPr>
          <p:spPr bwMode="auto">
            <a:xfrm>
              <a:off x="1394" y="1899"/>
              <a:ext cx="156" cy="136"/>
            </a:xfrm>
            <a:prstGeom prst="rect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4" name="Group 9"/>
            <p:cNvGrpSpPr>
              <a:grpSpLocks noChangeAspect="1"/>
            </p:cNvGrpSpPr>
            <p:nvPr/>
          </p:nvGrpSpPr>
          <p:grpSpPr bwMode="auto">
            <a:xfrm>
              <a:off x="1176" y="1557"/>
              <a:ext cx="275" cy="342"/>
              <a:chOff x="1984" y="5266"/>
              <a:chExt cx="1374" cy="1709"/>
            </a:xfrm>
          </p:grpSpPr>
          <p:sp>
            <p:nvSpPr>
              <p:cNvPr id="37" name="Freeform 10"/>
              <p:cNvSpPr>
                <a:spLocks noChangeAspect="1"/>
              </p:cNvSpPr>
              <p:nvPr/>
            </p:nvSpPr>
            <p:spPr bwMode="auto">
              <a:xfrm>
                <a:off x="2025" y="5535"/>
                <a:ext cx="1050" cy="1440"/>
              </a:xfrm>
              <a:custGeom>
                <a:avLst/>
                <a:gdLst>
                  <a:gd name="T0" fmla="*/ 1050 w 1050"/>
                  <a:gd name="T1" fmla="*/ 1440 h 1440"/>
                  <a:gd name="T2" fmla="*/ 1043 w 1050"/>
                  <a:gd name="T3" fmla="*/ 1125 h 1440"/>
                  <a:gd name="T4" fmla="*/ 1020 w 1050"/>
                  <a:gd name="T5" fmla="*/ 713 h 1440"/>
                  <a:gd name="T6" fmla="*/ 945 w 1050"/>
                  <a:gd name="T7" fmla="*/ 315 h 1440"/>
                  <a:gd name="T8" fmla="*/ 758 w 1050"/>
                  <a:gd name="T9" fmla="*/ 75 h 1440"/>
                  <a:gd name="T10" fmla="*/ 428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Freeform 11"/>
              <p:cNvSpPr>
                <a:spLocks noChangeAspect="1"/>
              </p:cNvSpPr>
              <p:nvPr/>
            </p:nvSpPr>
            <p:spPr bwMode="auto">
              <a:xfrm>
                <a:off x="2012" y="5505"/>
                <a:ext cx="1095" cy="1454"/>
              </a:xfrm>
              <a:custGeom>
                <a:avLst/>
                <a:gdLst>
                  <a:gd name="T0" fmla="*/ 1469 w 1050"/>
                  <a:gd name="T1" fmla="*/ 1556 h 1440"/>
                  <a:gd name="T2" fmla="*/ 1461 w 1050"/>
                  <a:gd name="T3" fmla="*/ 1215 h 1440"/>
                  <a:gd name="T4" fmla="*/ 1429 w 1050"/>
                  <a:gd name="T5" fmla="*/ 769 h 1440"/>
                  <a:gd name="T6" fmla="*/ 1322 w 1050"/>
                  <a:gd name="T7" fmla="*/ 339 h 1440"/>
                  <a:gd name="T8" fmla="*/ 1060 w 1050"/>
                  <a:gd name="T9" fmla="*/ 83 h 1440"/>
                  <a:gd name="T10" fmla="*/ 600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Freeform 12"/>
              <p:cNvSpPr>
                <a:spLocks noChangeAspect="1"/>
              </p:cNvSpPr>
              <p:nvPr/>
            </p:nvSpPr>
            <p:spPr bwMode="auto">
              <a:xfrm>
                <a:off x="2006" y="5475"/>
                <a:ext cx="1133" cy="1492"/>
              </a:xfrm>
              <a:custGeom>
                <a:avLst/>
                <a:gdLst>
                  <a:gd name="T0" fmla="*/ 1930 w 1050"/>
                  <a:gd name="T1" fmla="*/ 1913 h 1440"/>
                  <a:gd name="T2" fmla="*/ 1917 w 1050"/>
                  <a:gd name="T3" fmla="*/ 1495 h 1440"/>
                  <a:gd name="T4" fmla="*/ 1874 w 1050"/>
                  <a:gd name="T5" fmla="*/ 949 h 1440"/>
                  <a:gd name="T6" fmla="*/ 1737 w 1050"/>
                  <a:gd name="T7" fmla="*/ 419 h 1440"/>
                  <a:gd name="T8" fmla="*/ 1394 w 1050"/>
                  <a:gd name="T9" fmla="*/ 99 h 1440"/>
                  <a:gd name="T10" fmla="*/ 789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Freeform 13"/>
              <p:cNvSpPr>
                <a:spLocks noChangeAspect="1"/>
              </p:cNvSpPr>
              <p:nvPr/>
            </p:nvSpPr>
            <p:spPr bwMode="auto">
              <a:xfrm>
                <a:off x="1993" y="5444"/>
                <a:ext cx="1178" cy="1515"/>
              </a:xfrm>
              <a:custGeom>
                <a:avLst/>
                <a:gdLst>
                  <a:gd name="T0" fmla="*/ 2636 w 1050"/>
                  <a:gd name="T1" fmla="*/ 2162 h 1440"/>
                  <a:gd name="T2" fmla="*/ 2620 w 1050"/>
                  <a:gd name="T3" fmla="*/ 1691 h 1440"/>
                  <a:gd name="T4" fmla="*/ 2558 w 1050"/>
                  <a:gd name="T5" fmla="*/ 1069 h 1440"/>
                  <a:gd name="T6" fmla="*/ 2372 w 1050"/>
                  <a:gd name="T7" fmla="*/ 471 h 1440"/>
                  <a:gd name="T8" fmla="*/ 1901 w 1050"/>
                  <a:gd name="T9" fmla="*/ 113 h 1440"/>
                  <a:gd name="T10" fmla="*/ 1076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Freeform 14"/>
              <p:cNvSpPr>
                <a:spLocks noChangeAspect="1"/>
              </p:cNvSpPr>
              <p:nvPr/>
            </p:nvSpPr>
            <p:spPr bwMode="auto">
              <a:xfrm>
                <a:off x="2003" y="5414"/>
                <a:ext cx="1200" cy="1545"/>
              </a:xfrm>
              <a:custGeom>
                <a:avLst/>
                <a:gdLst>
                  <a:gd name="T0" fmla="*/ 3055 w 1050"/>
                  <a:gd name="T1" fmla="*/ 2529 h 1440"/>
                  <a:gd name="T2" fmla="*/ 3034 w 1050"/>
                  <a:gd name="T3" fmla="*/ 1975 h 1440"/>
                  <a:gd name="T4" fmla="*/ 2970 w 1050"/>
                  <a:gd name="T5" fmla="*/ 1252 h 1440"/>
                  <a:gd name="T6" fmla="*/ 2749 w 1050"/>
                  <a:gd name="T7" fmla="*/ 553 h 1440"/>
                  <a:gd name="T8" fmla="*/ 2206 w 1050"/>
                  <a:gd name="T9" fmla="*/ 131 h 1440"/>
                  <a:gd name="T10" fmla="*/ 1245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Freeform 15"/>
              <p:cNvSpPr>
                <a:spLocks noChangeAspect="1"/>
              </p:cNvSpPr>
              <p:nvPr/>
            </p:nvSpPr>
            <p:spPr bwMode="auto">
              <a:xfrm>
                <a:off x="2012" y="5385"/>
                <a:ext cx="1223" cy="1582"/>
              </a:xfrm>
              <a:custGeom>
                <a:avLst/>
                <a:gdLst>
                  <a:gd name="T0" fmla="*/ 3560 w 1050"/>
                  <a:gd name="T1" fmla="*/ 3055 h 1440"/>
                  <a:gd name="T2" fmla="*/ 3533 w 1050"/>
                  <a:gd name="T3" fmla="*/ 2388 h 1440"/>
                  <a:gd name="T4" fmla="*/ 3456 w 1050"/>
                  <a:gd name="T5" fmla="*/ 1511 h 1440"/>
                  <a:gd name="T6" fmla="*/ 3202 w 1050"/>
                  <a:gd name="T7" fmla="*/ 668 h 1440"/>
                  <a:gd name="T8" fmla="*/ 2567 w 1050"/>
                  <a:gd name="T9" fmla="*/ 159 h 1440"/>
                  <a:gd name="T10" fmla="*/ 1451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Freeform 16"/>
              <p:cNvSpPr>
                <a:spLocks noChangeAspect="1"/>
              </p:cNvSpPr>
              <p:nvPr/>
            </p:nvSpPr>
            <p:spPr bwMode="auto">
              <a:xfrm>
                <a:off x="1984" y="5355"/>
                <a:ext cx="1283" cy="1612"/>
              </a:xfrm>
              <a:custGeom>
                <a:avLst/>
                <a:gdLst>
                  <a:gd name="T0" fmla="*/ 5219 w 1050"/>
                  <a:gd name="T1" fmla="*/ 3552 h 1440"/>
                  <a:gd name="T2" fmla="*/ 5182 w 1050"/>
                  <a:gd name="T3" fmla="*/ 2772 h 1440"/>
                  <a:gd name="T4" fmla="*/ 5066 w 1050"/>
                  <a:gd name="T5" fmla="*/ 1759 h 1440"/>
                  <a:gd name="T6" fmla="*/ 4697 w 1050"/>
                  <a:gd name="T7" fmla="*/ 777 h 1440"/>
                  <a:gd name="T8" fmla="*/ 3766 w 1050"/>
                  <a:gd name="T9" fmla="*/ 186 h 1440"/>
                  <a:gd name="T10" fmla="*/ 2127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Freeform 17"/>
              <p:cNvSpPr>
                <a:spLocks noChangeAspect="1"/>
              </p:cNvSpPr>
              <p:nvPr/>
            </p:nvSpPr>
            <p:spPr bwMode="auto">
              <a:xfrm>
                <a:off x="1993" y="5325"/>
                <a:ext cx="1306" cy="1642"/>
              </a:xfrm>
              <a:custGeom>
                <a:avLst/>
                <a:gdLst>
                  <a:gd name="T0" fmla="*/ 6011 w 1050"/>
                  <a:gd name="T1" fmla="*/ 4114 h 1440"/>
                  <a:gd name="T2" fmla="*/ 5972 w 1050"/>
                  <a:gd name="T3" fmla="*/ 3216 h 1440"/>
                  <a:gd name="T4" fmla="*/ 5843 w 1050"/>
                  <a:gd name="T5" fmla="*/ 2038 h 1440"/>
                  <a:gd name="T6" fmla="*/ 5408 w 1050"/>
                  <a:gd name="T7" fmla="*/ 897 h 1440"/>
                  <a:gd name="T8" fmla="*/ 4346 w 1050"/>
                  <a:gd name="T9" fmla="*/ 216 h 1440"/>
                  <a:gd name="T10" fmla="*/ 2452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Freeform 18"/>
              <p:cNvSpPr>
                <a:spLocks noChangeAspect="1"/>
              </p:cNvSpPr>
              <p:nvPr/>
            </p:nvSpPr>
            <p:spPr bwMode="auto">
              <a:xfrm>
                <a:off x="1985" y="5295"/>
                <a:ext cx="1344" cy="1664"/>
              </a:xfrm>
              <a:custGeom>
                <a:avLst/>
                <a:gdLst>
                  <a:gd name="T0" fmla="*/ 7566 w 1050"/>
                  <a:gd name="T1" fmla="*/ 4578 h 1440"/>
                  <a:gd name="T2" fmla="*/ 7519 w 1050"/>
                  <a:gd name="T3" fmla="*/ 3578 h 1440"/>
                  <a:gd name="T4" fmla="*/ 7354 w 1050"/>
                  <a:gd name="T5" fmla="*/ 2267 h 1440"/>
                  <a:gd name="T6" fmla="*/ 6815 w 1050"/>
                  <a:gd name="T7" fmla="*/ 1002 h 1440"/>
                  <a:gd name="T8" fmla="*/ 5463 w 1050"/>
                  <a:gd name="T9" fmla="*/ 240 h 1440"/>
                  <a:gd name="T10" fmla="*/ 3080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Freeform 19"/>
              <p:cNvSpPr>
                <a:spLocks noChangeAspect="1"/>
              </p:cNvSpPr>
              <p:nvPr/>
            </p:nvSpPr>
            <p:spPr bwMode="auto">
              <a:xfrm>
                <a:off x="2014" y="5266"/>
                <a:ext cx="1344" cy="1694"/>
              </a:xfrm>
              <a:custGeom>
                <a:avLst/>
                <a:gdLst>
                  <a:gd name="T0" fmla="*/ 7566 w 1050"/>
                  <a:gd name="T1" fmla="*/ 5286 h 1440"/>
                  <a:gd name="T2" fmla="*/ 7519 w 1050"/>
                  <a:gd name="T3" fmla="*/ 4124 h 1440"/>
                  <a:gd name="T4" fmla="*/ 7354 w 1050"/>
                  <a:gd name="T5" fmla="*/ 2615 h 1440"/>
                  <a:gd name="T6" fmla="*/ 6815 w 1050"/>
                  <a:gd name="T7" fmla="*/ 1154 h 1440"/>
                  <a:gd name="T8" fmla="*/ 5463 w 1050"/>
                  <a:gd name="T9" fmla="*/ 275 h 1440"/>
                  <a:gd name="T10" fmla="*/ 3080 w 1050"/>
                  <a:gd name="T11" fmla="*/ 0 h 1440"/>
                  <a:gd name="T12" fmla="*/ 0 w 1050"/>
                  <a:gd name="T13" fmla="*/ 0 h 14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0"/>
                  <a:gd name="T22" fmla="*/ 0 h 1440"/>
                  <a:gd name="T23" fmla="*/ 1050 w 1050"/>
                  <a:gd name="T24" fmla="*/ 1440 h 14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0" h="1440">
                    <a:moveTo>
                      <a:pt x="1050" y="1440"/>
                    </a:moveTo>
                    <a:lnTo>
                      <a:pt x="1043" y="1125"/>
                    </a:lnTo>
                    <a:cubicBezTo>
                      <a:pt x="1038" y="1004"/>
                      <a:pt x="1036" y="848"/>
                      <a:pt x="1020" y="713"/>
                    </a:cubicBezTo>
                    <a:cubicBezTo>
                      <a:pt x="1004" y="578"/>
                      <a:pt x="989" y="421"/>
                      <a:pt x="945" y="315"/>
                    </a:cubicBezTo>
                    <a:cubicBezTo>
                      <a:pt x="901" y="209"/>
                      <a:pt x="844" y="127"/>
                      <a:pt x="758" y="75"/>
                    </a:cubicBezTo>
                    <a:cubicBezTo>
                      <a:pt x="672" y="23"/>
                      <a:pt x="554" y="12"/>
                      <a:pt x="428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Rectangle 20"/>
            <p:cNvSpPr>
              <a:spLocks noChangeAspect="1" noChangeArrowheads="1"/>
            </p:cNvSpPr>
            <p:nvPr/>
          </p:nvSpPr>
          <p:spPr bwMode="auto">
            <a:xfrm>
              <a:off x="1808" y="1871"/>
              <a:ext cx="15" cy="1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21"/>
            <p:cNvSpPr>
              <a:spLocks noChangeAspect="1" noChangeArrowheads="1"/>
            </p:cNvSpPr>
            <p:nvPr/>
          </p:nvSpPr>
          <p:spPr bwMode="auto">
            <a:xfrm>
              <a:off x="1880" y="1008"/>
              <a:ext cx="552" cy="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Freeform 22"/>
            <p:cNvSpPr>
              <a:spLocks noChangeAspect="1"/>
            </p:cNvSpPr>
            <p:nvPr/>
          </p:nvSpPr>
          <p:spPr bwMode="auto">
            <a:xfrm>
              <a:off x="2399" y="1036"/>
              <a:ext cx="60" cy="1216"/>
            </a:xfrm>
            <a:custGeom>
              <a:avLst/>
              <a:gdLst>
                <a:gd name="T0" fmla="*/ 0 w 300"/>
                <a:gd name="T1" fmla="*/ 0 h 6080"/>
                <a:gd name="T2" fmla="*/ 0 w 300"/>
                <a:gd name="T3" fmla="*/ 0 h 6080"/>
                <a:gd name="T4" fmla="*/ 0 w 300"/>
                <a:gd name="T5" fmla="*/ 0 h 6080"/>
                <a:gd name="T6" fmla="*/ 0 w 300"/>
                <a:gd name="T7" fmla="*/ 0 h 6080"/>
                <a:gd name="T8" fmla="*/ 0 w 300"/>
                <a:gd name="T9" fmla="*/ 0 h 6080"/>
                <a:gd name="T10" fmla="*/ 0 w 300"/>
                <a:gd name="T11" fmla="*/ 0 h 6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6080"/>
                <a:gd name="T20" fmla="*/ 300 w 300"/>
                <a:gd name="T21" fmla="*/ 6080 h 6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6080">
                  <a:moveTo>
                    <a:pt x="160" y="0"/>
                  </a:moveTo>
                  <a:lnTo>
                    <a:pt x="0" y="1240"/>
                  </a:lnTo>
                  <a:lnTo>
                    <a:pt x="260" y="2160"/>
                  </a:lnTo>
                  <a:lnTo>
                    <a:pt x="50" y="3620"/>
                  </a:lnTo>
                  <a:lnTo>
                    <a:pt x="160" y="5000"/>
                  </a:lnTo>
                  <a:lnTo>
                    <a:pt x="300" y="60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23" descr="Мелкое конфетти"/>
            <p:cNvSpPr>
              <a:spLocks noChangeAspect="1" noChangeArrowheads="1"/>
            </p:cNvSpPr>
            <p:nvPr/>
          </p:nvSpPr>
          <p:spPr bwMode="auto">
            <a:xfrm>
              <a:off x="1823" y="1038"/>
              <a:ext cx="148" cy="860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reeform 24" descr="Мелкое конфетти"/>
            <p:cNvSpPr>
              <a:spLocks noChangeAspect="1"/>
            </p:cNvSpPr>
            <p:nvPr/>
          </p:nvSpPr>
          <p:spPr bwMode="auto">
            <a:xfrm>
              <a:off x="1823" y="2040"/>
              <a:ext cx="634" cy="212"/>
            </a:xfrm>
            <a:custGeom>
              <a:avLst/>
              <a:gdLst>
                <a:gd name="T0" fmla="*/ 0 w 3170"/>
                <a:gd name="T1" fmla="*/ 0 h 1060"/>
                <a:gd name="T2" fmla="*/ 0 w 3170"/>
                <a:gd name="T3" fmla="*/ 0 h 1060"/>
                <a:gd name="T4" fmla="*/ 0 w 3170"/>
                <a:gd name="T5" fmla="*/ 0 h 1060"/>
                <a:gd name="T6" fmla="*/ 0 w 3170"/>
                <a:gd name="T7" fmla="*/ 0 h 1060"/>
                <a:gd name="T8" fmla="*/ 0 w 3170"/>
                <a:gd name="T9" fmla="*/ 0 h 1060"/>
                <a:gd name="T10" fmla="*/ 0 w 3170"/>
                <a:gd name="T11" fmla="*/ 0 h 10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0"/>
                <a:gd name="T19" fmla="*/ 0 h 1060"/>
                <a:gd name="T20" fmla="*/ 3170 w 3170"/>
                <a:gd name="T21" fmla="*/ 1060 h 10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0" h="1060">
                  <a:moveTo>
                    <a:pt x="0" y="0"/>
                  </a:moveTo>
                  <a:lnTo>
                    <a:pt x="3030" y="0"/>
                  </a:lnTo>
                  <a:lnTo>
                    <a:pt x="3170" y="1060"/>
                  </a:lnTo>
                  <a:lnTo>
                    <a:pt x="630" y="1060"/>
                  </a:lnTo>
                  <a:lnTo>
                    <a:pt x="0" y="27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11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Freeform 25" descr="Контурные ромбики"/>
            <p:cNvSpPr>
              <a:spLocks noChangeAspect="1"/>
            </p:cNvSpPr>
            <p:nvPr/>
          </p:nvSpPr>
          <p:spPr bwMode="auto">
            <a:xfrm>
              <a:off x="1971" y="1614"/>
              <a:ext cx="460" cy="282"/>
            </a:xfrm>
            <a:custGeom>
              <a:avLst/>
              <a:gdLst>
                <a:gd name="T0" fmla="*/ 0 w 2300"/>
                <a:gd name="T1" fmla="*/ 0 h 1410"/>
                <a:gd name="T2" fmla="*/ 0 w 2300"/>
                <a:gd name="T3" fmla="*/ 0 h 1410"/>
                <a:gd name="T4" fmla="*/ 0 w 2300"/>
                <a:gd name="T5" fmla="*/ 0 h 1410"/>
                <a:gd name="T6" fmla="*/ 0 w 2300"/>
                <a:gd name="T7" fmla="*/ 0 h 1410"/>
                <a:gd name="T8" fmla="*/ 0 w 2300"/>
                <a:gd name="T9" fmla="*/ 0 h 1410"/>
                <a:gd name="T10" fmla="*/ 0 w 2300"/>
                <a:gd name="T11" fmla="*/ 0 h 1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0"/>
                <a:gd name="T19" fmla="*/ 0 h 1410"/>
                <a:gd name="T20" fmla="*/ 2300 w 2300"/>
                <a:gd name="T21" fmla="*/ 1410 h 1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0" h="1410">
                  <a:moveTo>
                    <a:pt x="10" y="0"/>
                  </a:moveTo>
                  <a:lnTo>
                    <a:pt x="2300" y="0"/>
                  </a:lnTo>
                  <a:lnTo>
                    <a:pt x="2180" y="750"/>
                  </a:lnTo>
                  <a:lnTo>
                    <a:pt x="2290" y="1410"/>
                  </a:lnTo>
                  <a:lnTo>
                    <a:pt x="0" y="1410"/>
                  </a:lnTo>
                  <a:lnTo>
                    <a:pt x="10" y="0"/>
                  </a:lnTo>
                  <a:close/>
                </a:path>
              </a:pathLst>
            </a:custGeom>
            <a:blipFill dpi="0" rotWithShape="0">
              <a:blip r:embed="rId1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26" descr="Светлый диагональный 1"/>
            <p:cNvSpPr>
              <a:spLocks noChangeAspect="1" noChangeArrowheads="1"/>
            </p:cNvSpPr>
            <p:nvPr/>
          </p:nvSpPr>
          <p:spPr bwMode="auto">
            <a:xfrm>
              <a:off x="1575" y="1899"/>
              <a:ext cx="856" cy="136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AutoShape 27"/>
            <p:cNvSpPr>
              <a:spLocks noChangeAspect="1" noChangeArrowheads="1"/>
            </p:cNvSpPr>
            <p:nvPr/>
          </p:nvSpPr>
          <p:spPr bwMode="auto">
            <a:xfrm flipH="1">
              <a:off x="1131" y="1556"/>
              <a:ext cx="50" cy="57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AutoShape 28" descr="Волны"/>
            <p:cNvSpPr>
              <a:spLocks noChangeAspect="1" noChangeArrowheads="1"/>
            </p:cNvSpPr>
            <p:nvPr/>
          </p:nvSpPr>
          <p:spPr bwMode="auto">
            <a:xfrm>
              <a:off x="1543" y="1887"/>
              <a:ext cx="42" cy="159"/>
            </a:xfrm>
            <a:prstGeom prst="roundRect">
              <a:avLst>
                <a:gd name="adj" fmla="val 38097"/>
              </a:avLst>
            </a:prstGeom>
            <a:blipFill dpi="0" rotWithShape="0">
              <a:blip r:embed="rId1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 Box 29"/>
            <p:cNvSpPr txBox="1">
              <a:spLocks noChangeAspect="1" noChangeArrowheads="1"/>
            </p:cNvSpPr>
            <p:nvPr/>
          </p:nvSpPr>
          <p:spPr bwMode="auto">
            <a:xfrm>
              <a:off x="2506" y="1492"/>
              <a:ext cx="88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ru-RU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raphitized carbon </a:t>
              </a: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bottom block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Box 30"/>
            <p:cNvSpPr txBox="1">
              <a:spLocks noChangeAspect="1" noChangeArrowheads="1"/>
            </p:cNvSpPr>
            <p:nvPr/>
          </p:nvSpPr>
          <p:spPr bwMode="auto">
            <a:xfrm>
              <a:off x="275" y="1897"/>
              <a:ext cx="77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Aluminum Cathodic bus bar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Box 31"/>
            <p:cNvSpPr txBox="1">
              <a:spLocks noChangeAspect="1" noChangeArrowheads="1"/>
            </p:cNvSpPr>
            <p:nvPr/>
          </p:nvSpPr>
          <p:spPr bwMode="auto">
            <a:xfrm>
              <a:off x="593" y="1020"/>
              <a:ext cx="922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r>
                <a:rPr lang="ru-RU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lexible </a:t>
              </a: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aluminum </a:t>
              </a:r>
              <a:r>
                <a:rPr lang="ru-RU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busbar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Text Box 32"/>
            <p:cNvSpPr txBox="1">
              <a:spLocks noChangeAspect="1" noChangeArrowheads="1"/>
            </p:cNvSpPr>
            <p:nvPr/>
          </p:nvSpPr>
          <p:spPr bwMode="auto">
            <a:xfrm>
              <a:off x="1233" y="2244"/>
              <a:ext cx="54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Field weld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Box 33"/>
            <p:cNvSpPr txBox="1">
              <a:spLocks noChangeAspect="1" noChangeArrowheads="1"/>
            </p:cNvSpPr>
            <p:nvPr/>
          </p:nvSpPr>
          <p:spPr bwMode="auto">
            <a:xfrm>
              <a:off x="2615" y="928"/>
              <a:ext cx="6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Cathodic casing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34"/>
            <p:cNvSpPr txBox="1">
              <a:spLocks noChangeAspect="1" noChangeArrowheads="1"/>
            </p:cNvSpPr>
            <p:nvPr/>
          </p:nvSpPr>
          <p:spPr bwMode="auto">
            <a:xfrm>
              <a:off x="2655" y="1832"/>
              <a:ext cx="59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Cathodic bar</a:t>
              </a:r>
              <a:endParaRPr lang="ru-RU" altLang="en-US" sz="1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Line 35"/>
            <p:cNvSpPr>
              <a:spLocks noChangeAspect="1" noChangeShapeType="1"/>
            </p:cNvSpPr>
            <p:nvPr/>
          </p:nvSpPr>
          <p:spPr bwMode="auto">
            <a:xfrm flipV="1">
              <a:off x="1472" y="2064"/>
              <a:ext cx="71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36"/>
            <p:cNvSpPr>
              <a:spLocks noChangeAspect="1" noChangeShapeType="1"/>
            </p:cNvSpPr>
            <p:nvPr/>
          </p:nvSpPr>
          <p:spPr bwMode="auto">
            <a:xfrm flipV="1">
              <a:off x="939" y="1836"/>
              <a:ext cx="15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Line 37"/>
            <p:cNvSpPr>
              <a:spLocks noChangeAspect="1" noChangeShapeType="1"/>
            </p:cNvSpPr>
            <p:nvPr/>
          </p:nvSpPr>
          <p:spPr bwMode="auto">
            <a:xfrm>
              <a:off x="1167" y="1260"/>
              <a:ext cx="132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Line 38"/>
            <p:cNvSpPr>
              <a:spLocks noChangeAspect="1" noChangeShapeType="1"/>
            </p:cNvSpPr>
            <p:nvPr/>
          </p:nvSpPr>
          <p:spPr bwMode="auto">
            <a:xfrm flipH="1">
              <a:off x="2359" y="1096"/>
              <a:ext cx="28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Line 39"/>
            <p:cNvSpPr>
              <a:spLocks noChangeAspect="1" noChangeShapeType="1"/>
            </p:cNvSpPr>
            <p:nvPr/>
          </p:nvSpPr>
          <p:spPr bwMode="auto">
            <a:xfrm flipH="1">
              <a:off x="2415" y="1664"/>
              <a:ext cx="18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Line 40"/>
            <p:cNvSpPr>
              <a:spLocks noChangeAspect="1" noChangeShapeType="1"/>
            </p:cNvSpPr>
            <p:nvPr/>
          </p:nvSpPr>
          <p:spPr bwMode="auto">
            <a:xfrm flipH="1">
              <a:off x="2435" y="1948"/>
              <a:ext cx="276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7657016" y="5465753"/>
            <a:ext cx="340476" cy="542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07669" y="1439027"/>
            <a:ext cx="8958897" cy="2472055"/>
            <a:chOff x="1259523" y="3942080"/>
            <a:chExt cx="8958897" cy="2472055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523" y="3942080"/>
              <a:ext cx="6535096" cy="247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794619" y="5213806"/>
              <a:ext cx="24238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C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90 x 180 mm</a:t>
              </a:r>
            </a:p>
            <a:p>
              <a:r>
                <a:rPr lang="sr-Latn-C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80 x 220 mm</a:t>
              </a:r>
            </a:p>
            <a:p>
              <a:r>
                <a:rPr lang="sr-Latn-C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120 x 180 mm</a:t>
              </a:r>
            </a:p>
            <a:p>
              <a:r>
                <a:rPr lang="sr-Latn-C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115 x 230</a:t>
              </a:r>
              <a:r>
                <a:rPr lang="sr-Latn-CS" dirty="0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sr-Latn-C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mm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302" y="4456604"/>
            <a:ext cx="5947726" cy="20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53" y="2044383"/>
            <a:ext cx="4787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8703" y="5933758"/>
            <a:ext cx="5599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i="1">
                <a:solidFill>
                  <a:schemeClr val="tx1"/>
                </a:solidFill>
                <a:latin typeface="Cambria" panose="02040503050406030204" pitchFamily="18" charset="0"/>
              </a:rPr>
              <a:t>Šema elektrolučnog navarivanja CGEAW postupkom</a:t>
            </a:r>
            <a:endParaRPr lang="en-US" altLang="en-US" sz="18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5520" y="1524000"/>
            <a:ext cx="108204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ME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ZAKLJUČCI</a:t>
            </a:r>
          </a:p>
          <a:p>
            <a:pPr>
              <a:spcAft>
                <a:spcPts val="600"/>
              </a:spcAft>
            </a:pPr>
            <a:endParaRPr lang="sr-Latn-M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Automatski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proces</a:t>
            </a:r>
            <a:r>
              <a:rPr lang="sr-Latn-M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sr-Latn-ME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Jednom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započet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proces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nastavlja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kraja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Zamor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operatera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manipulativne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vještine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nisu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uključene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Mobilni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proces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oprema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komplikovana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pogodna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primjenu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licu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mjesta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Minimizirana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priprema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spoja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koriste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zavari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kvadratnim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žljebovima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uskog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razmaka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M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Mogućnost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proizvodnje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visokokvalitetnih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spojeva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čini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konkurentnim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zavarivanju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ME" dirty="0" smtClean="0">
                <a:latin typeface="Cambria" panose="02040503050406030204" pitchFamily="18" charset="0"/>
                <a:ea typeface="Cambria" panose="02040503050406030204" pitchFamily="18" charset="0"/>
              </a:rPr>
              <a:t>aluminotermijom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020638" y="2587136"/>
            <a:ext cx="8903183" cy="94169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sr-Latn-ME" sz="48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ZAHVALJUJEM NA PAŽNJI !</a:t>
            </a:r>
            <a:endParaRPr lang="en-US" sz="4800" b="1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8" y="290659"/>
            <a:ext cx="1256087" cy="8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928862" y="1602370"/>
            <a:ext cx="10236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r-Latn-CS" b="1" dirty="0" smtClean="0">
                <a:latin typeface="Palatino" panose="02040602050305020304" pitchFamily="18" charset="0"/>
              </a:rPr>
              <a:t>DRUŠTO ZA ZAVARIVANJE CRNE GORE </a:t>
            </a:r>
            <a:r>
              <a:rPr lang="sr-Latn-CS" dirty="0" smtClean="0">
                <a:latin typeface="Palatino" panose="02040602050305020304" pitchFamily="18" charset="0"/>
              </a:rPr>
              <a:t>– od 1955. godine (sa prekidom rada 2006. - 2022.)</a:t>
            </a:r>
          </a:p>
          <a:p>
            <a:pPr eaLnBrk="1" hangingPunct="1">
              <a:defRPr/>
            </a:pPr>
            <a:endParaRPr lang="sr-Latn-CS" dirty="0" smtClean="0">
              <a:latin typeface="Palatino" panose="02040602050305020304" pitchFamily="18" charset="0"/>
            </a:endParaRPr>
          </a:p>
          <a:p>
            <a:pPr>
              <a:defRPr/>
            </a:pPr>
            <a:r>
              <a:rPr lang="sr-Latn-CS" b="1" dirty="0">
                <a:latin typeface="Palatino" panose="02040602050305020304" pitchFamily="18" charset="0"/>
              </a:rPr>
              <a:t>NVU DRUŠTO ZA ZAVARIVANJE CRNE GORE</a:t>
            </a:r>
            <a:r>
              <a:rPr lang="sr-Latn-CS" dirty="0">
                <a:latin typeface="Palatino" panose="02040602050305020304" pitchFamily="18" charset="0"/>
              </a:rPr>
              <a:t> </a:t>
            </a:r>
            <a:r>
              <a:rPr lang="sr-Latn-CS" dirty="0" smtClean="0">
                <a:latin typeface="Palatino" panose="02040602050305020304" pitchFamily="18" charset="0"/>
              </a:rPr>
              <a:t>– od 2022. godine</a:t>
            </a:r>
            <a:endParaRPr lang="en-US" dirty="0">
              <a:latin typeface="Palatino" panose="020406020503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956" y="2799080"/>
            <a:ext cx="89725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8" y="290659"/>
            <a:ext cx="1256087" cy="8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4103" y="5480760"/>
            <a:ext cx="5328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4000" b="1" dirty="0" smtClean="0">
                <a:solidFill>
                  <a:srgbClr val="0070C0"/>
                </a:solidFill>
                <a:latin typeface="Palatino" panose="02040602050305020304" pitchFamily="18" charset="0"/>
              </a:rPr>
              <a:t>dzcg22</a:t>
            </a:r>
            <a:r>
              <a:rPr lang="en-US" sz="4000" b="1" dirty="0" smtClean="0">
                <a:solidFill>
                  <a:srgbClr val="0070C0"/>
                </a:solidFill>
                <a:latin typeface="Palatino" panose="02040602050305020304" pitchFamily="18" charset="0"/>
              </a:rPr>
              <a:t>@</a:t>
            </a:r>
            <a:r>
              <a:rPr lang="sr-Latn-ME" sz="4000" b="1" dirty="0" smtClean="0">
                <a:solidFill>
                  <a:srgbClr val="0070C0"/>
                </a:solidFill>
                <a:latin typeface="Palatino" panose="02040602050305020304" pitchFamily="18" charset="0"/>
              </a:rPr>
              <a:t>gmail.com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3803" y="1422276"/>
            <a:ext cx="10957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Krajem 90-tih godina dvadesetog vijeka postup</a:t>
            </a: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k razvijen (G. V.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Kuzmenko) u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Institutu E.O. Paton, Ukrajina.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4497" y="1924164"/>
            <a:ext cx="497205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43802" y="1924164"/>
            <a:ext cx="513723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Automatsko elektrolučno zavarivanje popunjavajućom elektrodom</a:t>
            </a: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ili kraće </a:t>
            </a:r>
            <a:r>
              <a:rPr lang="sr-Latn-CS" altLang="en-US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elektrolučno zavarivanje popunjavajućom elektrodom</a:t>
            </a: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 (</a:t>
            </a:r>
            <a:r>
              <a:rPr lang="sr-Latn-CS" altLang="en-US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Consumable Guide Enclosed Arc Welding </a:t>
            </a: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sr-Latn-CS" altLang="en-US" sz="1800" b="1" i="1" dirty="0">
                <a:solidFill>
                  <a:schemeClr val="tx1"/>
                </a:solidFill>
                <a:latin typeface="Cambria" panose="02040503050406030204" pitchFamily="18" charset="0"/>
              </a:rPr>
              <a:t>CGEAW</a:t>
            </a: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CGEAW postupak koristi praškom punjenu žičanu elektrodu.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U zonu zavarivanja doprema se kroz podužni otvor u posebno pripremljenoj pločastoj – popunjavajućoj elektrodi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Spajanje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čeličnih elemenata u vertikalnom položaju sa poprečnim presjekom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do 10 dm</a:t>
            </a:r>
            <a:r>
              <a:rPr lang="sr-Latn-CS" altLang="en-US" sz="18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endParaRPr lang="sr-Latn-C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Zavarivanje u uskom žljebu </a:t>
            </a:r>
            <a:r>
              <a:rPr lang="sr-Cyrl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÷1</a:t>
            </a:r>
            <a:r>
              <a:rPr lang="sr-Cyrl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mm - nije potrebno skošavanja stranica.</a:t>
            </a:r>
          </a:p>
        </p:txBody>
      </p:sp>
    </p:spTree>
    <p:extLst>
      <p:ext uri="{BB962C8B-B14F-4D97-AF65-F5344CB8AC3E}">
        <p14:creationId xmlns:p14="http://schemas.microsoft.com/office/powerpoint/2010/main" val="6633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2655" y="1681856"/>
            <a:ext cx="1115198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Materijali povećane debljine zavarivani - postupkom zavarivanja pod troskom (ESW) i elektrogasnim postupkom (EGW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ESW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i EGW imaju visok stepen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proizvodnosti – pojava pregrijavanja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metala šava i okološavne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zone - ne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obezbjeđuju potrebna mehanička svojstva zavarenog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spoja.</a:t>
            </a:r>
            <a:endParaRPr lang="sr-Latn-C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Pri višeprolaznom zavarivanju, korišćen je jedan ili kombinacija dva od postupaka elektrolučnog zavarivanja: REL, MIG/MAG, punjenom žicom ili EPP.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REL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, MIG/MAG, punjenom žicom ili EPP imaju suprotne efekte od ESW i EGW postupaka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zavarivanja!!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PRODUKTIVNOST NISKA!</a:t>
            </a:r>
            <a:endParaRPr lang="sr-Latn-CS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Zavarivanja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čeličnih materijala velike debljine  - kombinacija svih najboljih tehničkih i ekonomskih svojstava konvencionalnih postupaka zavarivanja.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l-SI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CGEAW postupak elektrolučnog zavarivanja – NOVA TEHNOLOGIJA.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Jednostavnost i ekonomičnost sa visokom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produktivnošću.</a:t>
            </a:r>
            <a:endParaRPr lang="sr-Latn-C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Oplaštena elektroda pravougaonog poprečnog presjeka ima košuljicu debljine do 1,5 mm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sr-Latn-C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476" y="1227008"/>
            <a:ext cx="1122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sr-Latn-CS" altLang="en-US" dirty="0" smtClean="0">
                <a:latin typeface="Cambria" panose="02040503050406030204" pitchFamily="18" charset="0"/>
              </a:rPr>
              <a:t> Funkcija </a:t>
            </a:r>
            <a:r>
              <a:rPr lang="sr-Latn-CS" altLang="en-US" dirty="0">
                <a:latin typeface="Cambria" panose="02040503050406030204" pitchFamily="18" charset="0"/>
              </a:rPr>
              <a:t>elektrode: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sr-Latn-CS" altLang="en-US" dirty="0" smtClean="0">
                <a:latin typeface="Cambria" panose="02040503050406030204" pitchFamily="18" charset="0"/>
              </a:rPr>
              <a:t> zaštita </a:t>
            </a:r>
            <a:r>
              <a:rPr lang="sr-Latn-CS" altLang="en-US" dirty="0">
                <a:latin typeface="Cambria" panose="02040503050406030204" pitchFamily="18" charset="0"/>
              </a:rPr>
              <a:t>zone zavarivanja u kombinaciji gas-troska 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sr-Latn-CS" altLang="en-US" dirty="0" smtClean="0">
                <a:latin typeface="Cambria" panose="02040503050406030204" pitchFamily="18" charset="0"/>
              </a:rPr>
              <a:t> dopunsko </a:t>
            </a:r>
            <a:r>
              <a:rPr lang="sr-Latn-CS" altLang="en-US" dirty="0">
                <a:latin typeface="Cambria" panose="02040503050406030204" pitchFamily="18" charset="0"/>
              </a:rPr>
              <a:t>legiranje metala šava. 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408" y="2265400"/>
            <a:ext cx="8961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CGEAW postupak se karakteriše: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velikom količinom deponovanog materijala, više od 20 kg/h,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mogućnošću jednoprolaznog zavarivanja čeličnih materijala </a:t>
            </a:r>
            <a:r>
              <a:rPr lang="sr-Latn-CS" dirty="0" smtClean="0">
                <a:latin typeface="Cambria" panose="02040503050406030204" pitchFamily="18" charset="0"/>
                <a:ea typeface="Cambria" panose="02040503050406030204" pitchFamily="18" charset="0"/>
              </a:rPr>
              <a:t>debljine do </a:t>
            </a: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300 mm,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nije potreban zaštitni gas (atmosfera) ili topitelj,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malim unosom energije u spoj - 30÷60 kJ/cm</a:t>
            </a:r>
            <a:r>
              <a:rPr lang="pl-PL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jednostavnom pripremom stranica,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malim zazorom između zavarivanih elemenata,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visokom mobilnošću, što je veoma značajno pri vršenju remontnih radova,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potpunom automatizacijom procesa 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 hangingPunct="1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visokim stepenom iskorišćenja toplote električnog </a:t>
            </a:r>
            <a:r>
              <a:rPr lang="nl-NL" dirty="0" smtClean="0">
                <a:latin typeface="Cambria" panose="02040503050406030204" pitchFamily="18" charset="0"/>
                <a:ea typeface="Cambria" panose="02040503050406030204" pitchFamily="18" charset="0"/>
              </a:rPr>
              <a:t>luka</a:t>
            </a:r>
            <a:r>
              <a:rPr lang="sr-Latn-ME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95÷97 %</a:t>
            </a: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408" y="5550561"/>
            <a:ext cx="10973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Razvijene su dvije varijante CGEAW postupka zavarivanja (geometrija poprečnog presjeka  uslovila):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CGEAW zavarivanje stacionarnom potrošnom elektrodoma (SPE) za elemente do 80 mm širine šava ,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19125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CGEAW zavarivanje oscilatornom potrošnom elektrodom (OPE) za elemente do 300 mm širine šava.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72" y="1614488"/>
            <a:ext cx="4791075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3672" y="6078538"/>
            <a:ext cx="287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600" i="1">
                <a:solidFill>
                  <a:schemeClr val="tx1"/>
                </a:solidFill>
                <a:latin typeface="Cambria" panose="02040503050406030204" pitchFamily="18" charset="0"/>
              </a:rPr>
              <a:t>stacionarna potrošna elektroda</a:t>
            </a:r>
            <a:endParaRPr lang="en-US" altLang="en-US" sz="16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90" y="1840230"/>
            <a:ext cx="5408496" cy="41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50978" y="5964711"/>
            <a:ext cx="4834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600" i="1" dirty="0">
                <a:solidFill>
                  <a:schemeClr val="tx1"/>
                </a:solidFill>
                <a:latin typeface="Cambria" panose="02040503050406030204" pitchFamily="18" charset="0"/>
              </a:rPr>
              <a:t>oscilatorna potrošna elektroda</a:t>
            </a:r>
            <a:endParaRPr lang="en-US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94205" y="1219200"/>
            <a:ext cx="713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CS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Zavarivanje šina primjenom CGEAW postupka</a:t>
            </a:r>
            <a:endParaRPr lang="en-US" altLang="en-US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786" y="1597025"/>
            <a:ext cx="6807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Neophodno ispuniti sljedeće zahtjeve: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eaLnBrk="1" hangingPunct="1">
              <a:spcAft>
                <a:spcPts val="300"/>
              </a:spcAft>
              <a:buFontTx/>
              <a:buChar char="-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vrijeme zavarivanja mora biti minimalno zbog potrebe uklapanja u vremenski okvir obustave saobraćaja,</a:t>
            </a:r>
          </a:p>
          <a:p>
            <a:pPr marL="285750" indent="-285750" eaLnBrk="1" hangingPunct="1">
              <a:spcAft>
                <a:spcPts val="300"/>
              </a:spcAft>
              <a:buFontTx/>
              <a:buChar char="-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oprema za zavarivanje mora biti lako prenosiva,</a:t>
            </a:r>
          </a:p>
          <a:p>
            <a:pPr marL="285750" indent="-285750" eaLnBrk="1" hangingPunct="1">
              <a:spcAft>
                <a:spcPts val="300"/>
              </a:spcAft>
              <a:buFontTx/>
              <a:buChar char="-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longitudinalno (podužno) pomjeranja šina mora biti isključeno i</a:t>
            </a:r>
            <a:endParaRPr lang="sr-Latn-M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eaLnBrk="1" hangingPunct="1">
              <a:spcAft>
                <a:spcPts val="300"/>
              </a:spcAft>
              <a:buFontTx/>
              <a:buChar char="-"/>
              <a:defRPr/>
            </a:pPr>
            <a:r>
              <a:rPr lang="sr-Latn-CS" dirty="0">
                <a:latin typeface="Cambria" panose="02040503050406030204" pitchFamily="18" charset="0"/>
                <a:ea typeface="Cambria" panose="02040503050406030204" pitchFamily="18" charset="0"/>
              </a:rPr>
              <a:t>kvalitet zavarenih spojeva ne može da zavisi od kvalifikacije zavarivača.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6" descr="DSC06306"/>
          <p:cNvPicPr>
            <a:picLocks noChangeAspect="1" noChangeArrowheads="1"/>
          </p:cNvPicPr>
          <p:nvPr/>
        </p:nvPicPr>
        <p:blipFill>
          <a:blip r:embed="rId5"/>
          <a:srcRect t="8453" b="24118"/>
          <a:stretch>
            <a:fillRect/>
          </a:stretch>
        </p:blipFill>
        <p:spPr bwMode="auto">
          <a:xfrm>
            <a:off x="7505472" y="1325068"/>
            <a:ext cx="3984012" cy="216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3040" y="3995738"/>
            <a:ext cx="6895466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Zbog intezivnog strujanja vazduha - berlinska transportna kompanija (BVG) koja održava berlinski metro odustala je od primjene MAG postupka zavarivanja.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Char char="-"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Primjena REL postupka - mala produktivnost i duže vrijeme zavarivanja.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Char char="-"/>
            </a:pPr>
            <a:r>
              <a:rPr lang="sr-Latn-CS" alt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Innershield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modifikovani </a:t>
            </a:r>
            <a:r>
              <a:rPr lang="sr-Latn-CS" altLang="en-US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 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postupak zavarivanja praškom punjenom žicom.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8140" y="4575929"/>
            <a:ext cx="3208020" cy="182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0144" y="3100346"/>
            <a:ext cx="3984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25000"/>
            </a:pPr>
            <a:r>
              <a:rPr lang="sr-Latn-ME" alt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Voz                           Tramvaj                     Kran</a:t>
            </a:r>
            <a:endParaRPr lang="ru-RU" altLang="en-US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23035"/>
            <a:ext cx="6840008" cy="41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80400" y="3859530"/>
            <a:ext cx="370363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l-SI" dirty="0">
                <a:latin typeface="Cambria" panose="02040503050406030204" pitchFamily="18" charset="0"/>
                <a:ea typeface="Cambria" panose="02040503050406030204" pitchFamily="18" charset="0"/>
              </a:rPr>
              <a:t>Oprema.</a:t>
            </a:r>
          </a:p>
          <a:p>
            <a:pPr marL="285750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sl-SI" dirty="0">
                <a:latin typeface="Cambria" panose="02040503050406030204" pitchFamily="18" charset="0"/>
                <a:ea typeface="Cambria" panose="02040503050406030204" pitchFamily="18" charset="0"/>
              </a:rPr>
              <a:t>DC izvor napajanja, koji ima mogućnost isporuke najmanje 600 A sa 100% opterećenosti.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sl-SI" dirty="0">
                <a:latin typeface="Cambria" panose="02040503050406030204" pitchFamily="18" charset="0"/>
                <a:ea typeface="Cambria" panose="02040503050406030204" pitchFamily="18" charset="0"/>
              </a:rPr>
              <a:t>Na samom početku, u trenutku uspostavljanja električnog luka, neophodna je struja visoke amperaže, koja je i do 50 % viša od struje zavarivanja.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7841" y="1262131"/>
            <a:ext cx="10298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l-SI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CGEAW postupak zavarivanja šina, koji je sada potpuno automatizovan, razvijao se kroz tri   faze: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1040" y="1588085"/>
            <a:ext cx="10881360" cy="2277520"/>
            <a:chOff x="701040" y="1588085"/>
            <a:chExt cx="10881360" cy="22775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01040" y="1806258"/>
              <a:ext cx="866648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l-SI" altLang="en-US" sz="18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Prva faza</a:t>
              </a:r>
              <a:r>
                <a:rPr lang="sl-SI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: Zbog loše pripreme, tj. </a:t>
              </a:r>
              <a:r>
                <a:rPr lang="sr-Latn-CS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rezanja krajeva šina, nastao je širok žljeb </a:t>
              </a:r>
              <a:r>
                <a:rPr lang="sr-Latn-CS" altLang="en-US" sz="1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12÷18 mm</a:t>
              </a:r>
              <a:r>
                <a:rPr lang="sr-Latn-CS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. Zona I se zavarivala (najčešće) MAG postupkom, što je predstavljalo 40% od ukupnog posla zavarivanja šine. Usljed niske produktivnosti, ovaj koncept je relativno brzo prevaziđen.</a:t>
              </a:r>
              <a:endParaRPr lang="en-US" altLang="en-US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2155" y="1588085"/>
              <a:ext cx="2140245" cy="22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841" y="2829523"/>
            <a:ext cx="10668953" cy="2054897"/>
            <a:chOff x="497841" y="2829523"/>
            <a:chExt cx="10668953" cy="2054897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1" y="2829523"/>
              <a:ext cx="2090738" cy="205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588579" y="3961090"/>
              <a:ext cx="85782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sr-Latn-ME" altLang="en-US" sz="18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Druga faza</a:t>
              </a:r>
              <a:r>
                <a:rPr lang="sr-Latn-ME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: Kvalitetnijom pripremom žljeba, zazor je skoro ostao na istom nivou, ali je </a:t>
              </a:r>
              <a:r>
                <a:rPr lang="sr-Latn-CS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nivo automatizacije porastao. Produktivnost na relativno niskom nivou, jer se 30% zavarivačkog posla radilo ručno konvencionalnim </a:t>
              </a:r>
              <a:r>
                <a:rPr lang="sr-Latn-CS" altLang="en-US" sz="1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MIG </a:t>
              </a:r>
              <a:r>
                <a:rPr lang="sr-Latn-CS" altLang="en-US" sz="1800" dirty="0">
                  <a:solidFill>
                    <a:schemeClr val="tx1"/>
                  </a:solidFill>
                  <a:latin typeface="Cambria" panose="02040503050406030204" pitchFamily="18" charset="0"/>
                </a:rPr>
                <a:t>postupkom.</a:t>
              </a:r>
              <a:endParaRPr lang="en-US" altLang="en-US" sz="1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3720" y="4912360"/>
            <a:ext cx="8142288" cy="1738313"/>
            <a:chOff x="878840" y="4963795"/>
            <a:chExt cx="8142288" cy="1738313"/>
          </a:xfrm>
        </p:grpSpPr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" t="4663" r="2538" b="25659"/>
            <a:stretch>
              <a:fillRect/>
            </a:stretch>
          </p:blipFill>
          <p:spPr bwMode="auto">
            <a:xfrm>
              <a:off x="878840" y="5168583"/>
              <a:ext cx="1990725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078" y="5192395"/>
              <a:ext cx="181927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565" y="4963795"/>
              <a:ext cx="19050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653" y="5025708"/>
              <a:ext cx="18954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5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92" y="290659"/>
            <a:ext cx="827584" cy="86122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5" y="290659"/>
            <a:ext cx="1256087" cy="821287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8" y="1491933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2006" y="2531428"/>
            <a:ext cx="88912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Latn-CS" alt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Treća faza</a:t>
            </a: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: Postupak je u potpunosti automatizovan. Zavarivani krajevi moraju biti kvalitetno rezani gasno, abrazivnim rezačem ili plazmom. Širina žljeba je 12÷14 mm. Zavisno od zone zavarivanja, vrši se klaćenje elektrode promjenljivom amplitudom.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8" y="3952558"/>
            <a:ext cx="2362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406024" y="4637088"/>
            <a:ext cx="8497252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U zoni I neophodna je upotreba keramičkog podmetača sa metalnom trakom - uspostavljanje električnog luka.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sr-Latn-CS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Proces zavarivanja se ne prekida pri prelasku, već se samo ručno, mehanizmom obezbjeđuje nalijeganje bakarnih obloga za prinudno formiranje šava u zoni II i zoni III.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 to life with 3DTF16411177 (3).potx" id="{9E27ADA6-EA10-4822-B3C1-6E8D86D7E392}" vid="{8B3BFCA4-8458-4DFE-B504-FC98F0D59E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1141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Palatino</vt:lpstr>
      <vt:lpstr>Segoe UI</vt:lpstr>
      <vt:lpstr>Segoe UI Light</vt:lpstr>
      <vt:lpstr>Times New Roman</vt:lpstr>
      <vt:lpstr>Wingdings</vt:lpstr>
      <vt:lpstr>Get Started with 3D</vt:lpstr>
      <vt:lpstr>Elektrolučno zavarivanje popunjavajućom elektrodom - CGEAW  prof. dr Darko Bajić, dipl.ing.maš. darko@ucg.ac.me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2019-04-29T11:31:21Z</dcterms:created>
  <dcterms:modified xsi:type="dcterms:W3CDTF">2025-03-26T21:07:18Z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2019-01-09T22:41:38.8954231Z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