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63" r:id="rId5"/>
    <p:sldId id="278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77372" autoAdjust="0"/>
  </p:normalViewPr>
  <p:slideViewPr>
    <p:cSldViewPr snapToGrid="0">
      <p:cViewPr varScale="1">
        <p:scale>
          <a:sx n="56" d="100"/>
          <a:sy n="56" d="100"/>
        </p:scale>
        <p:origin x="1092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5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6EE05-8542-4AA4-945D-8CBD721AE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DB4AE-4459-4039-9F39-823FA7CC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B4AE-4459-4039-9F39-823FA7CC12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B4AE-4459-4039-9F39-823FA7CC12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B4AE-4459-4039-9F39-823FA7CC12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B4AE-4459-4039-9F39-823FA7CC12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4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B4AE-4459-4039-9F39-823FA7CC12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3091895" y="392812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dirty="0"/>
              <a:t>LEGALIZACIJA BESPRAVNIH </a:t>
            </a:r>
          </a:p>
          <a:p>
            <a:pPr algn="ctr"/>
            <a:r>
              <a:rPr lang="sr-Latn-ME" sz="2800" b="1" dirty="0"/>
              <a:t>OBJEKATA</a:t>
            </a:r>
            <a:endParaRPr lang="sr-Latn-CS" sz="2000" i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839238" y="5250873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/>
              <a:t>Radmila Lainović</a:t>
            </a:r>
          </a:p>
        </p:txBody>
      </p:sp>
      <p:pic>
        <p:nvPicPr>
          <p:cNvPr id="8" name="Picture 4" descr="Grb_Prozirna_pozad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457" y="1633712"/>
            <a:ext cx="1820462" cy="208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>
            <a:off x="2227005" y="457201"/>
            <a:ext cx="7639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/>
              <a:t>Ministarstvo  prostornog planiranja, urbanizma i državne imovine</a:t>
            </a:r>
          </a:p>
          <a:p>
            <a:pPr algn="ctr"/>
            <a:r>
              <a:rPr lang="sr-Latn-ME" sz="2000" b="1" dirty="0"/>
              <a:t>Inženjerska komora Crne Gore</a:t>
            </a:r>
          </a:p>
        </p:txBody>
      </p:sp>
    </p:spTree>
    <p:extLst>
      <p:ext uri="{BB962C8B-B14F-4D97-AF65-F5344CB8AC3E}">
        <p14:creationId xmlns:p14="http://schemas.microsoft.com/office/powerpoint/2010/main" val="75625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422" y="204719"/>
            <a:ext cx="11430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sr-Latn-ME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Tok postupka</a:t>
            </a:r>
            <a:endParaRPr lang="sr-Latn-ME" sz="2000" b="1" i="1" dirty="0"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vi-VN" sz="1600" b="1" i="1" dirty="0">
                <a:latin typeface="Arial"/>
                <a:ea typeface="Times New Roman"/>
              </a:rPr>
              <a:t>Nadležni organ lokalne uprave dužan je</a:t>
            </a:r>
            <a:r>
              <a:rPr lang="sr-Latn-ME" sz="1600" b="1" i="1" dirty="0">
                <a:latin typeface="Arial"/>
                <a:ea typeface="Times New Roman"/>
              </a:rPr>
              <a:t> </a:t>
            </a:r>
            <a:r>
              <a:rPr lang="vi-VN" sz="1600" b="1" i="1" dirty="0">
                <a:latin typeface="Arial"/>
                <a:ea typeface="Times New Roman"/>
              </a:rPr>
              <a:t>da u roku od 15 dana od dana</a:t>
            </a:r>
            <a:r>
              <a:rPr lang="sr-Latn-ME" sz="1600" b="1" i="1" dirty="0">
                <a:latin typeface="Arial"/>
                <a:ea typeface="Times New Roman"/>
              </a:rPr>
              <a:t> </a:t>
            </a:r>
            <a:r>
              <a:rPr lang="vi-VN" sz="1600" b="1" i="1" dirty="0">
                <a:latin typeface="Arial"/>
                <a:ea typeface="Times New Roman"/>
              </a:rPr>
              <a:t>prijema dokumentacije</a:t>
            </a:r>
            <a:r>
              <a:rPr lang="sr-Latn-ME" sz="1600" b="1" i="1" dirty="0">
                <a:latin typeface="Arial"/>
                <a:ea typeface="Times New Roman"/>
              </a:rPr>
              <a:t>,</a:t>
            </a:r>
            <a:r>
              <a:rPr lang="vi-VN" sz="1600" b="1" i="1" dirty="0">
                <a:latin typeface="Arial"/>
                <a:ea typeface="Times New Roman"/>
              </a:rPr>
              <a:t> uputi poziv podnosiocu dokumentacije da u roku od 120 dana, od dana prijema poziva, dostavi: </a:t>
            </a:r>
            <a:endParaRPr lang="sr-Latn-ME" sz="1600" b="1" i="1" dirty="0">
              <a:latin typeface="Arial"/>
              <a:ea typeface="Times New Roman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vi-VN" sz="1600" i="1" dirty="0">
                <a:solidFill>
                  <a:srgbClr val="FFFFFF"/>
                </a:solidFill>
              </a:rPr>
              <a:t>dokaz o riješenim imovinsko-pravnim odnosima na zemljištu na kome je bespravni objekat izgrađen;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vi-VN" sz="1600" i="1" dirty="0">
                <a:solidFill>
                  <a:srgbClr val="FFFFFF"/>
                </a:solidFill>
              </a:rPr>
              <a:t>dokaz o uređivanju odnosa u pogledu plaćanja naknade za urbanu sanaciju;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vi-VN" sz="1600" i="1" dirty="0">
                <a:solidFill>
                  <a:srgbClr val="FFFFFF"/>
                </a:solidFill>
              </a:rPr>
              <a:t>dokaz o uređivanju odnosa u pogledu plaćanja posebne naknade na investicije u skladu sa zakonom kojim se uređuje regionalno vodosnabdijevanje Crnogorskog primorja (u daljem tekstu: posebna naknada);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vi-VN" sz="1600" i="1" dirty="0">
                <a:solidFill>
                  <a:srgbClr val="FFFFFF"/>
                </a:solidFill>
              </a:rPr>
              <a:t>analizu privrednog društva iz člana 122 ovog zakona koje je ispitivalo statičku i seizmičku stabilnost bespravnog objekta neto površine do 500 m2 u skladu sa propisom iz člana 160 ovog zakona i izjavu tog privrednog društva da je objekat podoban za upotrebu;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vi-VN" sz="1600" i="1" dirty="0">
                <a:solidFill>
                  <a:srgbClr val="FFFFFF"/>
                </a:solidFill>
              </a:rPr>
              <a:t>analizu privrednog društva iz člana 122 ovog zakona koje je ispitivalo statičku i seizmičku stabilnost bespravnog objekta neto površine preko 500 m2 i izjavu tog privrednog društva da je objekat podoban za upotrebu.</a:t>
            </a:r>
          </a:p>
          <a:p>
            <a:pPr lvl="0" algn="just">
              <a:spcAft>
                <a:spcPts val="1200"/>
              </a:spcAft>
            </a:pPr>
            <a:r>
              <a:rPr lang="vi-VN" sz="1600" i="1" dirty="0">
                <a:solidFill>
                  <a:srgbClr val="FFFFFF"/>
                </a:solidFill>
              </a:rPr>
              <a:t>Nadležni organ lokalne uprave, radi legalizacije objekta koji je uklopljen u plan generalne regulacije Crne Gore, za koji je podnijeta dokumentacija iz člana 156 ovog zakona, dužan je regulacije Crne Gore, uputi poziv podnosiocu zahtjeva da u roku od 120 dana, od dana prijema poziva, dostavi dokaze iz st. 1 i 4 ovog člana.</a:t>
            </a:r>
          </a:p>
          <a:p>
            <a:pPr lvl="0" algn="just">
              <a:spcAft>
                <a:spcPts val="1200"/>
              </a:spcAft>
            </a:pPr>
            <a:r>
              <a:rPr lang="vi-VN" sz="1600" i="1" dirty="0">
                <a:solidFill>
                  <a:srgbClr val="FFFFFF"/>
                </a:solidFill>
              </a:rPr>
              <a:t>Za objekat osnovnog stanovanja i pomoćni objekat površine do 40 m2 u kojima se ne obavlja djelatnost, može se umjesto dokaza iz stava 1 tačka 4 ovog člana dostaviti ovjerena izjava vlasnika objekta, da je odgovoran za štetu pričinjenu trećim licima nastalu upotrebom objekta.</a:t>
            </a:r>
          </a:p>
          <a:p>
            <a:pPr lvl="0" algn="just">
              <a:spcAft>
                <a:spcPts val="1200"/>
              </a:spcAft>
            </a:pPr>
            <a:endParaRPr lang="vi-VN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5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2822"/>
            <a:ext cx="12339513" cy="3270421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3632" y="241789"/>
            <a:ext cx="11430000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sr-Latn-ME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Tok postupka</a:t>
            </a:r>
            <a:endParaRPr lang="vi-VN" sz="1600" b="1" i="1" dirty="0"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vi-VN" sz="1600" b="1" i="1" dirty="0">
                <a:latin typeface="Arial"/>
                <a:ea typeface="Times New Roman"/>
              </a:rPr>
              <a:t>Za objekat </a:t>
            </a:r>
            <a:r>
              <a:rPr lang="sr-Latn-ME" sz="1600" b="1" i="1" dirty="0">
                <a:latin typeface="Arial"/>
                <a:ea typeface="Times New Roman"/>
              </a:rPr>
              <a:t>osnovnog stanovanja</a:t>
            </a:r>
            <a:r>
              <a:rPr lang="vi-VN" sz="1600" b="1" i="1" dirty="0">
                <a:latin typeface="Arial"/>
                <a:ea typeface="Times New Roman"/>
              </a:rPr>
              <a:t>, pored </a:t>
            </a:r>
            <a:r>
              <a:rPr lang="sr-Latn-ME" sz="1600" b="1" i="1" dirty="0">
                <a:latin typeface="Arial"/>
                <a:ea typeface="Times New Roman"/>
              </a:rPr>
              <a:t>navedenih dokaza</a:t>
            </a:r>
            <a:r>
              <a:rPr lang="vi-VN" sz="1600" b="1" i="1" dirty="0">
                <a:latin typeface="Arial"/>
                <a:ea typeface="Times New Roman"/>
              </a:rPr>
              <a:t>, vlasnik bespravnog objekta </a:t>
            </a:r>
            <a:r>
              <a:rPr lang="sr-Latn-ME" sz="1600" b="1" i="1" dirty="0">
                <a:latin typeface="Arial"/>
                <a:ea typeface="Times New Roman"/>
              </a:rPr>
              <a:t>dostavlja </a:t>
            </a:r>
            <a:r>
              <a:rPr lang="vi-VN" sz="1600" b="1" i="1" dirty="0">
                <a:latin typeface="Arial"/>
                <a:ea typeface="Times New Roman"/>
              </a:rPr>
              <a:t>i sljedeće isprave: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vi-VN" sz="1600" b="1" i="1" dirty="0">
                <a:latin typeface="Arial"/>
                <a:ea typeface="Times New Roman"/>
              </a:rPr>
              <a:t>o broju članova porodičnog domaćinstva;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vi-VN" sz="1600" b="1" i="1" dirty="0">
                <a:latin typeface="Arial"/>
                <a:ea typeface="Times New Roman"/>
              </a:rPr>
              <a:t>o prebivalištu u mjestu u kojem je izgrađen bespravni objekat, i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vi-VN" sz="1600" b="1" i="1" dirty="0">
                <a:latin typeface="Arial"/>
                <a:ea typeface="Times New Roman"/>
              </a:rPr>
              <a:t>da vlasnik i članovi porodičnog domaćinstva na teritoriji Crne Gore ne posjeduju drugi stambeni objekat, odnosno stambenu jedinicu podobnu za upotrebu.</a:t>
            </a:r>
            <a:endParaRPr lang="sr-Latn-ME" sz="2000" b="1" i="1" dirty="0">
              <a:solidFill>
                <a:schemeClr val="tx2">
                  <a:lumMod val="50000"/>
                </a:schemeClr>
              </a:solidFill>
              <a:latin typeface="Arial"/>
              <a:ea typeface="Times New Roman"/>
            </a:endParaRPr>
          </a:p>
          <a:p>
            <a:pPr lvl="0" algn="ctr">
              <a:spcAft>
                <a:spcPts val="1200"/>
              </a:spcAft>
            </a:pPr>
            <a:endParaRPr lang="sr-Latn-ME" sz="2000" b="1" i="1" dirty="0">
              <a:solidFill>
                <a:schemeClr val="tx2">
                  <a:lumMod val="50000"/>
                </a:schemeClr>
              </a:solidFill>
              <a:latin typeface="Arial"/>
              <a:ea typeface="Times New Roman"/>
            </a:endParaRPr>
          </a:p>
          <a:p>
            <a:pPr lvl="0" algn="ctr">
              <a:spcAft>
                <a:spcPts val="1200"/>
              </a:spcAft>
            </a:pPr>
            <a:r>
              <a:rPr lang="vi-VN" sz="2000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Prekid postupka zbog utvrđivanja prava svojine na zemljištu</a:t>
            </a:r>
            <a:endParaRPr lang="sr-Latn-ME" sz="2000" b="1" i="1" dirty="0">
              <a:solidFill>
                <a:schemeClr val="tx2">
                  <a:lumMod val="50000"/>
                </a:schemeClr>
              </a:solidFill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vi-VN" sz="1500" b="1" i="1" dirty="0">
                <a:solidFill>
                  <a:schemeClr val="bg1"/>
                </a:solidFill>
                <a:latin typeface="Arial"/>
                <a:ea typeface="Times New Roman"/>
              </a:rPr>
              <a:t>Ako nijesu riješeni imovinsko pravni odnosi na zemljištu</a:t>
            </a:r>
            <a:r>
              <a:rPr lang="sr-Latn-ME" sz="1500" b="1" i="1" dirty="0">
                <a:solidFill>
                  <a:schemeClr val="bg1"/>
                </a:solidFill>
                <a:latin typeface="Arial"/>
                <a:ea typeface="Times New Roman"/>
              </a:rPr>
              <a:t>,</a:t>
            </a:r>
            <a:r>
              <a:rPr lang="vi-VN" sz="1500" b="1" i="1" dirty="0">
                <a:solidFill>
                  <a:schemeClr val="bg1"/>
                </a:solidFill>
                <a:latin typeface="Arial"/>
                <a:ea typeface="Times New Roman"/>
              </a:rPr>
              <a:t> podnosilac zahtjeva je dužan da podnese dokaz da je pred sudom ili drugim nadležnim organom pokrenut postupak utvrđivanja prava svojine na zemljištu. </a:t>
            </a:r>
          </a:p>
          <a:p>
            <a:pPr lvl="0" algn="just">
              <a:spcAft>
                <a:spcPts val="1200"/>
              </a:spcAft>
            </a:pPr>
            <a:r>
              <a:rPr lang="vi-VN" sz="1500" b="1" i="1" dirty="0">
                <a:solidFill>
                  <a:schemeClr val="bg1"/>
                </a:solidFill>
                <a:latin typeface="Arial"/>
                <a:ea typeface="Times New Roman"/>
              </a:rPr>
              <a:t>Postupak po zahtjevu za legalizaciju objekta prekida se do završetka postupka pravosnažnom odlukom suda ili izvršnom odlukom nadležnog organa</a:t>
            </a:r>
            <a:r>
              <a:rPr lang="sr-Latn-ME" sz="1500" b="1" i="1" dirty="0">
                <a:solidFill>
                  <a:schemeClr val="bg1"/>
                </a:solidFill>
                <a:latin typeface="Arial"/>
                <a:ea typeface="Times New Roman"/>
              </a:rPr>
              <a:t>.</a:t>
            </a:r>
            <a:endParaRPr lang="vi-VN" i="1" dirty="0">
              <a:solidFill>
                <a:schemeClr val="bg1"/>
              </a:solidFill>
            </a:endParaRPr>
          </a:p>
          <a:p>
            <a:pPr lvl="0" algn="just">
              <a:spcAft>
                <a:spcPts val="1200"/>
              </a:spcAft>
            </a:pPr>
            <a:r>
              <a:rPr lang="vi-VN" sz="1500" b="1" i="1" dirty="0">
                <a:solidFill>
                  <a:schemeClr val="bg1"/>
                </a:solidFill>
                <a:latin typeface="Arial"/>
                <a:ea typeface="Times New Roman"/>
              </a:rPr>
              <a:t>Nadležni organ lokalne uprave</a:t>
            </a:r>
            <a:r>
              <a:rPr lang="sr-Latn-ME" sz="1500" b="1" i="1" dirty="0">
                <a:solidFill>
                  <a:schemeClr val="bg1"/>
                </a:solidFill>
                <a:latin typeface="Arial"/>
                <a:ea typeface="Times New Roman"/>
              </a:rPr>
              <a:t> dužan je da u roku od 15 dana </a:t>
            </a:r>
            <a:r>
              <a:rPr lang="vi-VN" sz="1500" b="1" i="1" dirty="0">
                <a:solidFill>
                  <a:schemeClr val="bg1"/>
                </a:solidFill>
                <a:latin typeface="Arial"/>
                <a:ea typeface="Times New Roman"/>
              </a:rPr>
              <a:t>od dana izvršnosti dostavi akt o prekidu postupka legalizacije objekta koji je izgrađen na zemljištu na kojem svojinska ovlašćenja vrši država, a kojim raspolaže jedinica lokalne samouprave, organu lokalne uprave nadležnom za imovinu, odnosno organu državne uprave nadležnom za imovinu za zemljište kojim raspolaže Vlada.</a:t>
            </a:r>
          </a:p>
          <a:p>
            <a:pPr lvl="0" algn="just">
              <a:spcAft>
                <a:spcPts val="1200"/>
              </a:spcAft>
            </a:pPr>
            <a:r>
              <a:rPr lang="sr-Latn-ME" sz="1500" b="1" i="1" dirty="0">
                <a:solidFill>
                  <a:schemeClr val="bg1"/>
                </a:solidFill>
                <a:latin typeface="Arial"/>
                <a:ea typeface="Times New Roman"/>
              </a:rPr>
              <a:t> Nadležni organ lokalne uprave dužan je da vodi evidenciju o dostavljenim dokazima.</a:t>
            </a:r>
            <a:endParaRPr lang="vi-VN" sz="1500" b="1" i="1" dirty="0">
              <a:solidFill>
                <a:schemeClr val="bg1"/>
              </a:solidFill>
              <a:latin typeface="Arial"/>
              <a:ea typeface="Times New Roman"/>
            </a:endParaRPr>
          </a:p>
          <a:p>
            <a:pPr lvl="0" algn="ctr">
              <a:spcAft>
                <a:spcPts val="1200"/>
              </a:spcAft>
            </a:pPr>
            <a:endParaRPr lang="sr-Latn-ME" sz="2000" i="1" dirty="0"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endParaRPr lang="vi-VN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351" y="366623"/>
            <a:ext cx="1165242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endParaRPr lang="sr-Latn-ME" sz="2000" b="1" i="1" u="sng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Times New Roman"/>
            </a:endParaRPr>
          </a:p>
          <a:p>
            <a:pPr lvl="0" algn="ctr">
              <a:spcAft>
                <a:spcPts val="1200"/>
              </a:spcAft>
            </a:pPr>
            <a:r>
              <a:rPr lang="vi-VN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Legalizacija objekta koji se sastoji od više posebnih djelova</a:t>
            </a:r>
            <a:endParaRPr lang="sr-Latn-ME" b="1" i="1" dirty="0">
              <a:solidFill>
                <a:srgbClr val="FF6600"/>
              </a:solidFill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endParaRPr lang="vi-VN" b="1" i="1" u="sng" dirty="0">
              <a:solidFill>
                <a:srgbClr val="FF6600"/>
              </a:solidFill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vi-VN" sz="2000" i="1" dirty="0">
                <a:latin typeface="Arial"/>
                <a:ea typeface="Times New Roman"/>
              </a:rPr>
              <a:t>Za bespravni objekat, koji se sastoji od više posebnih djelova, na kojima je ustanovljeno pravo svojine različitih vlasnika, </a:t>
            </a:r>
            <a:r>
              <a:rPr lang="sr-Latn-ME" sz="2000" i="1" dirty="0">
                <a:latin typeface="Arial"/>
                <a:ea typeface="Times New Roman"/>
              </a:rPr>
              <a:t>tehnička dokumentacija i elaborat premjera izvedenog stanja objekta, </a:t>
            </a:r>
            <a:r>
              <a:rPr lang="vi-VN" sz="2000" i="1" dirty="0">
                <a:latin typeface="Arial"/>
                <a:ea typeface="Times New Roman"/>
              </a:rPr>
              <a:t> shodno veličini objekta, dostavljaju se za cijeli objekat, a </a:t>
            </a:r>
            <a:r>
              <a:rPr lang="sr-Latn-ME" sz="2000" i="1" dirty="0">
                <a:latin typeface="Arial"/>
                <a:ea typeface="Times New Roman"/>
              </a:rPr>
              <a:t>ostali dokazi samo za posebni dio</a:t>
            </a:r>
            <a:r>
              <a:rPr lang="vi-VN" sz="2000" i="1" dirty="0">
                <a:latin typeface="Arial"/>
                <a:ea typeface="Times New Roman"/>
              </a:rPr>
              <a:t>.</a:t>
            </a:r>
          </a:p>
          <a:p>
            <a:pPr lvl="0" algn="just">
              <a:spcAft>
                <a:spcPts val="1200"/>
              </a:spcAft>
            </a:pPr>
            <a:r>
              <a:rPr lang="vi-VN" sz="2000" i="1" dirty="0">
                <a:latin typeface="Arial"/>
                <a:ea typeface="Times New Roman"/>
              </a:rPr>
              <a:t>Za svaki od posebnih djelova objekta donosi se pojedinačno rješenje o legalizaciji. </a:t>
            </a:r>
          </a:p>
          <a:p>
            <a:pPr lvl="0" algn="just">
              <a:spcAft>
                <a:spcPts val="1200"/>
              </a:spcAft>
            </a:pPr>
            <a:r>
              <a:rPr lang="vi-VN" sz="2000" i="1" dirty="0">
                <a:latin typeface="Arial"/>
                <a:ea typeface="Times New Roman"/>
              </a:rPr>
              <a:t>Rješenje naročito sadrži vlasničku i tehničku specifikaciju posebnih djelova objekta.</a:t>
            </a:r>
          </a:p>
          <a:p>
            <a:pPr lvl="0" algn="just">
              <a:spcAft>
                <a:spcPts val="1200"/>
              </a:spcAft>
            </a:pPr>
            <a:r>
              <a:rPr lang="sr-Latn-ME" sz="2000" i="1" dirty="0">
                <a:latin typeface="Arial"/>
                <a:ea typeface="Times New Roman"/>
              </a:rPr>
              <a:t>Za ove objekte se n</a:t>
            </a:r>
            <a:r>
              <a:rPr lang="vi-VN" sz="2000" i="1" dirty="0">
                <a:latin typeface="Arial"/>
                <a:ea typeface="Times New Roman"/>
              </a:rPr>
              <a:t>aknada za komunalno opremanje građevinskog zemljišta </a:t>
            </a:r>
            <a:r>
              <a:rPr lang="sr-Latn-ME" sz="2000" i="1" dirty="0">
                <a:latin typeface="Arial"/>
                <a:ea typeface="Times New Roman"/>
              </a:rPr>
              <a:t> </a:t>
            </a:r>
            <a:r>
              <a:rPr lang="vi-VN" sz="2000" i="1" dirty="0">
                <a:latin typeface="Arial"/>
                <a:ea typeface="Times New Roman"/>
              </a:rPr>
              <a:t>zakona i posebna naknada </a:t>
            </a:r>
            <a:r>
              <a:rPr lang="sr-Latn-ME" sz="2000" i="1" dirty="0">
                <a:latin typeface="Arial"/>
                <a:ea typeface="Times New Roman"/>
              </a:rPr>
              <a:t> za opštine Cnogorskog primorja ,</a:t>
            </a:r>
            <a:r>
              <a:rPr lang="vi-VN" sz="2000" i="1" dirty="0">
                <a:latin typeface="Arial"/>
                <a:ea typeface="Times New Roman"/>
              </a:rPr>
              <a:t>obračunava se i naplaćuje pojedinačno za posebne djelove objekta (stanove, poslovne prostore, garažu i dr.), a za zajedničke djelove objekta srazmjerno vlasničkom udjelu.</a:t>
            </a:r>
            <a:endParaRPr lang="sr-Latn-ME" sz="2000" i="1" dirty="0"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endParaRPr lang="sr-Latn-ME" i="1" dirty="0">
              <a:solidFill>
                <a:schemeClr val="bg1"/>
              </a:solidFill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endParaRPr lang="vi-VN" i="1" dirty="0">
              <a:solidFill>
                <a:schemeClr val="bg1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534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637" y="288870"/>
            <a:ext cx="1144235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vi-VN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Otplata zemljišta</a:t>
            </a: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Prenos prava svojine na zemljištu na kojem je izgrađen bespravni objekat, na kojem svojinska ovlašćenja vrši država, a kojim raspolaže Vlada odnosno jedinica lokalne samouprave, vrši se neposrednom pogodbom, u skladu sa zakonom, na osnovu zahtjeva vlasnika bespravnog objekta koji je podnio zahtjev za legalizaciju – kupca zemljišta.</a:t>
            </a: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Zahtjev iz stava 1 ovog člana, vlasnik bespravnog objekta koji je podnio zahtjev za legalizaciju - kupac zemljišta, podnosi organu državne uprave nadležnom za imovinu za zemljište na kojem svojinska ovlašćenja vrši država, a kojim raspolaže Vlada, odnosno organu lokalne uprave nadležnom za imovinu za zemljište kojim raspolaže jedinica lokalne samouprave.</a:t>
            </a: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Vrijednost zemljišta utvrđena u postupku neposredne pogodbe  može se otplatiti najviše u 240 jednakih mjesečnih rata za bespravne objekte osnovnog stanovanja, a za druge bespravne objekte najviše u 120 jednakih mjesečnih rata, u skladu sa ugovorom, uz obezbjeđenje potraživanja.</a:t>
            </a: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Katastar je dužan da nakon prijema ugovora </a:t>
            </a:r>
            <a:r>
              <a:rPr lang="sr-Latn-ME" b="1" i="1" dirty="0">
                <a:latin typeface="Arial"/>
                <a:ea typeface="Times New Roman"/>
              </a:rPr>
              <a:t>o kupovini zemljišta</a:t>
            </a:r>
            <a:r>
              <a:rPr lang="vi-VN" b="1" i="1" dirty="0">
                <a:latin typeface="Arial"/>
                <a:ea typeface="Times New Roman"/>
              </a:rPr>
              <a:t>, upiše predbilježbu, da je kupac vlasnik zemljišta uz uslov ispunjenja uslova iz predbilježbe, uz izjavu o dozvoli uknjižbe nakon otplate cjelokupne vrijednosti zemljišta, u slučaju da kupac otplaćuje zemljište u ratama.</a:t>
            </a: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U slučaju da kupac otplati cijenu zemljišta u cjelosti, Katastar je dužan da nakon prijema ugovora upiše uknjižbu, odnosno kupca kao vlasnika zemljišta.</a:t>
            </a:r>
            <a:r>
              <a:rPr lang="vi-VN" i="1" dirty="0">
                <a:latin typeface="Arial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4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3758" y="2063579"/>
            <a:ext cx="12339513" cy="2570205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-66973"/>
            <a:ext cx="12192001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endParaRPr lang="sr-Latn-ME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Times New Roman"/>
            </a:endParaRPr>
          </a:p>
          <a:p>
            <a:pPr lvl="0" algn="ctr">
              <a:spcAft>
                <a:spcPts val="1200"/>
              </a:spcAft>
            </a:pPr>
            <a:r>
              <a:rPr lang="vi-VN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Naknada za </a:t>
            </a:r>
            <a:r>
              <a:rPr lang="sr-Latn-ME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urbanu sanaciju</a:t>
            </a:r>
            <a:r>
              <a:rPr lang="vi-VN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 </a:t>
            </a:r>
            <a:r>
              <a:rPr lang="sr-Latn-ME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 i posebna naknada</a:t>
            </a:r>
            <a:endParaRPr lang="vi-VN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sr-Latn-ME" sz="1700" b="1" i="1" dirty="0">
                <a:latin typeface="Arial"/>
                <a:ea typeface="Times New Roman"/>
              </a:rPr>
              <a:t>Nadležni organ jedinice lokalne samouprave je dužan da propiše u</a:t>
            </a:r>
            <a:r>
              <a:rPr lang="vi-VN" sz="1700" b="1" i="1" dirty="0">
                <a:latin typeface="Arial"/>
                <a:ea typeface="Times New Roman"/>
              </a:rPr>
              <a:t>slove, način, rokove i postupak plaćanja naknade za </a:t>
            </a:r>
            <a:r>
              <a:rPr lang="sr-Latn-ME" sz="1700" b="1" i="1" dirty="0">
                <a:latin typeface="Arial"/>
                <a:ea typeface="Times New Roman"/>
              </a:rPr>
              <a:t>urbanu sanaciju,</a:t>
            </a:r>
            <a:r>
              <a:rPr lang="vi-VN" sz="1700" b="1" i="1" dirty="0">
                <a:latin typeface="Arial"/>
                <a:ea typeface="Times New Roman"/>
              </a:rPr>
              <a:t> po prethodnoj saglasnosti </a:t>
            </a:r>
            <a:r>
              <a:rPr lang="sr-Latn-ME" sz="1700" b="1" i="1" dirty="0">
                <a:latin typeface="Arial"/>
                <a:ea typeface="Times New Roman"/>
              </a:rPr>
              <a:t>Vlade Crne Gore.</a:t>
            </a:r>
          </a:p>
          <a:p>
            <a:pPr lvl="0" algn="just">
              <a:spcAft>
                <a:spcPts val="1200"/>
              </a:spcAft>
            </a:pPr>
            <a:r>
              <a:rPr lang="vi-VN" sz="1700" b="1" i="1" dirty="0">
                <a:latin typeface="Arial"/>
                <a:ea typeface="Times New Roman"/>
              </a:rPr>
              <a:t>Visina naknade iz stava 1 ovog člana utvrđuje se u zavisnosti od zone, stepena opremljenosti građevinskog zemljišta, prosječnih troškova opremanja građevinskog zemljišta, troškova mjera urbane sanacije prostora devastiranih bespravnom gradnjom, načina plaćanja utvrđenog iznosa naknade i vrste i namjene objekta.</a:t>
            </a:r>
            <a:endParaRPr lang="sr-Latn-ME" sz="1700" b="1" i="1" dirty="0"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sr-Latn-ME" sz="1700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Za objekte osnovnog stanovanja naknada se </a:t>
            </a:r>
            <a:r>
              <a:rPr lang="vi-VN" sz="1700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plaća u jednakim mjesečnim ratama, navedenim u zahtjevu vlasnika bespravnog objekta, a najviše u 240 mjesečnih rata</a:t>
            </a:r>
            <a:r>
              <a:rPr lang="sr-Latn-ME" sz="1700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.</a:t>
            </a:r>
            <a:endParaRPr lang="vi-VN" sz="1700" b="1" i="1" dirty="0">
              <a:solidFill>
                <a:schemeClr val="tx2">
                  <a:lumMod val="50000"/>
                </a:schemeClr>
              </a:solidFill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vi-VN" sz="1700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Za ostale bespravne objekte, naknada </a:t>
            </a:r>
            <a:r>
              <a:rPr lang="sr-Latn-ME" sz="1700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se </a:t>
            </a:r>
            <a:r>
              <a:rPr lang="vi-VN" sz="1700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plaća u jednakim mjesečnim ratama, navedenim u zahtjevu vlasnika bespravnog objekta, a najviše u 120 mjesečnih rata</a:t>
            </a:r>
            <a:r>
              <a:rPr lang="sr-Latn-ME" sz="1700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.</a:t>
            </a:r>
          </a:p>
          <a:p>
            <a:pPr lvl="0" algn="just">
              <a:spcAft>
                <a:spcPts val="1200"/>
              </a:spcAft>
            </a:pPr>
            <a:r>
              <a:rPr lang="vi-VN" sz="1700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Obezbjeđenje potraživanja po osnovu plaćanja naknade u ratama uspostavlja se na objektu za koji se obračunava naknada. </a:t>
            </a:r>
          </a:p>
          <a:p>
            <a:pPr lvl="0" algn="just">
              <a:spcAft>
                <a:spcPts val="1200"/>
              </a:spcAft>
            </a:pPr>
            <a:r>
              <a:rPr lang="vi-VN" sz="1700" b="1" i="1" dirty="0">
                <a:latin typeface="Arial"/>
                <a:ea typeface="Times New Roman"/>
              </a:rPr>
              <a:t>Za legalizaciju bespravnih objekata na teritoriji jedinica lokalne samouprave na Crnogorskom primorju obračunava se i naplaćuje posebna naknada, u skladu sa zakonom koji uređuje regionalno vodosnabdijevanje crnogorskog primorja.</a:t>
            </a:r>
          </a:p>
          <a:p>
            <a:pPr lvl="0" algn="just">
              <a:spcAft>
                <a:spcPts val="1200"/>
              </a:spcAft>
            </a:pPr>
            <a:r>
              <a:rPr lang="vi-VN" sz="1700" b="1" i="1" dirty="0">
                <a:latin typeface="Arial"/>
                <a:ea typeface="Times New Roman"/>
              </a:rPr>
              <a:t>Posebna naknada se plaća u najviše 36 jednakih mjesečnih rata, navedenih u zahtjevu vlasnika bespravnog objekta. </a:t>
            </a:r>
          </a:p>
          <a:p>
            <a:pPr lvl="0">
              <a:spcAft>
                <a:spcPts val="1200"/>
              </a:spcAft>
            </a:pPr>
            <a:endParaRPr lang="vi-VN" b="1" i="1" dirty="0"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endParaRPr lang="sr-Latn-ME" b="1" i="1" dirty="0"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680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638" y="566678"/>
            <a:ext cx="115041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sr-Latn-ME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Rješenje  o usklađivanju spoljnog izgleda bespravnog objekta</a:t>
            </a:r>
          </a:p>
          <a:p>
            <a:pPr lvl="0" algn="just">
              <a:spcAft>
                <a:spcPts val="1200"/>
              </a:spcAft>
            </a:pPr>
            <a:endParaRPr lang="sr-Latn-ME" b="1" i="1" dirty="0"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Vlasnik bespravnog objekta je dužan da u roku od tri godine, od dana izvršnosti rješenja o legalizaciji, uskladi spoljni izgled bespravnog objekta sa zahtjevima određenim smjernicama za usklađivanje spoljnog izgleda iz planskog dokumenta odnosno smjernicama glavnog gradskog arhitekte </a:t>
            </a:r>
            <a:r>
              <a:rPr lang="sr-Latn-ME" b="1" i="1" dirty="0">
                <a:latin typeface="Arial"/>
                <a:ea typeface="Times New Roman"/>
              </a:rPr>
              <a:t>.</a:t>
            </a:r>
            <a:endParaRPr lang="vi-VN" b="1" i="1" dirty="0">
              <a:latin typeface="Arial"/>
              <a:ea typeface="Times New Roman"/>
            </a:endParaRPr>
          </a:p>
          <a:p>
            <a:pPr lvl="0" algn="ctr">
              <a:spcAft>
                <a:spcPts val="1200"/>
              </a:spcAft>
            </a:pPr>
            <a:endParaRPr lang="sr-Latn-ME" b="1" i="1" dirty="0">
              <a:latin typeface="Arial"/>
              <a:ea typeface="Times New Roman"/>
            </a:endParaRPr>
          </a:p>
          <a:p>
            <a:pPr lvl="0" algn="ctr">
              <a:spcAft>
                <a:spcPts val="1200"/>
              </a:spcAft>
            </a:pPr>
            <a:r>
              <a:rPr lang="sr-Latn-ME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Glavni gradski arhitekta: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980" y="3566980"/>
            <a:ext cx="10979023" cy="10544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ME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 donosi r</a:t>
            </a:r>
            <a:r>
              <a:rPr lang="vi-VN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ješenje o usklađenosti objekta sa smjernicama za usklađivanje spoljnog izgleda iz planskog dokumenta, odnosno smjernicama glavnog gradskog arhitekte</a:t>
            </a:r>
            <a:r>
              <a:rPr lang="sr-Latn-ME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.</a:t>
            </a:r>
            <a:endParaRPr lang="vi-VN" b="1" i="1" dirty="0">
              <a:solidFill>
                <a:schemeClr val="tx2">
                  <a:lumMod val="50000"/>
                </a:schemeClr>
              </a:solidFill>
              <a:latin typeface="Arial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979" y="4974852"/>
            <a:ext cx="10979023" cy="700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ME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dostavlja rješenje Katastru </a:t>
            </a:r>
            <a:r>
              <a:rPr lang="vi-VN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u roku od osam dana, od dana izvršnosti</a:t>
            </a:r>
            <a:r>
              <a:rPr lang="sr-Latn-ME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.</a:t>
            </a:r>
            <a:r>
              <a:rPr lang="vi-VN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4579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24" y="276513"/>
            <a:ext cx="11887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vi-VN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Naknada za korišćenje prostora </a:t>
            </a: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Nadležni organ lokalne samouprave dužan je </a:t>
            </a:r>
            <a:r>
              <a:rPr lang="sr-Latn-ME" b="1" i="1" dirty="0">
                <a:latin typeface="Arial"/>
                <a:ea typeface="Times New Roman"/>
              </a:rPr>
              <a:t>da </a:t>
            </a:r>
            <a:r>
              <a:rPr lang="vi-VN" b="1" i="1" dirty="0">
                <a:latin typeface="Arial"/>
                <a:ea typeface="Times New Roman"/>
              </a:rPr>
              <a:t>utvrdi visinu, način i kriterijume plaćanja godišnje naknade uz prethodnu saglasnost Ministarstva.</a:t>
            </a: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Godišnja naknada za korišćenje prostora po m2 bespravnog objekta može iznositi od 0,5% do 2,0% prosječne cijene građenja m2 novoizgrađenog stambenog objekta u Crnoj Gori koju objavljuje organ uprave nadležan za poslove statistike, za godinu koja prethodi godini za koju se naknada utvrđuje</a:t>
            </a:r>
            <a:r>
              <a:rPr lang="sr-Latn-ME" b="1" i="1" dirty="0">
                <a:latin typeface="Arial"/>
                <a:ea typeface="Times New Roman"/>
              </a:rPr>
              <a:t>. </a:t>
            </a:r>
          </a:p>
          <a:p>
            <a:pPr lvl="0" algn="ctr">
              <a:spcAft>
                <a:spcPts val="1200"/>
              </a:spcAft>
            </a:pPr>
            <a:endParaRPr lang="sr-Latn-ME" b="1" i="1" dirty="0">
              <a:latin typeface="Arial"/>
              <a:ea typeface="Times New Roman"/>
            </a:endParaRPr>
          </a:p>
          <a:p>
            <a:pPr lvl="0" algn="ctr">
              <a:spcAft>
                <a:spcPts val="1200"/>
              </a:spcAft>
            </a:pPr>
            <a:r>
              <a:rPr lang="sr-Latn-ME" b="1" i="1" dirty="0">
                <a:latin typeface="Arial"/>
                <a:ea typeface="Times New Roman"/>
              </a:rPr>
              <a:t>Nadležni organ lokalne uprave dužan je: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ME" b="1" i="1" dirty="0">
                <a:latin typeface="Arial"/>
                <a:ea typeface="Times New Roman"/>
              </a:rPr>
              <a:t>da u roku od 60 dana od isteka roka za podnošenje zahtjeva za legalizaciju, podatke dobijene preklapanjem podataka iz orto-foto snimka i primljenih zahtjeva za legalizaciju, odnosno evidencije bespravnih objekata iz člana 155 ovog zakona, sistematizuje i utvrdi listu bespravnih objekata za koje nije podnijet zahtjev za legalizaciju, odnosno koji nijesu ispunili uslove za legalizaciju u skladu sa ovim zakonom;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ME" b="1" i="1" dirty="0">
                <a:latin typeface="Arial"/>
                <a:ea typeface="Times New Roman"/>
              </a:rPr>
              <a:t>rješenjem utvrdi visinu godišnje naknade;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vi-VN" b="1" i="1" dirty="0">
                <a:latin typeface="Arial"/>
                <a:ea typeface="Times New Roman"/>
              </a:rPr>
              <a:t>da listu bespravnih objekata u roku od 15 dana od dana utvrđivanja, dostavi urbanističko–građevinskom inspektoru, radi donošenja rješenja o uklanjanju objekata, i organu lokalne uprave nadležnom za donošenje rješenja o obezbjeđivanju alternativnog smještaja, za bespravne objekte osnovnog stanovanja.</a:t>
            </a:r>
          </a:p>
          <a:p>
            <a:pPr lvl="0">
              <a:spcAft>
                <a:spcPts val="1200"/>
              </a:spcAft>
            </a:pPr>
            <a:endParaRPr lang="vi-VN" sz="1600" b="1" i="1" u="sng" dirty="0">
              <a:solidFill>
                <a:schemeClr val="bg1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59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507" y="677599"/>
            <a:ext cx="1132290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vi-VN" sz="2000" b="1" i="1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Alternativni smještaj</a:t>
            </a:r>
            <a:endParaRPr lang="vi-VN" b="1" i="1" u="sng" dirty="0">
              <a:solidFill>
                <a:srgbClr val="FF6600"/>
              </a:solidFill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r>
              <a:rPr lang="sr-Latn-ME" b="1" i="1" dirty="0">
                <a:latin typeface="Arial"/>
                <a:ea typeface="Times New Roman"/>
              </a:rPr>
              <a:t>Jedinica lokalne samouprave dužna je da: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ME" b="1" i="1" dirty="0">
                <a:latin typeface="Arial"/>
                <a:ea typeface="Times New Roman"/>
              </a:rPr>
              <a:t>propiše b</a:t>
            </a:r>
            <a:r>
              <a:rPr lang="vi-VN" b="1" i="1" dirty="0">
                <a:latin typeface="Arial"/>
                <a:ea typeface="Times New Roman"/>
              </a:rPr>
              <a:t>liže uslove, način, postupak i kriterijume za obezbjeđivanje</a:t>
            </a:r>
            <a:r>
              <a:rPr lang="sr-Latn-ME" b="1" i="1" dirty="0">
                <a:latin typeface="Arial"/>
                <a:ea typeface="Times New Roman"/>
              </a:rPr>
              <a:t> alternativnog </a:t>
            </a:r>
            <a:r>
              <a:rPr lang="vi-VN" b="1" i="1" dirty="0">
                <a:latin typeface="Arial"/>
                <a:ea typeface="Times New Roman"/>
              </a:rPr>
              <a:t> smještaja , uz prethodnu saglasnost Ministarstva</a:t>
            </a:r>
            <a:r>
              <a:rPr lang="sr-Latn-ME" b="1" i="1" dirty="0">
                <a:latin typeface="Arial"/>
                <a:ea typeface="Times New Roman"/>
              </a:rPr>
              <a:t>;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ME" b="1" i="1" dirty="0">
                <a:latin typeface="Arial"/>
                <a:ea typeface="Times New Roman"/>
              </a:rPr>
              <a:t> u</a:t>
            </a:r>
            <a:r>
              <a:rPr lang="vi-VN" b="1" i="1" dirty="0">
                <a:latin typeface="Arial"/>
                <a:ea typeface="Times New Roman"/>
              </a:rPr>
              <a:t> slučaju uklanjanja bespravnog objekta osnovnog stanovanja, u skladu sa ovim zakonom, vlasniku bespravnog objekta osnovnog stanovanja i članovima njegovog porodičnog domaćinstva obezbijedi alternativni smještaj.</a:t>
            </a:r>
            <a:endParaRPr lang="sr-Latn-ME" b="1" i="1" dirty="0"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endParaRPr lang="sr-Latn-ME" b="1" i="1" dirty="0"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r>
              <a:rPr lang="sr-Latn-ME" b="1" i="1" dirty="0">
                <a:latin typeface="Arial"/>
                <a:ea typeface="Times New Roman"/>
              </a:rPr>
              <a:t>Nadležni organ lokalne uprave dužan je da: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ME" b="1" i="1" dirty="0">
                <a:latin typeface="Arial"/>
                <a:ea typeface="Times New Roman"/>
              </a:rPr>
              <a:t>donese rješenje o načinu obezbjeđivanja alternativnog smještaja,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ME" b="1" i="1" dirty="0">
                <a:latin typeface="Arial"/>
                <a:ea typeface="Times New Roman"/>
              </a:rPr>
              <a:t>dostavi donijeto rješenje nadležnom inspekcijskom organu, radi izvršenja rješenja.</a:t>
            </a:r>
            <a:endParaRPr lang="vi-VN" b="1" i="1" dirty="0"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Alternativni smještaj </a:t>
            </a:r>
            <a:r>
              <a:rPr lang="sr-Latn-ME" b="1" i="1" dirty="0">
                <a:latin typeface="Arial"/>
                <a:ea typeface="Times New Roman"/>
              </a:rPr>
              <a:t>se</a:t>
            </a:r>
            <a:r>
              <a:rPr lang="vi-VN" b="1" i="1" dirty="0">
                <a:latin typeface="Arial"/>
                <a:ea typeface="Times New Roman"/>
              </a:rPr>
              <a:t> obezbjeđuje davanjem stana u zakup, davanjem naknade za zakupninu i na drugi način, u skladu sa propisom jedinice lokalne samouprave.</a:t>
            </a:r>
          </a:p>
          <a:p>
            <a:pPr lvl="0">
              <a:spcAft>
                <a:spcPts val="1200"/>
              </a:spcAft>
            </a:pPr>
            <a:endParaRPr lang="vi-VN" sz="1400" b="1" i="1" u="sng" dirty="0">
              <a:solidFill>
                <a:schemeClr val="bg1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432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157" y="506627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Clr>
                <a:srgbClr val="FF6600"/>
              </a:buClr>
            </a:pPr>
            <a:endParaRPr lang="sr-Latn-CS" i="1" dirty="0">
              <a:solidFill>
                <a:srgbClr val="FF6600"/>
              </a:solidFill>
            </a:endParaRPr>
          </a:p>
          <a:p>
            <a:pPr lvl="1">
              <a:spcAft>
                <a:spcPts val="1200"/>
              </a:spcAft>
              <a:buClr>
                <a:srgbClr val="FF6600"/>
              </a:buClr>
            </a:pPr>
            <a:endParaRPr lang="en-US" i="1" dirty="0">
              <a:solidFill>
                <a:srgbClr val="FFFFFF"/>
              </a:solidFill>
            </a:endParaRPr>
          </a:p>
          <a:p>
            <a:pPr lvl="1">
              <a:spcAft>
                <a:spcPts val="1200"/>
              </a:spcAft>
              <a:buClr>
                <a:srgbClr val="FF6600"/>
              </a:buClr>
            </a:pPr>
            <a:endParaRPr lang="sr-Latn-CS" i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4457" y="1062831"/>
            <a:ext cx="9410700" cy="4386499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55457" y="1340709"/>
            <a:ext cx="8763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vi-VN" b="1" i="1" u="sng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Namjena i korišćenje sredstava</a:t>
            </a:r>
            <a:r>
              <a:rPr lang="sr-Latn-ME" b="1" i="1" u="sng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 prikupljenih</a:t>
            </a:r>
          </a:p>
          <a:p>
            <a:pPr lvl="0" algn="ctr">
              <a:spcAft>
                <a:spcPts val="1200"/>
              </a:spcAft>
            </a:pPr>
            <a:r>
              <a:rPr lang="sr-Latn-ME" b="1" i="1" u="sng" dirty="0">
                <a:solidFill>
                  <a:schemeClr val="tx2">
                    <a:lumMod val="50000"/>
                  </a:schemeClr>
                </a:solidFill>
                <a:latin typeface="Arial"/>
                <a:ea typeface="Times New Roman"/>
              </a:rPr>
              <a:t> u procesu legalizacije</a:t>
            </a:r>
            <a:endParaRPr lang="vi-VN" b="1" i="1" u="sng" dirty="0">
              <a:solidFill>
                <a:schemeClr val="tx2">
                  <a:lumMod val="50000"/>
                </a:schemeClr>
              </a:solidFill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endParaRPr lang="vi-VN" b="1" i="1" u="sng" dirty="0">
              <a:solidFill>
                <a:srgbClr val="FF6600"/>
              </a:solidFill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vi-VN" sz="2000" b="1" i="1" dirty="0">
                <a:solidFill>
                  <a:srgbClr val="FFFFFF"/>
                </a:solidFill>
                <a:latin typeface="Arial"/>
                <a:ea typeface="Times New Roman"/>
              </a:rPr>
              <a:t>Jedinica lokalne samouprave je dužna da sredstva ostvarena od naknade za komunalno opremanje građevinskog zemljišta za bespravne objekte i naknade za korišćenje prostora  koristi za komunalno opremanje građevinskog zemljišta i za obezbjeđivanje alternativnog smještaja, u skladu sa ovim zakonom.</a:t>
            </a:r>
          </a:p>
          <a:p>
            <a:pPr lvl="0">
              <a:spcAft>
                <a:spcPts val="1200"/>
              </a:spcAft>
            </a:pPr>
            <a:endParaRPr lang="vi-VN" sz="2000" b="1" i="1" u="sng" dirty="0">
              <a:solidFill>
                <a:schemeClr val="bg1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623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6930" y="2997199"/>
            <a:ext cx="3834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ME" sz="4000" dirty="0"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85959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14430" y="845414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BESPRAVNA GRADNJA</a:t>
            </a:r>
            <a:endParaRPr lang="en-US" sz="2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2" y="1573128"/>
            <a:ext cx="4234069" cy="2539156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321286" y="4112284"/>
            <a:ext cx="640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Primjer bespravne gradnje: Podgorica, Kakaricka gora</a:t>
            </a:r>
            <a:endParaRPr lang="en-US" sz="1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5345" y="1668745"/>
            <a:ext cx="59436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/>
              <a:t>Crna Gora se dugi niz godina suočava sa pitanjem izgradnje objekata različitog tipa, površine i namjene, suprotno propisima kojima je ova oblast uređena pozitivnim pravom Crne Gore, takozvana: „neformalna“ gradnja. To je gradnja bez građevinske dozvole odnosno bez propisane pravno tehničke dokumentacije, koja u dugoročnom smislu trajno mijenja i uništava prostor i direktno smanjuje kako sadašnje, tako i buduće razvojne mogućnosti. Broj objekata izgrađenih suprotno propisima mjeri se desetinama hiljada. </a:t>
            </a:r>
          </a:p>
        </p:txBody>
      </p:sp>
      <p:sp>
        <p:nvSpPr>
          <p:cNvPr id="3" name="Rectangle 2"/>
          <p:cNvSpPr/>
          <p:nvPr/>
        </p:nvSpPr>
        <p:spPr>
          <a:xfrm rot="10800000" flipV="1">
            <a:off x="1271304" y="4554179"/>
            <a:ext cx="100999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Ovaj </a:t>
            </a:r>
            <a:r>
              <a:rPr lang="en-US" dirty="0" err="1"/>
              <a:t>fenomen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posledice</a:t>
            </a:r>
            <a:r>
              <a:rPr lang="en-US" dirty="0"/>
              <a:t> </a:t>
            </a:r>
            <a:r>
              <a:rPr lang="en-US" dirty="0" err="1"/>
              <a:t>krupnih</a:t>
            </a:r>
            <a:r>
              <a:rPr lang="en-US" dirty="0"/>
              <a:t> </a:t>
            </a:r>
            <a:r>
              <a:rPr lang="en-US" dirty="0" err="1"/>
              <a:t>razmjera</a:t>
            </a:r>
            <a:r>
              <a:rPr lang="en-US" dirty="0"/>
              <a:t>: </a:t>
            </a:r>
            <a:r>
              <a:rPr lang="en-US" dirty="0" err="1"/>
              <a:t>plansko-urbanističku</a:t>
            </a:r>
            <a:r>
              <a:rPr lang="en-US" dirty="0"/>
              <a:t> </a:t>
            </a:r>
            <a:r>
              <a:rPr lang="en-US" dirty="0" err="1"/>
              <a:t>disorganizaciju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, </a:t>
            </a:r>
            <a:r>
              <a:rPr lang="en-US" dirty="0" err="1"/>
              <a:t>nedovoljnu</a:t>
            </a:r>
            <a:r>
              <a:rPr lang="en-US" dirty="0"/>
              <a:t> </a:t>
            </a:r>
            <a:r>
              <a:rPr lang="en-US" dirty="0" err="1"/>
              <a:t>infrastrukturnu</a:t>
            </a:r>
            <a:r>
              <a:rPr lang="en-US" dirty="0"/>
              <a:t> </a:t>
            </a:r>
            <a:r>
              <a:rPr lang="en-US" dirty="0" err="1"/>
              <a:t>opremljenost</a:t>
            </a:r>
            <a:r>
              <a:rPr lang="en-US" dirty="0"/>
              <a:t> </a:t>
            </a:r>
            <a:r>
              <a:rPr lang="en-US" dirty="0" err="1"/>
              <a:t>tretiranog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, </a:t>
            </a:r>
            <a:r>
              <a:rPr lang="en-US" dirty="0" err="1"/>
              <a:t>nizak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, </a:t>
            </a:r>
            <a:r>
              <a:rPr lang="en-US" dirty="0" err="1"/>
              <a:t>ugrožavanje</a:t>
            </a:r>
            <a:r>
              <a:rPr lang="en-US" dirty="0"/>
              <a:t> </a:t>
            </a:r>
            <a:r>
              <a:rPr lang="en-US" dirty="0" err="1"/>
              <a:t>ekoloških</a:t>
            </a:r>
            <a:r>
              <a:rPr lang="en-US" dirty="0"/>
              <a:t> </a:t>
            </a:r>
            <a:r>
              <a:rPr lang="sr-Latn-ME" dirty="0"/>
              <a:t>standarda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ljudsko</a:t>
            </a:r>
            <a:r>
              <a:rPr lang="en-US" dirty="0"/>
              <a:t> </a:t>
            </a:r>
            <a:r>
              <a:rPr lang="en-US" dirty="0" err="1"/>
              <a:t>zdravlje</a:t>
            </a:r>
            <a:r>
              <a:rPr lang="en-US" dirty="0"/>
              <a:t>, </a:t>
            </a:r>
            <a:r>
              <a:rPr lang="en-US" dirty="0" err="1"/>
              <a:t>seizmičke</a:t>
            </a:r>
            <a:r>
              <a:rPr lang="en-US" dirty="0"/>
              <a:t> </a:t>
            </a:r>
            <a:r>
              <a:rPr lang="en-US" dirty="0" err="1"/>
              <a:t>rizike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nemogućnost</a:t>
            </a:r>
            <a:r>
              <a:rPr lang="en-US" dirty="0"/>
              <a:t> </a:t>
            </a:r>
            <a:r>
              <a:rPr lang="en-US" dirty="0" err="1"/>
              <a:t>naplate</a:t>
            </a:r>
            <a:r>
              <a:rPr lang="en-US" dirty="0"/>
              <a:t> </a:t>
            </a:r>
            <a:r>
              <a:rPr lang="en-US" dirty="0" err="1"/>
              <a:t>komunalija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poreza</a:t>
            </a:r>
            <a:r>
              <a:rPr lang="en-US" dirty="0"/>
              <a:t>.</a:t>
            </a:r>
          </a:p>
          <a:p>
            <a:r>
              <a:rPr lang="en-US" dirty="0" err="1"/>
              <a:t>Neformalna</a:t>
            </a:r>
            <a:r>
              <a:rPr lang="en-US" dirty="0"/>
              <a:t> </a:t>
            </a:r>
            <a:r>
              <a:rPr lang="en-US" dirty="0" err="1"/>
              <a:t>izgradnja</a:t>
            </a:r>
            <a:r>
              <a:rPr lang="en-US" dirty="0"/>
              <a:t>, ne</a:t>
            </a:r>
            <a:r>
              <a:rPr lang="sr-Latn-ME" dirty="0"/>
              <a:t>rijetko podrzumijeva</a:t>
            </a:r>
            <a:r>
              <a:rPr lang="en-US" dirty="0"/>
              <a:t> </a:t>
            </a:r>
            <a:r>
              <a:rPr lang="en-US" dirty="0" err="1"/>
              <a:t>protivpravno</a:t>
            </a:r>
            <a:r>
              <a:rPr lang="en-US" dirty="0"/>
              <a:t> </a:t>
            </a:r>
            <a:r>
              <a:rPr lang="en-US" dirty="0" err="1"/>
              <a:t>prisvajanje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raspolaganja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zemljišta</a:t>
            </a:r>
            <a:r>
              <a:rPr lang="en-US" dirty="0"/>
              <a:t>,</a:t>
            </a:r>
            <a:r>
              <a:rPr lang="sr-Latn-ME" dirty="0"/>
              <a:t> 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izbjegavanje</a:t>
            </a:r>
            <a:r>
              <a:rPr lang="en-US" dirty="0"/>
              <a:t> </a:t>
            </a:r>
            <a:r>
              <a:rPr lang="en-US" dirty="0" err="1"/>
              <a:t>plaćanja</a:t>
            </a:r>
            <a:r>
              <a:rPr lang="en-US" dirty="0"/>
              <a:t> </a:t>
            </a:r>
            <a:r>
              <a:rPr lang="en-US" dirty="0" err="1"/>
              <a:t>nadoknada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razne</a:t>
            </a:r>
            <a:r>
              <a:rPr lang="en-US" dirty="0"/>
              <a:t> </a:t>
            </a:r>
            <a:r>
              <a:rPr lang="en-US" dirty="0" err="1"/>
              <a:t>oblike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r>
              <a:rPr lang="en-US" dirty="0"/>
              <a:t>,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tro</a:t>
            </a:r>
            <a:r>
              <a:rPr lang="en-US" dirty="0"/>
              <a:t> </a:t>
            </a:r>
            <a:r>
              <a:rPr lang="en-US" dirty="0" err="1"/>
              <a:t>škovi</a:t>
            </a:r>
            <a:r>
              <a:rPr lang="en-US" dirty="0"/>
              <a:t> </a:t>
            </a:r>
            <a:r>
              <a:rPr lang="en-US" dirty="0" err="1"/>
              <a:t>prebacuju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one </a:t>
            </a:r>
            <a:r>
              <a:rPr lang="en-US" dirty="0" err="1"/>
              <a:t>aktere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grade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zakonom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8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555" y="6058839"/>
            <a:ext cx="9448889" cy="3975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r-Latn-CS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Kosi ortofoto snimci – 3D prikaz objekta (snimanje sa 4 strane)</a:t>
            </a:r>
            <a:endParaRPr lang="sr-Latn-C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1"/>
            <a:ext cx="12192000" cy="49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6763" y="3590321"/>
            <a:ext cx="3708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lang="sr-Latn-CS" sz="3200" b="1" dirty="0">
                <a:latin typeface="Arial" pitchFamily="34" charset="0"/>
                <a:cs typeface="Arial" pitchFamily="34" charset="0"/>
              </a:rPr>
              <a:t>ZAKONSKI OKVIR</a:t>
            </a:r>
          </a:p>
        </p:txBody>
      </p:sp>
      <p:pic>
        <p:nvPicPr>
          <p:cNvPr id="3" name="Picture 4" descr="Grb_Prozirna_pozad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593" y="1336322"/>
            <a:ext cx="1820462" cy="208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26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3A40C2-74FB-46E4-8985-7414AF41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ME" sz="2800" dirty="0"/>
              <a:t>Propisi koji definišu oblast bespravne gradnje</a:t>
            </a:r>
            <a:br>
              <a:rPr lang="sr-Latn-ME" sz="2800" dirty="0"/>
            </a:br>
            <a:endParaRPr lang="en-US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ECCB23-3991-4F44-A451-94C44A9B1D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Latn-ME" sz="1800" dirty="0"/>
          </a:p>
          <a:p>
            <a:pPr marL="0" indent="0">
              <a:buNone/>
            </a:pPr>
            <a:r>
              <a:rPr lang="sr-Latn-ME" sz="1800" dirty="0"/>
              <a:t>Državni nivo</a:t>
            </a:r>
          </a:p>
          <a:p>
            <a:r>
              <a:rPr lang="en-US" sz="1800" dirty="0" err="1"/>
              <a:t>Zakon</a:t>
            </a:r>
            <a:r>
              <a:rPr lang="en-US" sz="1800" dirty="0"/>
              <a:t> o </a:t>
            </a:r>
            <a:r>
              <a:rPr lang="en-US" sz="1800" dirty="0" err="1"/>
              <a:t>planiranju</a:t>
            </a:r>
            <a:r>
              <a:rPr lang="en-US" sz="1800" dirty="0"/>
              <a:t> prostora i </a:t>
            </a:r>
            <a:r>
              <a:rPr lang="en-US" sz="1800" dirty="0" err="1"/>
              <a:t>izgradnji</a:t>
            </a:r>
            <a:r>
              <a:rPr lang="en-US" sz="1800" dirty="0"/>
              <a:t> </a:t>
            </a:r>
            <a:r>
              <a:rPr lang="en-US" sz="1800" dirty="0" err="1"/>
              <a:t>objekata</a:t>
            </a:r>
            <a:r>
              <a:rPr lang="sr-Latn-ME" sz="1800" dirty="0"/>
              <a:t> (</a:t>
            </a:r>
            <a:r>
              <a:rPr lang="en-US" sz="1800" dirty="0"/>
              <a:t>"</a:t>
            </a:r>
            <a:r>
              <a:rPr lang="en-US" sz="1800" dirty="0" err="1"/>
              <a:t>Služben</a:t>
            </a:r>
            <a:r>
              <a:rPr lang="sr-Latn-ME" sz="1800" dirty="0"/>
              <a:t>i</a:t>
            </a:r>
            <a:r>
              <a:rPr lang="en-US" sz="1800" dirty="0"/>
              <a:t> list CG", br. 64/2017, 44/2018, 63/2018, 11/2019 - </a:t>
            </a:r>
            <a:r>
              <a:rPr lang="en-US" sz="1800" dirty="0" err="1"/>
              <a:t>ispravka</a:t>
            </a:r>
            <a:r>
              <a:rPr lang="en-US" sz="1800" dirty="0"/>
              <a:t>, 82/2020 </a:t>
            </a:r>
            <a:r>
              <a:rPr lang="en-US" sz="1800" dirty="0" err="1"/>
              <a:t>i</a:t>
            </a:r>
            <a:r>
              <a:rPr lang="en-US" sz="1800" dirty="0"/>
              <a:t> 86/2022 I 3/23. </a:t>
            </a:r>
            <a:endParaRPr lang="sr-Latn-ME" sz="1800" dirty="0"/>
          </a:p>
          <a:p>
            <a:r>
              <a:rPr lang="sr-Latn-ME" sz="1800" dirty="0"/>
              <a:t>Pravilnik o obrascima zahtjeva, izjava i izvještaja u postupku legalizacije bespravnih objekata („Sl. list CG“, broj 92/20),</a:t>
            </a:r>
          </a:p>
          <a:p>
            <a:r>
              <a:rPr lang="sr-Latn-ME" sz="1800" dirty="0"/>
              <a:t>Pravilnik o načinu ispitivanja, načinu izrade i sadržaju analize statičke i seizmičke stabilnosti bespravnog objekta površine do 500m2 ( „Sl.list CG“, broj 84/17)</a:t>
            </a:r>
            <a:endParaRPr lang="en-US" sz="1800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B5ABD9-767E-4CE7-9C9D-37EB775C0D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1800" dirty="0"/>
              <a:t>Lokalni nivo</a:t>
            </a:r>
          </a:p>
          <a:p>
            <a:pPr marL="0" indent="0">
              <a:buNone/>
            </a:pPr>
            <a:endParaRPr lang="sr-Latn-ME" sz="1800" dirty="0"/>
          </a:p>
          <a:p>
            <a:r>
              <a:rPr lang="sr-Latn-ME" sz="1800" dirty="0"/>
              <a:t>Odluke o visinu, uslovima, načinu, rokovima i postupku plaćanja naknade za urbanu sanaciju (po prethodnoj saglasnosti Vlade CG),</a:t>
            </a:r>
          </a:p>
          <a:p>
            <a:r>
              <a:rPr lang="sr-Latn-ME" sz="1800" dirty="0"/>
              <a:t>Odluke o visini, načinu i kriterijumima plaćanja godišnje naknade  za korišćeenje prostora ( po prethodnoj saglasnosti Ministarstva)</a:t>
            </a:r>
          </a:p>
          <a:p>
            <a:r>
              <a:rPr lang="sr-Latn-ME" sz="1800" dirty="0"/>
              <a:t>Odluke o obezbjeđivanju alternativnog smještaja (po prethodnoj saglasnosti Ministarstva)</a:t>
            </a:r>
          </a:p>
          <a:p>
            <a:r>
              <a:rPr lang="sr-Latn-ME" sz="1800" dirty="0"/>
              <a:t>P</a:t>
            </a:r>
            <a:r>
              <a:rPr lang="en-US" sz="1800" dirty="0" err="1"/>
              <a:t>rogram</a:t>
            </a:r>
            <a:r>
              <a:rPr lang="en-US" sz="1800" dirty="0"/>
              <a:t> urbane </a:t>
            </a:r>
            <a:r>
              <a:rPr lang="en-US" sz="1800" dirty="0" err="1"/>
              <a:t>sanacije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36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280" y="672140"/>
            <a:ext cx="11800703" cy="2911319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36439"/>
            <a:ext cx="1178834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sr-Latn-CS" sz="2000" i="1" dirty="0"/>
              <a:t>Bespravni objekat</a:t>
            </a:r>
          </a:p>
          <a:p>
            <a:pPr lvl="1"/>
            <a:endParaRPr lang="sr-Latn-ME" i="1" dirty="0">
              <a:solidFill>
                <a:schemeClr val="bg1"/>
              </a:solidFill>
            </a:endParaRPr>
          </a:p>
          <a:p>
            <a:pPr marL="457200" algn="just">
              <a:spcAft>
                <a:spcPts val="1200"/>
              </a:spcAft>
            </a:pPr>
            <a:r>
              <a:rPr lang="vi-VN" i="1" dirty="0">
                <a:solidFill>
                  <a:schemeClr val="bg1"/>
                </a:solidFill>
                <a:latin typeface="Arial"/>
                <a:ea typeface="Times New Roman"/>
              </a:rPr>
              <a:t>Bespravnim objektom smatra se zgrada koja je izgrađena suprotno propisima kojima je u vrijeme izgradnje bila utvrđena obaveza pribavljanja građevinske dozvole. Bespravnim objektom ne smatra se zgrada za koju u vrijeme izgradnje nije postojala obaveza pribavljanja građevinske dozvole, a koja nije upisana u katastar nepokretnosti ili drugu odgovarajuću evidenciju nepokretnosti.</a:t>
            </a:r>
            <a:endParaRPr lang="sr-Latn-ME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457200" algn="just">
              <a:spcAft>
                <a:spcPts val="1200"/>
              </a:spcAft>
            </a:pPr>
            <a:r>
              <a:rPr lang="vi-VN" i="1" dirty="0">
                <a:solidFill>
                  <a:schemeClr val="bg1"/>
                </a:solidFill>
                <a:latin typeface="Arial"/>
                <a:ea typeface="Times New Roman"/>
              </a:rPr>
              <a:t>Bespravni </a:t>
            </a:r>
            <a:r>
              <a:rPr lang="sr-Latn-ME" i="1" dirty="0">
                <a:solidFill>
                  <a:schemeClr val="bg1"/>
                </a:solidFill>
                <a:latin typeface="Arial"/>
                <a:ea typeface="Times New Roman"/>
              </a:rPr>
              <a:t> objekat </a:t>
            </a:r>
            <a:r>
              <a:rPr lang="vi-VN" i="1" dirty="0">
                <a:solidFill>
                  <a:schemeClr val="bg1"/>
                </a:solidFill>
                <a:latin typeface="Arial"/>
                <a:ea typeface="Times New Roman"/>
              </a:rPr>
              <a:t>je stambena, poslovna i poslovno-stambena zgrada na kojoj su izvedeni grubi konstruktivni građevinski radovi najmanje jedne etaže, koja je izgrađena bez građevinske dozvole, odnosno suprotno građevinskoj dozvoli.</a:t>
            </a:r>
            <a:endParaRPr lang="sr-Latn-ME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457200" algn="just">
              <a:spcAft>
                <a:spcPts val="1200"/>
              </a:spcAft>
            </a:pPr>
            <a:r>
              <a:rPr lang="vi-VN" i="1" dirty="0">
                <a:solidFill>
                  <a:schemeClr val="bg1"/>
                </a:solidFill>
                <a:latin typeface="Arial"/>
                <a:ea typeface="Times New Roman"/>
              </a:rPr>
              <a:t>Bespravni objekat je i dio zgrade izgrađen bez građevinske dozvole, odnosno suprotno građevinskoj dozvoli i pomoćni objekat u funkciji zgrade.</a:t>
            </a:r>
            <a:endParaRPr lang="sr-Latn-ME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Aft>
                <a:spcPts val="1200"/>
              </a:spcAft>
              <a:buClr>
                <a:srgbClr val="FF6600"/>
              </a:buClr>
            </a:pPr>
            <a:endParaRPr lang="sr-Latn-CS" i="1" dirty="0">
              <a:solidFill>
                <a:schemeClr val="bg1"/>
              </a:solidFill>
            </a:endParaRPr>
          </a:p>
          <a:p>
            <a:pPr marL="800100" lvl="1" indent="-342900">
              <a:buClr>
                <a:srgbClr val="FF6600"/>
              </a:buClr>
              <a:buFont typeface="Calibri" pitchFamily="34" charset="0"/>
              <a:buAutoNum type="arabicPeriod" startAt="8"/>
            </a:pPr>
            <a:endParaRPr lang="vi-VN" i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193" y="4755939"/>
            <a:ext cx="5325762" cy="1917766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95732" y="4845056"/>
            <a:ext cx="5395784" cy="1828649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4247" y="4119160"/>
            <a:ext cx="4975653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sr-Latn-ME" b="1" i="1" dirty="0"/>
              <a:t>Objekat osnovnog stanovanja</a:t>
            </a:r>
          </a:p>
          <a:p>
            <a:pPr lvl="0"/>
            <a:endParaRPr lang="sr-Latn-ME" b="1" dirty="0">
              <a:solidFill>
                <a:srgbClr val="FF0000"/>
              </a:solidFill>
            </a:endParaRPr>
          </a:p>
          <a:p>
            <a:pPr algn="just"/>
            <a:r>
              <a:rPr lang="sr-Latn-ME" i="1" dirty="0">
                <a:solidFill>
                  <a:schemeClr val="bg1"/>
                </a:solidFill>
              </a:rPr>
              <a:t>Stambeni objekat  neto građevinske površine do 200 m2, u kojem stanuje vlasnik bespravnog objekta i članovi njegovog porodičnog domaćinstva, koji imaju prebivalište u mjestu gdje je izgrađen objekat, ako vlasnik i članovi porodičnog domaćinstva nemaju u svojini ili susvojini drugi stambeni objekat, odnosno stambenu jedinicu na teritoriji Crne Gore.</a:t>
            </a:r>
          </a:p>
          <a:p>
            <a:endParaRPr lang="sr-Latn-ME" sz="1600" dirty="0">
              <a:solidFill>
                <a:schemeClr val="bg1"/>
              </a:solidFill>
            </a:endParaRPr>
          </a:p>
          <a:p>
            <a:pPr lvl="0"/>
            <a:endParaRPr lang="sr-Latn-ME" b="1" i="1" u="sng" dirty="0">
              <a:solidFill>
                <a:srgbClr val="FF0000"/>
              </a:solidFill>
            </a:endParaRPr>
          </a:p>
          <a:p>
            <a:pPr lvl="0"/>
            <a:endParaRPr lang="sr-Latn-ME" b="1" i="1" u="sng" dirty="0">
              <a:solidFill>
                <a:srgbClr val="FF0000"/>
              </a:solidFill>
            </a:endParaRPr>
          </a:p>
          <a:p>
            <a:pPr lvl="1">
              <a:buClr>
                <a:srgbClr val="FF6600"/>
              </a:buClr>
            </a:pPr>
            <a:endParaRPr lang="sr-Latn-CS" i="1" dirty="0">
              <a:solidFill>
                <a:srgbClr val="FFFFFF"/>
              </a:solidFill>
            </a:endParaRPr>
          </a:p>
          <a:p>
            <a:pPr marL="800100" lvl="1" indent="-342900">
              <a:buClr>
                <a:srgbClr val="FF6600"/>
              </a:buClr>
              <a:buFont typeface="Calibri" pitchFamily="34" charset="0"/>
              <a:buAutoNum type="arabicPeriod" startAt="8"/>
            </a:pPr>
            <a:endParaRPr lang="pl-PL" i="1" dirty="0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798902" y="4119160"/>
            <a:ext cx="49894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sr-Latn-ME" b="1" i="1" dirty="0"/>
              <a:t>Poslovne zgrade odnosno djelovi poslovno - stambene zgrade</a:t>
            </a:r>
            <a:endParaRPr lang="sr-Latn-ME" i="1" dirty="0"/>
          </a:p>
          <a:p>
            <a:pPr lvl="0"/>
            <a:endParaRPr lang="sr-Latn-ME" sz="1600" dirty="0">
              <a:ln w="0"/>
            </a:endParaRPr>
          </a:p>
          <a:p>
            <a:pPr algn="just"/>
            <a:r>
              <a:rPr lang="sr-Latn-ME" i="1" dirty="0">
                <a:ln w="0"/>
                <a:solidFill>
                  <a:schemeClr val="bg1"/>
                </a:solidFill>
              </a:rPr>
              <a:t>Trgovački i tržni centri, izložbeni centri, sajmišta, poslovne zgrade, objekti uprave, industrijski objekti, objekti za proizvodno zanatstvo, skladišta i stovarišta i objekti </a:t>
            </a:r>
            <a:r>
              <a:rPr lang="sr-Latn-ME" i="1" dirty="0">
                <a:solidFill>
                  <a:schemeClr val="bg1"/>
                </a:solidFill>
              </a:rPr>
              <a:t>za obavljanje turističke i ugostiteljske djelatnosti.</a:t>
            </a:r>
            <a:endParaRPr lang="sr-Latn-ME" sz="1600" dirty="0">
              <a:solidFill>
                <a:schemeClr val="bg1"/>
              </a:solidFill>
            </a:endParaRP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921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5341"/>
            <a:ext cx="1193662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vi-VN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Rješenje o legalizaciji </a:t>
            </a:r>
            <a:endParaRPr lang="sr-Latn-ME" sz="20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sr-Latn-ME" b="1" i="1" dirty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vi-VN" b="1" i="1" dirty="0">
                <a:latin typeface="Arial"/>
                <a:ea typeface="Times New Roman"/>
              </a:rPr>
              <a:t>može se izdati za bespravni objekat  koji je izgrađen u skladu sa osnovnim urbanističkim parametrima i/ili smjernicama važećeg planskog dokumenta donijetog do stupanja na snagu ovog zakona, odnosno u roku iz čl. 217 i 218 ovog zakona i koji se nalazi na orto-foto snimku iz člana 155 ovog zakona.</a:t>
            </a:r>
          </a:p>
          <a:p>
            <a:pPr lvl="0" algn="ctr">
              <a:spcAft>
                <a:spcPts val="1200"/>
              </a:spcAft>
            </a:pPr>
            <a:r>
              <a:rPr lang="vi-VN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Rješenje o legalizaciji </a:t>
            </a:r>
            <a:endParaRPr lang="sr-Latn-ME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za bespravni objekat koji nije izgrađen u skladu sa osnovnim urbanističkim parametrima i/ili smjernicama važećeg planskog dokumenta donesenog do stupanja na snagu ovog zakona odnosno u roku iz čl. 217 i 218 ovog zakona, može se izdati za objekat koji se nalazi na orto-foto snimku iz člana 155 ovog zakona i koji je izgrađen u skladu sa planom generalne regulacije Crne Gore.</a:t>
            </a: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Osnovni urbanistički parametri iz st. 4 i 5 ovog člana su namjena, indeks izgrađenosti, indeks zauzetosti, spratnost odnosno visina objekta i odnos prema građevinskoj liniji.</a:t>
            </a:r>
          </a:p>
          <a:p>
            <a:pPr lvl="0" algn="ctr">
              <a:spcAft>
                <a:spcPts val="1200"/>
              </a:spcAft>
            </a:pPr>
            <a:r>
              <a:rPr lang="vi-VN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Rješenje o legalizaciji</a:t>
            </a:r>
            <a:endParaRPr lang="sr-Latn-ME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 bespravnog objekta obavezno sadrži smjernice za usklađivanje spoljnog izgleda objekta iz planskog dokumenta, sa rokom usklađivanja od tri godine od dana izvršnosti rješenja.</a:t>
            </a:r>
          </a:p>
          <a:p>
            <a:pPr lvl="1">
              <a:spcAft>
                <a:spcPts val="1200"/>
              </a:spcAft>
              <a:buClr>
                <a:srgbClr val="FF6600"/>
              </a:buClr>
            </a:pPr>
            <a:endParaRPr lang="sr-Latn-CS" i="1" dirty="0">
              <a:solidFill>
                <a:schemeClr val="bg1"/>
              </a:solidFill>
            </a:endParaRPr>
          </a:p>
          <a:p>
            <a:pPr marL="800100" lvl="1" indent="-342900">
              <a:buClr>
                <a:srgbClr val="FF6600"/>
              </a:buClr>
              <a:buFont typeface="Calibri" pitchFamily="34" charset="0"/>
              <a:buAutoNum type="arabicPeriod" startAt="8"/>
            </a:pPr>
            <a:endParaRPr lang="vi-VN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287" y="152401"/>
            <a:ext cx="11565931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sr-Latn-ME" sz="2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Pokretanje postupka legalizacije – zahtjev</a:t>
            </a:r>
            <a:endParaRPr lang="sr-Latn-ME" b="1" i="1" u="sng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Postupak legalizacije bespravnog objekta pokreće se podnošenjem zahtjeva za legalizaciju.</a:t>
            </a:r>
          </a:p>
          <a:p>
            <a:pPr lvl="0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 Uz zahtjev </a:t>
            </a:r>
            <a:r>
              <a:rPr lang="sr-Latn-ME" b="1" i="1" dirty="0">
                <a:latin typeface="Arial"/>
                <a:ea typeface="Times New Roman"/>
              </a:rPr>
              <a:t> se </a:t>
            </a:r>
            <a:r>
              <a:rPr lang="vi-VN" b="1" i="1" dirty="0">
                <a:latin typeface="Arial"/>
                <a:ea typeface="Times New Roman"/>
              </a:rPr>
              <a:t>podnosi </a:t>
            </a:r>
            <a:r>
              <a:rPr lang="sr-Latn-ME" b="1" i="1" dirty="0">
                <a:latin typeface="Arial"/>
                <a:ea typeface="Times New Roman"/>
              </a:rPr>
              <a:t>:</a:t>
            </a:r>
          </a:p>
          <a:p>
            <a:pPr lvl="0" algn="just"/>
            <a:r>
              <a:rPr lang="sr-Latn-ME" b="1" i="1" dirty="0">
                <a:latin typeface="Arial"/>
                <a:ea typeface="Times New Roman"/>
              </a:rPr>
              <a:t>- elaborat premjera izvedenog stanja bespravnog objekta izrađen od strane licencirane geodetske organizacije koji ovjerava Katastar;</a:t>
            </a:r>
          </a:p>
          <a:p>
            <a:pPr lvl="0" algn="just"/>
            <a:r>
              <a:rPr lang="sr-Latn-ME" b="1" i="1" dirty="0">
                <a:latin typeface="Arial"/>
                <a:ea typeface="Times New Roman"/>
              </a:rPr>
              <a:t>- fotografije svih fasada bespravnog objekta u jpg formatu minimalne rezolucije 2 megapiksela;</a:t>
            </a:r>
          </a:p>
          <a:p>
            <a:pPr lvl="0" algn="just"/>
            <a:r>
              <a:rPr lang="sr-Latn-ME" b="1" i="1" dirty="0">
                <a:latin typeface="Arial"/>
                <a:ea typeface="Times New Roman"/>
              </a:rPr>
              <a:t>- izvještaj privrednog društva iz člana 124 ovog zakona (revidenta) o postojanju bespravnog objekta na orto-foto snimku iz člana 155 ovog zakona i usklađenosti bespravnog objekta sa osnovnim urbanističkim parametrima i/ili smjernicama važećeg planskog dokumenta i izjavu revidenta da je bespravni objekat izgrađen u skladu sa osnovnim urbanističkim parametrima i/ili smjernicama važećeg planskog dokumenta; </a:t>
            </a:r>
          </a:p>
          <a:p>
            <a:pPr marL="285750" lvl="0" indent="-285750" algn="just">
              <a:buFontTx/>
              <a:buChar char="-"/>
            </a:pPr>
            <a:r>
              <a:rPr lang="sr-Latn-ME" b="1" i="1" dirty="0">
                <a:latin typeface="Arial"/>
                <a:ea typeface="Times New Roman"/>
              </a:rPr>
              <a:t>dokaz o zabilježbi postojanja objekta u katastarskoj evidenciji odnosno izvod iz katastra nepokretnosti ili druge odgovarajuće evidencije nepokretnosti.</a:t>
            </a:r>
          </a:p>
          <a:p>
            <a:pPr lvl="0"/>
            <a:endParaRPr lang="sr-Latn-ME" b="1" i="1" dirty="0">
              <a:latin typeface="Arial"/>
              <a:ea typeface="Times New Roman"/>
            </a:endParaRPr>
          </a:p>
          <a:p>
            <a:pPr lvl="0" algn="just">
              <a:spcAft>
                <a:spcPts val="1200"/>
              </a:spcAft>
            </a:pPr>
            <a:r>
              <a:rPr lang="vi-VN" b="1" i="1" dirty="0">
                <a:latin typeface="Arial"/>
                <a:ea typeface="Times New Roman"/>
              </a:rPr>
              <a:t>Zahtjev </a:t>
            </a:r>
            <a:r>
              <a:rPr lang="sr-Latn-ME" b="1" i="1" dirty="0">
                <a:latin typeface="Arial"/>
                <a:ea typeface="Times New Roman"/>
              </a:rPr>
              <a:t> </a:t>
            </a:r>
            <a:r>
              <a:rPr lang="vi-VN" b="1" i="1" dirty="0">
                <a:latin typeface="Arial"/>
                <a:ea typeface="Times New Roman"/>
              </a:rPr>
              <a:t>može da podnese</a:t>
            </a:r>
            <a:r>
              <a:rPr lang="sr-Latn-ME" b="1" i="1" dirty="0">
                <a:latin typeface="Arial"/>
                <a:ea typeface="Times New Roman"/>
              </a:rPr>
              <a:t> </a:t>
            </a:r>
            <a:r>
              <a:rPr lang="vi-VN" b="1" i="1" dirty="0">
                <a:latin typeface="Arial"/>
                <a:ea typeface="Times New Roman"/>
              </a:rPr>
              <a:t>vlasnik bespravnog objekta i</a:t>
            </a:r>
            <a:r>
              <a:rPr lang="sr-Latn-ME" b="1" i="1" dirty="0">
                <a:latin typeface="Arial"/>
                <a:ea typeface="Times New Roman"/>
              </a:rPr>
              <a:t> </a:t>
            </a:r>
            <a:r>
              <a:rPr lang="vi-VN" b="1" i="1" dirty="0">
                <a:latin typeface="Arial"/>
                <a:ea typeface="Times New Roman"/>
              </a:rPr>
              <a:t>etažni vlasnik, odnosno skupština etažnih vlasnika bespravnog objekta</a:t>
            </a:r>
            <a:r>
              <a:rPr lang="sr-Latn-ME" b="1" i="1" dirty="0">
                <a:latin typeface="Arial"/>
                <a:ea typeface="Times New Roman"/>
              </a:rPr>
              <a:t>, a svaki se objavljuje</a:t>
            </a:r>
            <a:r>
              <a:rPr lang="vi-VN" b="1" i="1" dirty="0">
                <a:latin typeface="Arial"/>
                <a:ea typeface="Times New Roman"/>
              </a:rPr>
              <a:t> na internet stranici nadležnog organa lokalne uprave. </a:t>
            </a:r>
            <a:endParaRPr lang="sr-Latn-ME" b="1" i="1" dirty="0"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endParaRPr lang="sr-Latn-ME" b="1" i="1" dirty="0"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endParaRPr lang="vi-VN" b="1" i="1" dirty="0"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endParaRPr lang="vi-VN" b="1" i="1" dirty="0">
              <a:latin typeface="Arial"/>
              <a:ea typeface="Times New Roman"/>
            </a:endParaRPr>
          </a:p>
          <a:p>
            <a:pPr lvl="1">
              <a:spcAft>
                <a:spcPts val="1200"/>
              </a:spcAft>
              <a:buClr>
                <a:srgbClr val="FF6600"/>
              </a:buClr>
            </a:pPr>
            <a:endParaRPr lang="sr-Latn-CS" i="1" dirty="0"/>
          </a:p>
          <a:p>
            <a:pPr marL="800100" lvl="1" indent="-342900">
              <a:buClr>
                <a:srgbClr val="FF6600"/>
              </a:buClr>
              <a:buFont typeface="Calibri" pitchFamily="34" charset="0"/>
              <a:buAutoNum type="arabicPeriod" startAt="8"/>
            </a:pPr>
            <a:endParaRPr lang="vi-VN" i="1" dirty="0"/>
          </a:p>
        </p:txBody>
      </p:sp>
    </p:spTree>
    <p:extLst>
      <p:ext uri="{BB962C8B-B14F-4D97-AF65-F5344CB8AC3E}">
        <p14:creationId xmlns:p14="http://schemas.microsoft.com/office/powerpoint/2010/main" val="417426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648" y="557230"/>
            <a:ext cx="1108813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sr-Latn-ME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Tok postupka </a:t>
            </a:r>
            <a:endParaRPr lang="sr-Latn-ME" sz="1500" b="1" i="1" dirty="0">
              <a:latin typeface="Arial"/>
              <a:ea typeface="Times New Roman"/>
            </a:endParaRPr>
          </a:p>
          <a:p>
            <a:pPr lvl="0">
              <a:spcAft>
                <a:spcPts val="1200"/>
              </a:spcAft>
            </a:pPr>
            <a:r>
              <a:rPr lang="vi-VN" sz="1500" b="1" i="1" dirty="0">
                <a:latin typeface="Arial"/>
                <a:ea typeface="Times New Roman"/>
              </a:rPr>
              <a:t>Nadležni organ lokalne uprave dužan je</a:t>
            </a:r>
            <a:r>
              <a:rPr lang="sr-Latn-ME" sz="1500" b="1" i="1" dirty="0">
                <a:latin typeface="Arial"/>
                <a:ea typeface="Times New Roman"/>
              </a:rPr>
              <a:t>: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ME" sz="1500" b="1" i="1" dirty="0">
                <a:latin typeface="Arial"/>
                <a:ea typeface="Times New Roman"/>
              </a:rPr>
              <a:t>Da</a:t>
            </a:r>
            <a:r>
              <a:rPr lang="vi-VN" sz="1500" b="1" i="1" dirty="0">
                <a:latin typeface="Arial"/>
                <a:ea typeface="Times New Roman"/>
              </a:rPr>
              <a:t> u roku od </a:t>
            </a:r>
            <a:r>
              <a:rPr lang="sr-Latn-ME" sz="1500" b="1" i="1" dirty="0">
                <a:latin typeface="Arial"/>
                <a:ea typeface="Times New Roman"/>
              </a:rPr>
              <a:t>30</a:t>
            </a:r>
            <a:r>
              <a:rPr lang="vi-VN" sz="1500" b="1" i="1" dirty="0">
                <a:latin typeface="Arial"/>
                <a:ea typeface="Times New Roman"/>
              </a:rPr>
              <a:t> dana od dana prijema zahtjeva za legalizaciju, za bespravni objekat za koji nijesu riješeni imovinsko - pravni odnosi na zemljištu na kojem je izgrađen, dostavi obavještenje da je pokrenut postupak legalizacije organu državne uprave nadležnom za imovinu za zemljište koje je u svojini Crne Gore, odnosno organu lokalne uprave nadležnom za upravljanje imovinom za zemljište kojim raspolaže jedinica lokalne samouprave.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vi-VN" sz="1500" b="1" i="1" dirty="0">
                <a:latin typeface="Arial"/>
                <a:ea typeface="Times New Roman"/>
              </a:rPr>
              <a:t>da u roku od 30 dana od dana prijema zahtjeva za legalizaciju bespravnog objekta </a:t>
            </a:r>
            <a:r>
              <a:rPr lang="vi-VN" sz="1500" b="1" i="1" u="sng" dirty="0">
                <a:latin typeface="Arial"/>
                <a:ea typeface="Times New Roman"/>
              </a:rPr>
              <a:t>koji je izgrađen </a:t>
            </a:r>
            <a:r>
              <a:rPr lang="vi-VN" sz="1500" b="1" i="1" dirty="0">
                <a:latin typeface="Arial"/>
                <a:ea typeface="Times New Roman"/>
              </a:rPr>
              <a:t>u skladu sa osnovnim urbanističkim parametrima i/ili smjernicama važećeg planskog dokumenta donijetog do stupanja na snagu ovog zakona</a:t>
            </a:r>
            <a:r>
              <a:rPr lang="sr-Latn-ME" sz="1500" b="1" i="1" dirty="0">
                <a:latin typeface="Arial"/>
                <a:ea typeface="Times New Roman"/>
              </a:rPr>
              <a:t> </a:t>
            </a:r>
            <a:r>
              <a:rPr lang="vi-VN" sz="1500" b="1" i="1" dirty="0">
                <a:latin typeface="Arial"/>
                <a:ea typeface="Times New Roman"/>
              </a:rPr>
              <a:t>i koji se nalazi na orto-foto snimku iz člana 155 ovog zakona, obavijesti nadležni inspekcijski organ o podnošenju zahtjeva za pokretanje postupka legalizacije, radi prekida postupka za uklanjanje objekta.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1500" b="1" i="1" dirty="0">
                <a:latin typeface="Arial"/>
                <a:ea typeface="Times New Roman"/>
              </a:rPr>
              <a:t>Da u roku od 30 dana od dana prijema zahtjeva i dokumentacije iz člana 156 ovog zakona, z</a:t>
            </a:r>
            <a:r>
              <a:rPr lang="vi-VN" sz="1500" b="1" i="1" dirty="0">
                <a:latin typeface="Arial"/>
                <a:ea typeface="Times New Roman"/>
              </a:rPr>
              <a:t>a bespravni objekat koji </a:t>
            </a:r>
            <a:r>
              <a:rPr lang="vi-VN" sz="1500" b="1" i="1" u="sng" dirty="0">
                <a:latin typeface="Arial"/>
                <a:ea typeface="Times New Roman"/>
              </a:rPr>
              <a:t>nije izgrađen </a:t>
            </a:r>
            <a:r>
              <a:rPr lang="vi-VN" sz="1500" b="1" i="1" dirty="0">
                <a:latin typeface="Arial"/>
                <a:ea typeface="Times New Roman"/>
              </a:rPr>
              <a:t>u skladu sa osnovnim urbanističkim parametrima i/ili smjernicama važećeg planskog dokumenta  do</a:t>
            </a:r>
            <a:r>
              <a:rPr lang="sr-Latn-ME" sz="1500" b="1" i="1" dirty="0">
                <a:latin typeface="Arial"/>
                <a:ea typeface="Times New Roman"/>
              </a:rPr>
              <a:t>nese</a:t>
            </a:r>
            <a:r>
              <a:rPr lang="vi-VN" sz="1500" b="1" i="1" dirty="0">
                <a:latin typeface="Arial"/>
                <a:ea typeface="Times New Roman"/>
              </a:rPr>
              <a:t> rješenje o prekidu postupka legalizacije do stupanja na snagu planskih dokumenata iz čl. 217 i 218 ovog zakona, odnosno stupanja na snagu odluke o donošenju plana generalne regulacije Crne Gore i obav</a:t>
            </a:r>
            <a:r>
              <a:rPr lang="sr-Latn-ME" sz="1500" b="1" i="1" dirty="0">
                <a:latin typeface="Arial"/>
                <a:ea typeface="Times New Roman"/>
              </a:rPr>
              <a:t>ijesti</a:t>
            </a:r>
            <a:r>
              <a:rPr lang="vi-VN" sz="1500" b="1" i="1" dirty="0">
                <a:latin typeface="Arial"/>
                <a:ea typeface="Times New Roman"/>
              </a:rPr>
              <a:t> nadležni inspekcijski organ radi prekida postupka za uklanjanje objekta.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vi-VN" sz="1500" b="1" i="1" dirty="0">
                <a:latin typeface="Arial"/>
                <a:ea typeface="Times New Roman"/>
              </a:rPr>
              <a:t>Izuzetno, ako se bespravni objekat ili njegov dio ne nalazi na orto-foto snimku i/ili je izgrađen na prostoru koji je važećim planskim dokumentom donijetim do stupanja na snagu ovog zakona predviđen za izgradnju infrastrukture, složenih inženjerskih objekata i objekata u javnoj upotrebi, obavještenje nadležnom inspekcijskom organu radi prekida postupka za uklanjanje objekta se ne dostavlja.</a:t>
            </a:r>
          </a:p>
          <a:p>
            <a:pPr lvl="0" algn="just">
              <a:spcAft>
                <a:spcPts val="1200"/>
              </a:spcAft>
            </a:pPr>
            <a:endParaRPr lang="vi-VN" sz="1500" b="1" i="1" dirty="0">
              <a:latin typeface="Arial"/>
              <a:ea typeface="Times New Roman"/>
            </a:endParaRPr>
          </a:p>
          <a:p>
            <a:pPr lvl="1">
              <a:spcAft>
                <a:spcPts val="1200"/>
              </a:spcAft>
              <a:buClr>
                <a:srgbClr val="FF6600"/>
              </a:buClr>
            </a:pPr>
            <a:endParaRPr lang="sr-Latn-CS" i="1" dirty="0">
              <a:solidFill>
                <a:schemeClr val="bg1"/>
              </a:solidFill>
            </a:endParaRPr>
          </a:p>
          <a:p>
            <a:pPr marL="800100" lvl="1" indent="-342900">
              <a:buClr>
                <a:srgbClr val="FF6600"/>
              </a:buClr>
              <a:buFont typeface="Calibri" pitchFamily="34" charset="0"/>
              <a:buAutoNum type="arabicPeriod" startAt="8"/>
            </a:pPr>
            <a:endParaRPr lang="vi-VN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8501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222</TotalTime>
  <Words>2695</Words>
  <Application>Microsoft Office PowerPoint</Application>
  <PresentationFormat>Widescreen</PresentationFormat>
  <Paragraphs>141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Propisi koji definišu oblast bespravne gradnje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Radmila</dc:creator>
  <cp:lastModifiedBy>Lainovic</cp:lastModifiedBy>
  <cp:revision>41</cp:revision>
  <cp:lastPrinted>2023-04-20T14:49:06Z</cp:lastPrinted>
  <dcterms:created xsi:type="dcterms:W3CDTF">2014-09-12T02:17:01Z</dcterms:created>
  <dcterms:modified xsi:type="dcterms:W3CDTF">2024-03-04T12:46:35Z</dcterms:modified>
</cp:coreProperties>
</file>